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307" r:id="rId2"/>
    <p:sldId id="274" r:id="rId3"/>
    <p:sldId id="292" r:id="rId4"/>
    <p:sldId id="294" r:id="rId5"/>
    <p:sldId id="293" r:id="rId6"/>
    <p:sldId id="289" r:id="rId7"/>
    <p:sldId id="290" r:id="rId8"/>
    <p:sldId id="295" r:id="rId9"/>
    <p:sldId id="296" r:id="rId10"/>
    <p:sldId id="297" r:id="rId11"/>
    <p:sldId id="298" r:id="rId12"/>
    <p:sldId id="275" r:id="rId13"/>
    <p:sldId id="276" r:id="rId14"/>
    <p:sldId id="277" r:id="rId15"/>
    <p:sldId id="306" r:id="rId16"/>
    <p:sldId id="299" r:id="rId17"/>
    <p:sldId id="304" r:id="rId18"/>
    <p:sldId id="291" r:id="rId19"/>
    <p:sldId id="282" r:id="rId20"/>
    <p:sldId id="281" r:id="rId21"/>
    <p:sldId id="302" r:id="rId22"/>
    <p:sldId id="300" r:id="rId23"/>
    <p:sldId id="301" r:id="rId24"/>
    <p:sldId id="305" r:id="rId25"/>
    <p:sldId id="286" r:id="rId26"/>
    <p:sldId id="287" r:id="rId27"/>
    <p:sldId id="288" r:id="rId2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ger, Karen J" initials="BKJ" lastIdx="2" clrIdx="0">
    <p:extLst>
      <p:ext uri="{19B8F6BF-5375-455C-9EA6-DF929625EA0E}">
        <p15:presenceInfo xmlns:p15="http://schemas.microsoft.com/office/powerpoint/2012/main" userId="Burger, Karen 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59" autoAdjust="0"/>
  </p:normalViewPr>
  <p:slideViewPr>
    <p:cSldViewPr>
      <p:cViewPr varScale="1">
        <p:scale>
          <a:sx n="70" d="100"/>
          <a:sy n="70" d="100"/>
        </p:scale>
        <p:origin x="10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13952-985D-4DE3-B191-22BBCF4E8B1B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A980692-742C-47BE-AFF3-2417EF6A63E7}">
      <dgm:prSet phldrT="[Text]"/>
      <dgm:spPr/>
      <dgm:t>
        <a:bodyPr/>
        <a:lstStyle/>
        <a:p>
          <a:r>
            <a:rPr lang="en-US" sz="1400" dirty="0" smtClean="0"/>
            <a:t>JANUARY 1 THROUGH MARCH </a:t>
          </a:r>
          <a:r>
            <a:rPr lang="en-US" dirty="0" smtClean="0"/>
            <a:t>31</a:t>
          </a:r>
          <a:endParaRPr lang="en-US" sz="1400" dirty="0" smtClean="0"/>
        </a:p>
        <a:p>
          <a:r>
            <a:rPr lang="en-US" sz="1400" b="1" dirty="0" smtClean="0"/>
            <a:t>DUE BY APRIL 30 </a:t>
          </a:r>
          <a:endParaRPr lang="en-US" sz="1400" b="1" dirty="0"/>
        </a:p>
      </dgm:t>
    </dgm:pt>
    <dgm:pt modelId="{DBA4C127-64F3-403A-9CAD-61EE01D2D139}" type="parTrans" cxnId="{EF1F1736-50D8-4A6F-838A-0BFE5057C665}">
      <dgm:prSet/>
      <dgm:spPr/>
      <dgm:t>
        <a:bodyPr/>
        <a:lstStyle/>
        <a:p>
          <a:endParaRPr lang="en-US"/>
        </a:p>
      </dgm:t>
    </dgm:pt>
    <dgm:pt modelId="{721A9A3A-5F77-4C24-9080-2CDCF3FA4A8E}" type="sibTrans" cxnId="{EF1F1736-50D8-4A6F-838A-0BFE5057C665}">
      <dgm:prSet/>
      <dgm:spPr/>
      <dgm:t>
        <a:bodyPr/>
        <a:lstStyle/>
        <a:p>
          <a:endParaRPr lang="en-US"/>
        </a:p>
      </dgm:t>
    </dgm:pt>
    <dgm:pt modelId="{DEDA83D5-AE4A-4085-966F-4177EC316A50}">
      <dgm:prSet phldrT="[Text]" custT="1"/>
      <dgm:spPr/>
      <dgm:t>
        <a:bodyPr/>
        <a:lstStyle/>
        <a:p>
          <a:r>
            <a:rPr lang="en-US" sz="1400" dirty="0" smtClean="0"/>
            <a:t>APRIL 1 THROUGH JUNE 30</a:t>
          </a:r>
        </a:p>
        <a:p>
          <a:r>
            <a:rPr lang="en-US" sz="1400" b="1" dirty="0" smtClean="0"/>
            <a:t>DUE BY JULY 31</a:t>
          </a:r>
          <a:endParaRPr lang="en-US" sz="1400" b="1" dirty="0"/>
        </a:p>
      </dgm:t>
    </dgm:pt>
    <dgm:pt modelId="{BFD402BF-8861-4C7F-B099-CCB6D8BDC61B}" type="parTrans" cxnId="{C9ECDFBF-1C0A-4525-8430-D1C79606A287}">
      <dgm:prSet/>
      <dgm:spPr/>
      <dgm:t>
        <a:bodyPr/>
        <a:lstStyle/>
        <a:p>
          <a:endParaRPr lang="en-US"/>
        </a:p>
      </dgm:t>
    </dgm:pt>
    <dgm:pt modelId="{BA870F41-7C38-4DA4-ACE3-130D5DFE8670}" type="sibTrans" cxnId="{C9ECDFBF-1C0A-4525-8430-D1C79606A287}">
      <dgm:prSet/>
      <dgm:spPr/>
      <dgm:t>
        <a:bodyPr/>
        <a:lstStyle/>
        <a:p>
          <a:endParaRPr lang="en-US"/>
        </a:p>
      </dgm:t>
    </dgm:pt>
    <dgm:pt modelId="{F1A9745D-5D92-4CFF-825F-BE4BE5F2BDCA}">
      <dgm:prSet phldrT="[Text]" custT="1"/>
      <dgm:spPr/>
      <dgm:t>
        <a:bodyPr/>
        <a:lstStyle/>
        <a:p>
          <a:r>
            <a:rPr lang="en-US" sz="1400" dirty="0" smtClean="0"/>
            <a:t>JULY 1 THROUGH SEPTEMBER 30</a:t>
          </a:r>
        </a:p>
        <a:p>
          <a:r>
            <a:rPr lang="en-US" sz="1400" b="1" dirty="0" smtClean="0"/>
            <a:t>DUE BY OCTOBER 31</a:t>
          </a:r>
          <a:endParaRPr lang="en-US" sz="1400" b="1" dirty="0"/>
        </a:p>
      </dgm:t>
    </dgm:pt>
    <dgm:pt modelId="{D5190234-1426-4ACC-8E3A-BA4E5BAEE7BC}" type="parTrans" cxnId="{E8F61034-D496-4D77-8D2E-21A4183A217F}">
      <dgm:prSet/>
      <dgm:spPr/>
      <dgm:t>
        <a:bodyPr/>
        <a:lstStyle/>
        <a:p>
          <a:endParaRPr lang="en-US"/>
        </a:p>
      </dgm:t>
    </dgm:pt>
    <dgm:pt modelId="{0B47A4E6-6700-4FCE-9743-B4329CC07CC8}" type="sibTrans" cxnId="{E8F61034-D496-4D77-8D2E-21A4183A217F}">
      <dgm:prSet/>
      <dgm:spPr/>
      <dgm:t>
        <a:bodyPr/>
        <a:lstStyle/>
        <a:p>
          <a:endParaRPr lang="en-US"/>
        </a:p>
      </dgm:t>
    </dgm:pt>
    <dgm:pt modelId="{0AE94A2E-F2F7-4878-B502-0CDBE4A4C71B}">
      <dgm:prSet phldrT="[Text]" custT="1"/>
      <dgm:spPr/>
      <dgm:t>
        <a:bodyPr/>
        <a:lstStyle/>
        <a:p>
          <a:r>
            <a:rPr lang="en-US" sz="1400" dirty="0" smtClean="0"/>
            <a:t>OCTOBER 1 THROUGH DECEMBER 31</a:t>
          </a:r>
        </a:p>
        <a:p>
          <a:r>
            <a:rPr lang="en-US" sz="1400" b="1" dirty="0" smtClean="0"/>
            <a:t>DUE BY JANUARY 31</a:t>
          </a:r>
          <a:endParaRPr lang="en-US" sz="1400" b="1" dirty="0"/>
        </a:p>
      </dgm:t>
    </dgm:pt>
    <dgm:pt modelId="{4421B3C5-7D6D-4FEB-83FF-5AD391CF1162}" type="parTrans" cxnId="{5ACA3C2C-6AE8-481E-B7A6-2093A05C025B}">
      <dgm:prSet/>
      <dgm:spPr/>
      <dgm:t>
        <a:bodyPr/>
        <a:lstStyle/>
        <a:p>
          <a:endParaRPr lang="en-US"/>
        </a:p>
      </dgm:t>
    </dgm:pt>
    <dgm:pt modelId="{F8463884-F96E-44B9-AC6C-CC8F3CA61B4E}" type="sibTrans" cxnId="{5ACA3C2C-6AE8-481E-B7A6-2093A05C025B}">
      <dgm:prSet/>
      <dgm:spPr/>
      <dgm:t>
        <a:bodyPr/>
        <a:lstStyle/>
        <a:p>
          <a:endParaRPr lang="en-US"/>
        </a:p>
      </dgm:t>
    </dgm:pt>
    <dgm:pt modelId="{B38E02E5-6C99-45D7-B8FF-6AFEFB6AA5EF}" type="pres">
      <dgm:prSet presAssocID="{00A13952-985D-4DE3-B191-22BBCF4E8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05D1E4-2B28-4551-AE60-EBA2D6DDE472}" type="pres">
      <dgm:prSet presAssocID="{7A980692-742C-47BE-AFF3-2417EF6A63E7}" presName="node" presStyleLbl="node1" presStyleIdx="0" presStyleCnt="4" custScaleX="195408" custScaleY="60704" custLinFactNeighborX="3455" custLinFactNeighborY="21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E8176-5C63-4177-96F5-ECB9F023407C}" type="pres">
      <dgm:prSet presAssocID="{721A9A3A-5F77-4C24-9080-2CDCF3FA4A8E}" presName="sibTrans" presStyleCnt="0"/>
      <dgm:spPr/>
    </dgm:pt>
    <dgm:pt modelId="{9A71D83C-5DC3-4917-BB10-0B444E3810E3}" type="pres">
      <dgm:prSet presAssocID="{DEDA83D5-AE4A-4085-966F-4177EC316A50}" presName="node" presStyleLbl="node1" presStyleIdx="1" presStyleCnt="4" custScaleX="195575" custScaleY="60507" custLinFactNeighborX="7" custLinFactNeighborY="21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272BD-130D-49A0-9A85-4EBD46556F6F}" type="pres">
      <dgm:prSet presAssocID="{BA870F41-7C38-4DA4-ACE3-130D5DFE8670}" presName="sibTrans" presStyleCnt="0"/>
      <dgm:spPr/>
    </dgm:pt>
    <dgm:pt modelId="{435704C5-3CD2-4A70-99BF-92032C3B5D25}" type="pres">
      <dgm:prSet presAssocID="{F1A9745D-5D92-4CFF-825F-BE4BE5F2BDCA}" presName="node" presStyleLbl="node1" presStyleIdx="2" presStyleCnt="4" custScaleX="195566" custScaleY="60584" custLinFactNeighborX="2574" custLinFactNeighborY="1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76541-0C6D-4DBF-9B9D-673E3AF90F61}" type="pres">
      <dgm:prSet presAssocID="{0B47A4E6-6700-4FCE-9743-B4329CC07CC8}" presName="sibTrans" presStyleCnt="0"/>
      <dgm:spPr/>
    </dgm:pt>
    <dgm:pt modelId="{B4F2AE4C-58C1-4E98-8C94-E31BB75CA52C}" type="pres">
      <dgm:prSet presAssocID="{0AE94A2E-F2F7-4878-B502-0CDBE4A4C71B}" presName="node" presStyleLbl="node1" presStyleIdx="3" presStyleCnt="4" custScaleX="195566" custScaleY="59917" custLinFactNeighborX="860" custLinFactNeighborY="13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F61034-D496-4D77-8D2E-21A4183A217F}" srcId="{00A13952-985D-4DE3-B191-22BBCF4E8B1B}" destId="{F1A9745D-5D92-4CFF-825F-BE4BE5F2BDCA}" srcOrd="2" destOrd="0" parTransId="{D5190234-1426-4ACC-8E3A-BA4E5BAEE7BC}" sibTransId="{0B47A4E6-6700-4FCE-9743-B4329CC07CC8}"/>
    <dgm:cxn modelId="{C9ECDFBF-1C0A-4525-8430-D1C79606A287}" srcId="{00A13952-985D-4DE3-B191-22BBCF4E8B1B}" destId="{DEDA83D5-AE4A-4085-966F-4177EC316A50}" srcOrd="1" destOrd="0" parTransId="{BFD402BF-8861-4C7F-B099-CCB6D8BDC61B}" sibTransId="{BA870F41-7C38-4DA4-ACE3-130D5DFE8670}"/>
    <dgm:cxn modelId="{307F6F8F-172F-488B-85F5-7C1D1A6E10C0}" type="presOf" srcId="{F1A9745D-5D92-4CFF-825F-BE4BE5F2BDCA}" destId="{435704C5-3CD2-4A70-99BF-92032C3B5D25}" srcOrd="0" destOrd="0" presId="urn:microsoft.com/office/officeart/2005/8/layout/default"/>
    <dgm:cxn modelId="{5ACA3C2C-6AE8-481E-B7A6-2093A05C025B}" srcId="{00A13952-985D-4DE3-B191-22BBCF4E8B1B}" destId="{0AE94A2E-F2F7-4878-B502-0CDBE4A4C71B}" srcOrd="3" destOrd="0" parTransId="{4421B3C5-7D6D-4FEB-83FF-5AD391CF1162}" sibTransId="{F8463884-F96E-44B9-AC6C-CC8F3CA61B4E}"/>
    <dgm:cxn modelId="{183A643E-4540-4D93-BC4B-019C19A46116}" type="presOf" srcId="{DEDA83D5-AE4A-4085-966F-4177EC316A50}" destId="{9A71D83C-5DC3-4917-BB10-0B444E3810E3}" srcOrd="0" destOrd="0" presId="urn:microsoft.com/office/officeart/2005/8/layout/default"/>
    <dgm:cxn modelId="{EF1F1736-50D8-4A6F-838A-0BFE5057C665}" srcId="{00A13952-985D-4DE3-B191-22BBCF4E8B1B}" destId="{7A980692-742C-47BE-AFF3-2417EF6A63E7}" srcOrd="0" destOrd="0" parTransId="{DBA4C127-64F3-403A-9CAD-61EE01D2D139}" sibTransId="{721A9A3A-5F77-4C24-9080-2CDCF3FA4A8E}"/>
    <dgm:cxn modelId="{B7FD3E73-9151-4F63-BE10-2854CC1D3040}" type="presOf" srcId="{7A980692-742C-47BE-AFF3-2417EF6A63E7}" destId="{8605D1E4-2B28-4551-AE60-EBA2D6DDE472}" srcOrd="0" destOrd="0" presId="urn:microsoft.com/office/officeart/2005/8/layout/default"/>
    <dgm:cxn modelId="{8C189F72-C9D5-412F-80A2-FC4F3268D55F}" type="presOf" srcId="{0AE94A2E-F2F7-4878-B502-0CDBE4A4C71B}" destId="{B4F2AE4C-58C1-4E98-8C94-E31BB75CA52C}" srcOrd="0" destOrd="0" presId="urn:microsoft.com/office/officeart/2005/8/layout/default"/>
    <dgm:cxn modelId="{C55DC449-59B9-4210-A951-779B1BBD20FD}" type="presOf" srcId="{00A13952-985D-4DE3-B191-22BBCF4E8B1B}" destId="{B38E02E5-6C99-45D7-B8FF-6AFEFB6AA5EF}" srcOrd="0" destOrd="0" presId="urn:microsoft.com/office/officeart/2005/8/layout/default"/>
    <dgm:cxn modelId="{D1074159-DA86-40AD-9A7A-65B3C57C742B}" type="presParOf" srcId="{B38E02E5-6C99-45D7-B8FF-6AFEFB6AA5EF}" destId="{8605D1E4-2B28-4551-AE60-EBA2D6DDE472}" srcOrd="0" destOrd="0" presId="urn:microsoft.com/office/officeart/2005/8/layout/default"/>
    <dgm:cxn modelId="{6F4AB77F-A37C-4562-903A-296C1C132331}" type="presParOf" srcId="{B38E02E5-6C99-45D7-B8FF-6AFEFB6AA5EF}" destId="{FF3E8176-5C63-4177-96F5-ECB9F023407C}" srcOrd="1" destOrd="0" presId="urn:microsoft.com/office/officeart/2005/8/layout/default"/>
    <dgm:cxn modelId="{7D65294C-BFD7-46E6-AB92-6724DF258B97}" type="presParOf" srcId="{B38E02E5-6C99-45D7-B8FF-6AFEFB6AA5EF}" destId="{9A71D83C-5DC3-4917-BB10-0B444E3810E3}" srcOrd="2" destOrd="0" presId="urn:microsoft.com/office/officeart/2005/8/layout/default"/>
    <dgm:cxn modelId="{5DB73A98-5C51-4C96-9B80-B0245C2B3938}" type="presParOf" srcId="{B38E02E5-6C99-45D7-B8FF-6AFEFB6AA5EF}" destId="{4B8272BD-130D-49A0-9A85-4EBD46556F6F}" srcOrd="3" destOrd="0" presId="urn:microsoft.com/office/officeart/2005/8/layout/default"/>
    <dgm:cxn modelId="{C33A0781-76C6-41B5-A592-29CD1F7DB0BA}" type="presParOf" srcId="{B38E02E5-6C99-45D7-B8FF-6AFEFB6AA5EF}" destId="{435704C5-3CD2-4A70-99BF-92032C3B5D25}" srcOrd="4" destOrd="0" presId="urn:microsoft.com/office/officeart/2005/8/layout/default"/>
    <dgm:cxn modelId="{C89EDDA0-9226-4F28-A786-3B4CD8A307D5}" type="presParOf" srcId="{B38E02E5-6C99-45D7-B8FF-6AFEFB6AA5EF}" destId="{78576541-0C6D-4DBF-9B9D-673E3AF90F61}" srcOrd="5" destOrd="0" presId="urn:microsoft.com/office/officeart/2005/8/layout/default"/>
    <dgm:cxn modelId="{B3B3AE87-BF40-4186-9299-7748FC9495AD}" type="presParOf" srcId="{B38E02E5-6C99-45D7-B8FF-6AFEFB6AA5EF}" destId="{B4F2AE4C-58C1-4E98-8C94-E31BB75CA52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5D1E4-2B28-4551-AE60-EBA2D6DDE472}">
      <dsp:nvSpPr>
        <dsp:cNvPr id="0" name=""/>
        <dsp:cNvSpPr/>
      </dsp:nvSpPr>
      <dsp:spPr>
        <a:xfrm>
          <a:off x="63925" y="548343"/>
          <a:ext cx="3517591" cy="655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JANUARY 1 THROUGH MARCH 31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DUE BY APRIL 30 </a:t>
          </a:r>
          <a:endParaRPr lang="en-US" sz="1600" b="1" kern="1200" dirty="0"/>
        </a:p>
      </dsp:txBody>
      <dsp:txXfrm>
        <a:off x="63925" y="548343"/>
        <a:ext cx="3517591" cy="655649"/>
      </dsp:txXfrm>
    </dsp:sp>
    <dsp:sp modelId="{9A71D83C-5DC3-4917-BB10-0B444E3810E3}">
      <dsp:nvSpPr>
        <dsp:cNvPr id="0" name=""/>
        <dsp:cNvSpPr/>
      </dsp:nvSpPr>
      <dsp:spPr>
        <a:xfrm>
          <a:off x="3699460" y="548337"/>
          <a:ext cx="3520597" cy="6535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APRIL 1 THROUGH JUNE 30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DUE BY JULY 31</a:t>
          </a:r>
          <a:endParaRPr lang="en-US" sz="1400" b="1" kern="1200" dirty="0"/>
        </a:p>
      </dsp:txBody>
      <dsp:txXfrm>
        <a:off x="3699460" y="548337"/>
        <a:ext cx="3520597" cy="653521"/>
      </dsp:txXfrm>
    </dsp:sp>
    <dsp:sp modelId="{435704C5-3CD2-4A70-99BF-92032C3B5D25}">
      <dsp:nvSpPr>
        <dsp:cNvPr id="0" name=""/>
        <dsp:cNvSpPr/>
      </dsp:nvSpPr>
      <dsp:spPr>
        <a:xfrm>
          <a:off x="46725" y="1295395"/>
          <a:ext cx="3520435" cy="654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JULY 1 THROUGH SEPTEMBER 30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DUE BY OCTOBER 31</a:t>
          </a:r>
          <a:endParaRPr lang="en-US" sz="1400" b="1" kern="1200" dirty="0"/>
        </a:p>
      </dsp:txBody>
      <dsp:txXfrm>
        <a:off x="46725" y="1295395"/>
        <a:ext cx="3520435" cy="654353"/>
      </dsp:txXfrm>
    </dsp:sp>
    <dsp:sp modelId="{B4F2AE4C-58C1-4E98-8C94-E31BB75CA52C}">
      <dsp:nvSpPr>
        <dsp:cNvPr id="0" name=""/>
        <dsp:cNvSpPr/>
      </dsp:nvSpPr>
      <dsp:spPr>
        <a:xfrm>
          <a:off x="3701227" y="1295401"/>
          <a:ext cx="3520435" cy="647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OCTOBER 1 THROUGH DECEMBER 31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DUE BY JANUARY 31</a:t>
          </a:r>
          <a:endParaRPr lang="en-US" sz="1400" b="1" kern="1200" dirty="0"/>
        </a:p>
      </dsp:txBody>
      <dsp:txXfrm>
        <a:off x="3701227" y="1295401"/>
        <a:ext cx="3520435" cy="647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D3C964-8308-46A1-9AD6-0B53CA9BBBD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D1B085-F4F1-4F36-AEF1-C6CB5654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8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61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28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34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B085-F4F1-4F36-AEF1-C6CB5654C8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4F43-65F7-4742-A3E9-5F440F4156FF}" type="datetime1">
              <a:rPr lang="en-US" smtClean="0"/>
              <a:t>10/21/2019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Applicable to the service standards for in-home personal care program under 13 CSR 70.91.010; 13 CSR 70-3.030(1)A) and Personal Care Manual 13.7.D.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2426BA-ED8D-42C4-B0C3-E22FA8D2D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B1BE-6FCB-4943-B9FD-9DAE863EC6AD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Applicable to the service standards for in-home personal care program under 13 CSR 70.91.010; 13 CSR 70-3.030(1)A) and Personal Care Manual 13.7.D.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26BA-ED8D-42C4-B0C3-E22FA8D2D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02426BA-ED8D-42C4-B0C3-E22FA8D2D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3979-AEB9-461D-BA70-57F76560E8CA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Applicable to the service standards for in-home personal care program under 13 CSR 70.91.010; 13 CSR 70-3.030(1)A) and Personal Care Manual 13.7.D.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A701-5054-4B7E-99D4-686BE06368A2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Applicable to the service standards for in-home personal care program under 13 CSR 70.91.010; 13 CSR 70-3.030(1)A) and Personal Care Manual 13.7.D.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02426BA-ED8D-42C4-B0C3-E22FA8D2D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Applicable to the service standards for in-home personal care program under 13 CSR 70.91.010; 13 CSR 70-3.030(1)A) and Personal Care Manual 13.7.D.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4D53-A3BE-4900-A939-C74424B76494}" type="datetime1">
              <a:rPr lang="en-US" smtClean="0"/>
              <a:t>10/21/2019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2426BA-ED8D-42C4-B0C3-E22FA8D2D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21C1D49-E17F-4B81-984B-AF1E5AEDE794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Applicable to the service standards for in-home personal care program under 13 CSR 70.91.010; 13 CSR 70-3.030(1)A) and Personal Care Manual 13.7.D.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26BA-ED8D-42C4-B0C3-E22FA8D2D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9947-F8A1-40AB-BD8A-AEA87BFA11C2}" type="datetime1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* Applicable to the service standards for in-home personal care program under 13 CSR 70.91.010; 13 CSR 70-3.030(1)A) and Personal Care Manual 13.7.D.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02426BA-ED8D-42C4-B0C3-E22FA8D2D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EDB7-065D-4CCE-9B02-3309DEBA8B23}" type="datetime1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Applicable to the service standards for in-home personal care program under 13 CSR 70.91.010; 13 CSR 70-3.030(1)A) and Personal Care Manual 13.7.D.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02426BA-ED8D-42C4-B0C3-E22FA8D2D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434C-4099-41EF-B70B-EB158057411D}" type="datetime1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Applicable to the service standards for in-home personal care program under 13 CSR 70.91.010; 13 CSR 70-3.030(1)A) and Personal Care Manual 13.7.D.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2426BA-ED8D-42C4-B0C3-E22FA8D2D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2426BA-ED8D-42C4-B0C3-E22FA8D2D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DE26-658B-4A81-ADC0-4AAC89CBC5AB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* Applicable to the service standards for in-home personal care program under 13 CSR 70.91.010; 13 CSR 70-3.030(1)A) and Personal Care Manual 13.7.D.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02426BA-ED8D-42C4-B0C3-E22FA8D2D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84268CD-C8A6-4822-9E0B-42EAFCA1BD3B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* Applicable to the service standards for in-home personal care program under 13 CSR 70.91.010; 13 CSR 70-3.030(1)A) and Personal Care Manual 13.7.D.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BBF2BD-8618-4259-8B20-10F2D06D06B1}" type="datetime1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* Applicable to the service standards for in-home personal care program under 13 CSR 70.91.010; 13 CSR 70-3.030(1)A) and Personal Care Manual 13.7.D.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2426BA-ED8D-42C4-B0C3-E22FA8D2D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Randy.Mosher@dss.mo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MAC.IHSContracts@dss.mo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"/>
            <a:ext cx="8610600" cy="1752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600" dirty="0" smtClean="0"/>
              <a:t>Consumer Directed Services (CDS) Reports, annual Audits, Taxes</a:t>
            </a:r>
          </a:p>
          <a:p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8001000" cy="1828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Missouri Medicaid Audit and Compliance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Annual Update Meeting </a:t>
            </a:r>
            <a:r>
              <a:rPr lang="en-US" sz="1800" dirty="0" smtClean="0">
                <a:solidFill>
                  <a:schemeClr val="tx1"/>
                </a:solidFill>
              </a:rPr>
              <a:t>2019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Karen Burger, Provider Review Analyst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Randy Mosher, Medicaid Unit </a:t>
            </a:r>
            <a:r>
              <a:rPr lang="en-US" sz="1800" dirty="0" smtClean="0">
                <a:solidFill>
                  <a:schemeClr val="tx1"/>
                </a:solidFill>
              </a:rPr>
              <a:t>Supervisor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Randy.Mosher@dss.mo.gov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– (573) 751-3399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 descr="se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705100"/>
            <a:ext cx="228108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437086" cy="231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MMAC.MO.GOV Website (</a:t>
            </a:r>
            <a:r>
              <a:rPr lang="en-US" sz="2400" dirty="0" err="1"/>
              <a:t>cont</a:t>
            </a:r>
            <a:r>
              <a:rPr lang="en-US" sz="2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9606" y="4419600"/>
            <a:ext cx="56973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Home and Community Based Services Page: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Provider Contracts Forms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MMAC.MO.GOV Website (</a:t>
            </a:r>
            <a:r>
              <a:rPr lang="en-US" sz="2400" dirty="0" err="1"/>
              <a:t>cont</a:t>
            </a:r>
            <a:r>
              <a:rPr lang="en-US" sz="2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23" y="1868714"/>
            <a:ext cx="600175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CONSUMER DIRECTED SERVICES FINANCIAL &amp; SERVICE REPORT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415790"/>
              </p:ext>
            </p:extLst>
          </p:nvPr>
        </p:nvGraphicFramePr>
        <p:xfrm>
          <a:off x="1066800" y="16764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Acrobat Document" r:id="rId4" imgW="5829194" imgH="7543564" progId="AcroExch.Document.DC">
                  <p:embed/>
                </p:oleObj>
              </mc:Choice>
              <mc:Fallback>
                <p:oleObj name="Acrobat Document" r:id="rId4" imgW="5829194" imgH="75435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16764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579845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Quarterly Report</a:t>
            </a:r>
            <a:endParaRPr lang="en-US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491560"/>
              </p:ext>
            </p:extLst>
          </p:nvPr>
        </p:nvGraphicFramePr>
        <p:xfrm>
          <a:off x="4953000" y="16764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Acrobat Document" r:id="rId6" imgW="5829194" imgH="7543564" progId="AcroExch.Document.DC">
                  <p:embed/>
                </p:oleObj>
              </mc:Choice>
              <mc:Fallback>
                <p:oleObj name="Acrobat Document" r:id="rId6" imgW="5829194" imgH="75435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000" y="16764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53000" y="579845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Annual Service Report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94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Quarterly Report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3" y="1319284"/>
            <a:ext cx="8105775" cy="170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9" y="3124200"/>
            <a:ext cx="8069489" cy="317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Quarterly </a:t>
            </a:r>
            <a:r>
              <a:rPr lang="en-US" sz="2400" b="1" dirty="0" smtClean="0"/>
              <a:t>Report (</a:t>
            </a:r>
            <a:r>
              <a:rPr lang="en-US" sz="2400" b="1" dirty="0" err="1"/>
              <a:t>cont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828800"/>
            <a:ext cx="69723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Quarterly </a:t>
            </a:r>
            <a:r>
              <a:rPr lang="en-US" sz="2400" b="1" dirty="0" smtClean="0"/>
              <a:t>Report (</a:t>
            </a:r>
            <a:r>
              <a:rPr lang="en-US" sz="2400" b="1" dirty="0" err="1"/>
              <a:t>cont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38" y="1585766"/>
            <a:ext cx="6981825" cy="306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Diagram 22"/>
          <p:cNvGraphicFramePr/>
          <p:nvPr>
            <p:extLst/>
          </p:nvPr>
        </p:nvGraphicFramePr>
        <p:xfrm>
          <a:off x="845389" y="4191001"/>
          <a:ext cx="7221663" cy="212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46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ANNUAL SERVICE REPORT FOR CONSUMER DIRECTED SERVICES (CDS) VENDOR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23050"/>
            <a:ext cx="70104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2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ANNUAL SERVICE REPORT FOR CONSUMER DIRECTED SERVICES (CDS) </a:t>
            </a:r>
            <a:r>
              <a:rPr lang="en-US" sz="2400" b="1" dirty="0" smtClean="0"/>
              <a:t>VENDOR (</a:t>
            </a:r>
            <a:r>
              <a:rPr lang="en-US" sz="2400" b="1" dirty="0" err="1" smtClean="0"/>
              <a:t>cont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52" y="1672493"/>
            <a:ext cx="6711696" cy="40416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70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MMAC From The Director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22650"/>
            <a:ext cx="7696200" cy="48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4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Annual Audit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Reminder: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Annual Audit needs to be completed by a </a:t>
            </a:r>
            <a:r>
              <a:rPr lang="en-US" sz="2400" dirty="0" smtClean="0"/>
              <a:t>CPA.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Needs to be completed no longer than 150 days from the end of the companies fiscal year. </a:t>
            </a:r>
            <a:r>
              <a:rPr lang="en-US" sz="1200" b="1" dirty="0" smtClean="0"/>
              <a:t>(Keep in mind the CPA’s busiest time of year is tax season so plan ahead in order to have your audit completed on time.)</a:t>
            </a:r>
            <a:endParaRPr lang="en-US" sz="2400" b="1" dirty="0" smtClean="0"/>
          </a:p>
          <a:p>
            <a:pPr lvl="1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Is your company financially stable?</a:t>
            </a:r>
          </a:p>
        </p:txBody>
      </p:sp>
    </p:spTree>
    <p:extLst>
      <p:ext uri="{BB962C8B-B14F-4D97-AF65-F5344CB8AC3E}">
        <p14:creationId xmlns:p14="http://schemas.microsoft.com/office/powerpoint/2010/main" val="23195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Consumer Directed Service Financial and Service Reports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</a:p>
          <a:p>
            <a:endParaRPr lang="en-US" dirty="0" smtClean="0"/>
          </a:p>
          <a:p>
            <a:r>
              <a:rPr lang="en-US" dirty="0" smtClean="0"/>
              <a:t>Where do you find the report forms?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are they due?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Changes.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Issues.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CDS Taxes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Tax </a:t>
            </a:r>
            <a:r>
              <a:rPr lang="en-US" dirty="0" smtClean="0"/>
              <a:t>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the Director Bulletin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CDS Tax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Concerns and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CDS Taxes (</a:t>
            </a:r>
            <a:r>
              <a:rPr lang="en-US" sz="2400" dirty="0" err="1" smtClean="0"/>
              <a:t>cont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982705"/>
              </p:ext>
            </p:extLst>
          </p:nvPr>
        </p:nvGraphicFramePr>
        <p:xfrm>
          <a:off x="2819400" y="1491469"/>
          <a:ext cx="3694907" cy="480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Acrobat Document" r:id="rId4" imgW="5848107" imgH="7610237" progId="AcroExch.Document.DC">
                  <p:embed/>
                </p:oleObj>
              </mc:Choice>
              <mc:Fallback>
                <p:oleObj name="Acrobat Document" r:id="rId4" imgW="5848107" imgH="76102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00" y="1491469"/>
                        <a:ext cx="3694907" cy="4808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8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CDS Taxes (</a:t>
            </a:r>
            <a:r>
              <a:rPr lang="en-US" sz="2400" dirty="0" err="1" smtClean="0"/>
              <a:t>cont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10" y="1600200"/>
            <a:ext cx="3894380" cy="47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CDS Taxes (</a:t>
            </a:r>
            <a:r>
              <a:rPr lang="en-US" sz="2400" dirty="0" err="1" smtClean="0"/>
              <a:t>cont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371768"/>
            <a:ext cx="4038600" cy="492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3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MMAC From The Director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94213"/>
            <a:ext cx="7600950" cy="457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Other Topics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56557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Prior Authorization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Hospital Overlap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Insurance for In-Home Providers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State Transition 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Change Request Forms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3"/>
              </a:rPr>
              <a:t>MMAC.IHSContracts@dss.mo.gov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Legislation</a:t>
            </a:r>
          </a:p>
        </p:txBody>
      </p:sp>
    </p:spTree>
    <p:extLst>
      <p:ext uri="{BB962C8B-B14F-4D97-AF65-F5344CB8AC3E}">
        <p14:creationId xmlns:p14="http://schemas.microsoft.com/office/powerpoint/2010/main" val="491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Contact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8907" y="2279176"/>
            <a:ext cx="52661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Randy.Mosher@dss.mo.gov</a:t>
            </a:r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/>
              <a:t>MMAC.CDS@dss.mo.gov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03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2206" y="2306472"/>
            <a:ext cx="3879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631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Regulation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8593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19 CSR 15-8.400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2) Vendors shall perform, directly or by contract</a:t>
            </a:r>
            <a:r>
              <a:rPr lang="en-US" dirty="0" smtClean="0"/>
              <a:t>, payroll </a:t>
            </a:r>
            <a:r>
              <a:rPr lang="en-US" dirty="0"/>
              <a:t>and fringe benefit </a:t>
            </a:r>
            <a:r>
              <a:rPr lang="en-US" dirty="0" smtClean="0"/>
              <a:t>accounting functions </a:t>
            </a:r>
            <a:r>
              <a:rPr lang="en-US" dirty="0"/>
              <a:t>for consumers, including but </a:t>
            </a:r>
            <a:r>
              <a:rPr lang="en-US" dirty="0" smtClean="0"/>
              <a:t>not limited </a:t>
            </a:r>
            <a:r>
              <a:rPr lang="en-US" dirty="0"/>
              <a:t>to:</a:t>
            </a:r>
          </a:p>
          <a:p>
            <a:r>
              <a:rPr lang="en-US" dirty="0"/>
              <a:t>(A) Collecting timesheets and certifying</a:t>
            </a:r>
          </a:p>
          <a:p>
            <a:r>
              <a:rPr lang="en-US" dirty="0"/>
              <a:t>their accuracy;</a:t>
            </a:r>
          </a:p>
          <a:p>
            <a:r>
              <a:rPr lang="en-US" dirty="0"/>
              <a:t>(B) Transmitting individual payments to</a:t>
            </a:r>
          </a:p>
          <a:p>
            <a:r>
              <a:rPr lang="en-US" dirty="0"/>
              <a:t>the personal care attendant (attendant) on</a:t>
            </a:r>
          </a:p>
          <a:p>
            <a:r>
              <a:rPr lang="en-US" dirty="0"/>
              <a:t>behalf of the consumer; and</a:t>
            </a:r>
          </a:p>
          <a:p>
            <a:r>
              <a:rPr lang="en-US" dirty="0"/>
              <a:t>(C) Ensuring all payroll, employment, and</a:t>
            </a:r>
          </a:p>
          <a:p>
            <a:r>
              <a:rPr lang="en-US" dirty="0"/>
              <a:t>other taxes are paid timely.</a:t>
            </a:r>
          </a:p>
        </p:txBody>
      </p:sp>
    </p:spTree>
    <p:extLst>
      <p:ext uri="{BB962C8B-B14F-4D97-AF65-F5344CB8AC3E}">
        <p14:creationId xmlns:p14="http://schemas.microsoft.com/office/powerpoint/2010/main" val="39258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Regulation (</a:t>
            </a:r>
            <a:r>
              <a:rPr lang="en-US" sz="2400" dirty="0" err="1" smtClean="0"/>
              <a:t>cont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8593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(7) Vendors shall comply either directly or by contract, with the following fiscal requirements:</a:t>
            </a:r>
          </a:p>
          <a:p>
            <a:r>
              <a:rPr lang="en-US" dirty="0" smtClean="0"/>
              <a:t>(G) Quarterly </a:t>
            </a:r>
            <a:r>
              <a:rPr lang="en-US" dirty="0"/>
              <a:t>financial reports shall be</a:t>
            </a:r>
          </a:p>
          <a:p>
            <a:r>
              <a:rPr lang="en-US" dirty="0"/>
              <a:t>submitted to DHSS thirty (30) days after </a:t>
            </a:r>
            <a:r>
              <a:rPr lang="en-US" dirty="0" smtClean="0"/>
              <a:t>the end </a:t>
            </a:r>
            <a:r>
              <a:rPr lang="en-US" dirty="0"/>
              <a:t>of each calendar quarter;</a:t>
            </a:r>
          </a:p>
          <a:p>
            <a:r>
              <a:rPr lang="en-US" dirty="0"/>
              <a:t>(H) Quarterly service reports shall be </a:t>
            </a:r>
            <a:r>
              <a:rPr lang="en-US" dirty="0" smtClean="0"/>
              <a:t>submitted to </a:t>
            </a:r>
            <a:r>
              <a:rPr lang="en-US" dirty="0"/>
              <a:t>DHSS thirty (30) days after the </a:t>
            </a:r>
            <a:r>
              <a:rPr lang="en-US" dirty="0" smtClean="0"/>
              <a:t>end of </a:t>
            </a:r>
            <a:r>
              <a:rPr lang="en-US" dirty="0"/>
              <a:t>each calendar quarter;</a:t>
            </a:r>
          </a:p>
          <a:p>
            <a:r>
              <a:rPr lang="en-US" dirty="0"/>
              <a:t>(I) Maintain CDS financial records </a:t>
            </a:r>
            <a:r>
              <a:rPr lang="en-US" dirty="0" smtClean="0"/>
              <a:t>separately from </a:t>
            </a:r>
            <a:r>
              <a:rPr lang="en-US" dirty="0"/>
              <a:t>any other financial records </a:t>
            </a:r>
            <a:r>
              <a:rPr lang="en-US" dirty="0" smtClean="0"/>
              <a:t>and make </a:t>
            </a:r>
            <a:r>
              <a:rPr lang="en-US" dirty="0"/>
              <a:t>all consumer and CDS financial</a:t>
            </a:r>
          </a:p>
          <a:p>
            <a:r>
              <a:rPr lang="en-US" dirty="0"/>
              <a:t>records, documents, reports and data </a:t>
            </a:r>
            <a:r>
              <a:rPr lang="en-US" dirty="0" smtClean="0"/>
              <a:t>available to </a:t>
            </a:r>
            <a:r>
              <a:rPr lang="en-US" dirty="0"/>
              <a:t>DHSS upon request; </a:t>
            </a:r>
            <a:r>
              <a:rPr lang="en-US" dirty="0" smtClean="0"/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Regulation (</a:t>
            </a:r>
            <a:r>
              <a:rPr lang="en-US" sz="2400" dirty="0" err="1" smtClean="0"/>
              <a:t>cont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8593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(J) Submit an annual audit by a properly</a:t>
            </a:r>
          </a:p>
          <a:p>
            <a:r>
              <a:rPr lang="en-US" dirty="0"/>
              <a:t>licensed independent </a:t>
            </a:r>
            <a:r>
              <a:rPr lang="en-US" dirty="0" smtClean="0"/>
              <a:t>practitioner (certified public </a:t>
            </a:r>
            <a:r>
              <a:rPr lang="en-US" dirty="0"/>
              <a:t>accountant licensed in the state of </a:t>
            </a:r>
            <a:r>
              <a:rPr lang="en-US" dirty="0" smtClean="0"/>
              <a:t>Missouri) pursuant </a:t>
            </a:r>
            <a:r>
              <a:rPr lang="en-US" dirty="0"/>
              <a:t>to applicable federal and </a:t>
            </a:r>
            <a:r>
              <a:rPr lang="en-US" dirty="0" smtClean="0"/>
              <a:t>state laws </a:t>
            </a:r>
            <a:r>
              <a:rPr lang="en-US" dirty="0"/>
              <a:t>and regulations, including any </a:t>
            </a:r>
            <a:r>
              <a:rPr lang="en-US" dirty="0" smtClean="0"/>
              <a:t>audit parameters </a:t>
            </a:r>
            <a:r>
              <a:rPr lang="en-US" dirty="0"/>
              <a:t>as established by DHSS.</a:t>
            </a:r>
          </a:p>
          <a:p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dirty="0"/>
              <a:t>. The audit report must be submitted </a:t>
            </a:r>
            <a:r>
              <a:rPr lang="en-US" dirty="0" smtClean="0"/>
              <a:t>to DHSS </a:t>
            </a:r>
            <a:r>
              <a:rPr lang="en-US" dirty="0"/>
              <a:t>within one hundred fifty (150) </a:t>
            </a:r>
            <a:r>
              <a:rPr lang="en-US" dirty="0" smtClean="0"/>
              <a:t>days after </a:t>
            </a:r>
            <a:r>
              <a:rPr lang="en-US" dirty="0"/>
              <a:t>the end of the </a:t>
            </a:r>
            <a:r>
              <a:rPr lang="en-US" dirty="0" smtClean="0"/>
              <a:t>vendors </a:t>
            </a:r>
            <a:r>
              <a:rPr lang="en-US" dirty="0"/>
              <a:t>fiscal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Personal Care Manual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2997" y="16002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13.11.B PROVIDER – GENERAL ADMINISTRATIVE REQUIREMENTS</a:t>
            </a:r>
          </a:p>
          <a:p>
            <a:r>
              <a:rPr lang="en-US" dirty="0"/>
              <a:t>• Providers must perform, directly or by contract, payroll and fringe benefit</a:t>
            </a:r>
          </a:p>
          <a:p>
            <a:r>
              <a:rPr lang="en-US" dirty="0"/>
              <a:t>accounting functions for participants, including but not limited to:</a:t>
            </a:r>
          </a:p>
          <a:p>
            <a:r>
              <a:rPr lang="en-US" dirty="0"/>
              <a:t>• Collecting timesheets and certifying their accuracy;</a:t>
            </a:r>
          </a:p>
          <a:p>
            <a:r>
              <a:rPr lang="en-US" dirty="0"/>
              <a:t>• Transmitting individual payments to the personal care attendant on behalf of </a:t>
            </a:r>
            <a:r>
              <a:rPr lang="en-US" dirty="0" smtClean="0"/>
              <a:t>the consumer </a:t>
            </a:r>
            <a:r>
              <a:rPr lang="en-US" dirty="0"/>
              <a:t>;</a:t>
            </a:r>
          </a:p>
          <a:p>
            <a:r>
              <a:rPr lang="en-US" dirty="0"/>
              <a:t>• Ensuring all payroll, employment, and other taxes are filed and paid timely </a:t>
            </a:r>
            <a:r>
              <a:rPr lang="en-US" dirty="0" smtClean="0"/>
              <a:t>under the </a:t>
            </a:r>
            <a:r>
              <a:rPr lang="en-US" dirty="0"/>
              <a:t>consumer’s tax ID</a:t>
            </a:r>
            <a:r>
              <a:rPr lang="en-US" dirty="0" smtClean="0"/>
              <a:t>#;</a:t>
            </a:r>
          </a:p>
          <a:p>
            <a:r>
              <a:rPr lang="en-US" dirty="0" smtClean="0"/>
              <a:t>• File claims for MO </a:t>
            </a:r>
            <a:r>
              <a:rPr lang="en-US" dirty="0" err="1" smtClean="0"/>
              <a:t>HealthNet</a:t>
            </a:r>
            <a:r>
              <a:rPr lang="en-US" dirty="0" smtClean="0"/>
              <a:t> reimbursement;</a:t>
            </a:r>
          </a:p>
          <a:p>
            <a:r>
              <a:rPr lang="en-US" dirty="0" smtClean="0"/>
              <a:t>• </a:t>
            </a:r>
            <a:r>
              <a:rPr lang="en-US" dirty="0"/>
              <a:t>Processing of consumers’’ and/or attendants’ inquiries and problems;</a:t>
            </a:r>
          </a:p>
          <a:p>
            <a:r>
              <a:rPr lang="en-US" dirty="0"/>
              <a:t>• Public information, outreach and education activities to ensure that persons </a:t>
            </a:r>
            <a:r>
              <a:rPr lang="en-US" dirty="0" smtClean="0"/>
              <a:t>with disabilities </a:t>
            </a:r>
            <a:r>
              <a:rPr lang="en-US" dirty="0"/>
              <a:t>are informed of the services available and have maximum</a:t>
            </a:r>
          </a:p>
          <a:p>
            <a:r>
              <a:rPr lang="en-US" dirty="0"/>
              <a:t>opportunity for participation;</a:t>
            </a:r>
          </a:p>
          <a:p>
            <a:r>
              <a:rPr lang="en-US" dirty="0"/>
              <a:t>• Maintain confidentiality of consumer’s records, including eligibility </a:t>
            </a:r>
            <a:r>
              <a:rPr lang="en-US" dirty="0" smtClean="0"/>
              <a:t>information from </a:t>
            </a:r>
            <a:r>
              <a:rPr lang="en-US" dirty="0"/>
              <a:t>DSDS, according to federal and state laws and regulations;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Personal Care Manual (</a:t>
            </a:r>
            <a:r>
              <a:rPr lang="en-US" sz="2400" dirty="0" err="1" smtClean="0"/>
              <a:t>cont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2997" y="16002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Perform case management activities with the consumer at least monthly to</a:t>
            </a:r>
          </a:p>
          <a:p>
            <a:r>
              <a:rPr lang="en-US" dirty="0"/>
              <a:t>provide ongoing monitoring of the provisions of services in the plan of care and</a:t>
            </a:r>
          </a:p>
          <a:p>
            <a:r>
              <a:rPr lang="en-US" dirty="0"/>
              <a:t>other services as needed to live independently;</a:t>
            </a:r>
          </a:p>
          <a:p>
            <a:r>
              <a:rPr lang="en-US" dirty="0"/>
              <a:t>• Ensure the consumer has an emergency and/or back up plan;</a:t>
            </a:r>
          </a:p>
          <a:p>
            <a:r>
              <a:rPr lang="en-US" dirty="0"/>
              <a:t>• Monitor utilization of units by the consumer at least monthly; </a:t>
            </a:r>
            <a:r>
              <a:rPr lang="en-US" dirty="0" smtClean="0"/>
              <a:t>and Providers </a:t>
            </a:r>
            <a:r>
              <a:rPr lang="en-US" dirty="0"/>
              <a:t>must maintain a list of eligible attendants: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	Ensuring </a:t>
            </a:r>
            <a:r>
              <a:rPr lang="en-US" dirty="0"/>
              <a:t>that each attendant is registered, screened, and employable according </a:t>
            </a:r>
            <a:r>
              <a:rPr lang="en-US" dirty="0" smtClean="0"/>
              <a:t>to the </a:t>
            </a:r>
            <a:r>
              <a:rPr lang="en-US" dirty="0"/>
              <a:t>Family Care Safety Registry (FCSR), the Office of Inspector General (OIG</a:t>
            </a:r>
            <a:r>
              <a:rPr lang="en-US" dirty="0" smtClean="0"/>
              <a:t>) and </a:t>
            </a:r>
            <a:r>
              <a:rPr lang="en-US" dirty="0"/>
              <a:t>the Employee Disqualification List (EDL) maintained by DHSS, </a:t>
            </a:r>
            <a:r>
              <a:rPr lang="en-US" dirty="0" smtClean="0"/>
              <a:t>and applicable </a:t>
            </a:r>
            <a:r>
              <a:rPr lang="en-US" dirty="0"/>
              <a:t>state laws and regulations; and</a:t>
            </a:r>
          </a:p>
          <a:p>
            <a:r>
              <a:rPr lang="en-US" dirty="0"/>
              <a:t>• </a:t>
            </a:r>
            <a:r>
              <a:rPr lang="en-US" dirty="0" smtClean="0"/>
              <a:t>	Notifying </a:t>
            </a:r>
            <a:r>
              <a:rPr lang="en-US" dirty="0"/>
              <a:t>the attendant of his or her responsibility to comply with </a:t>
            </a:r>
            <a:r>
              <a:rPr lang="en-US" dirty="0" smtClean="0"/>
              <a:t>applicable state </a:t>
            </a:r>
            <a:r>
              <a:rPr lang="en-US" dirty="0"/>
              <a:t>laws and regulations regarding reports of abuse or neglect.</a:t>
            </a:r>
            <a:r>
              <a:rPr lang="en-US" dirty="0" smtClean="0"/>
              <a:t>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MMAC.MO.GOV Website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76400"/>
            <a:ext cx="8153400" cy="43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0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MMAC.MO.GOV Website (</a:t>
            </a:r>
            <a:r>
              <a:rPr lang="en-US" sz="2400" dirty="0" err="1" smtClean="0"/>
              <a:t>cont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00295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MMAC.CDS@dss.mo.gov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85938"/>
            <a:ext cx="4714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962400"/>
            <a:ext cx="5251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MMAC Home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Home and Community Based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1597</TotalTime>
  <Words>802</Words>
  <Application>Microsoft Office PowerPoint</Application>
  <PresentationFormat>On-screen Show (4:3)</PresentationFormat>
  <Paragraphs>169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Wingdings</vt:lpstr>
      <vt:lpstr>Wingdings 2</vt:lpstr>
      <vt:lpstr>Civic</vt:lpstr>
      <vt:lpstr>Acrobat Document</vt:lpstr>
      <vt:lpstr>Missouri Medicaid Audit and Compliance Annual Update Meeting 2019 Karen Burger, Provider Review Analyst Randy Mosher, Medicaid Unit Supervisor Randy.Mosher@dss.mo.gov – (573) 751-3399 </vt:lpstr>
      <vt:lpstr>Consumer Directed Service Financial and Service Reports</vt:lpstr>
      <vt:lpstr>Regulation</vt:lpstr>
      <vt:lpstr>Regulation (cont)</vt:lpstr>
      <vt:lpstr>Regulation (cont)</vt:lpstr>
      <vt:lpstr>Personal Care Manual</vt:lpstr>
      <vt:lpstr>Personal Care Manual (cont)</vt:lpstr>
      <vt:lpstr>MMAC.MO.GOV Website</vt:lpstr>
      <vt:lpstr>MMAC.MO.GOV Website (cont)</vt:lpstr>
      <vt:lpstr>MMAC.MO.GOV Website (cont)</vt:lpstr>
      <vt:lpstr>MMAC.MO.GOV Website (cont)</vt:lpstr>
      <vt:lpstr>CONSUMER DIRECTED SERVICES FINANCIAL &amp; SERVICE REPORT</vt:lpstr>
      <vt:lpstr>Quarterly Report</vt:lpstr>
      <vt:lpstr>Quarterly Report (cont)</vt:lpstr>
      <vt:lpstr>Quarterly Report (cont)</vt:lpstr>
      <vt:lpstr>ANNUAL SERVICE REPORT FOR CONSUMER DIRECTED SERVICES (CDS) VENDOR</vt:lpstr>
      <vt:lpstr>ANNUAL SERVICE REPORT FOR CONSUMER DIRECTED SERVICES (CDS) VENDOR (cont)</vt:lpstr>
      <vt:lpstr>MMAC From The Director</vt:lpstr>
      <vt:lpstr>Annual Audit</vt:lpstr>
      <vt:lpstr>CDS Taxes</vt:lpstr>
      <vt:lpstr>CDS Taxes (cont)</vt:lpstr>
      <vt:lpstr>CDS Taxes (cont)</vt:lpstr>
      <vt:lpstr>CDS Taxes (cont)</vt:lpstr>
      <vt:lpstr>MMAC From The Director</vt:lpstr>
      <vt:lpstr>Other Topics</vt:lpstr>
      <vt:lpstr>Contact</vt:lpstr>
      <vt:lpstr>PowerPoint Presentation</vt:lpstr>
    </vt:vector>
  </TitlesOfParts>
  <Company>Missouri Department of Social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Medicaid Audit and Compliance Provider Certification Review Materials</dc:title>
  <dc:creator>barrel8</dc:creator>
  <cp:lastModifiedBy>Hendrix, Pamela F</cp:lastModifiedBy>
  <cp:revision>84</cp:revision>
  <cp:lastPrinted>2019-10-11T19:11:23Z</cp:lastPrinted>
  <dcterms:created xsi:type="dcterms:W3CDTF">2015-01-05T15:38:29Z</dcterms:created>
  <dcterms:modified xsi:type="dcterms:W3CDTF">2019-10-21T17:07:21Z</dcterms:modified>
</cp:coreProperties>
</file>