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9" r:id="rId1"/>
  </p:sldMasterIdLst>
  <p:notesMasterIdLst>
    <p:notesMasterId r:id="rId21"/>
  </p:notesMasterIdLst>
  <p:sldIdLst>
    <p:sldId id="256" r:id="rId2"/>
    <p:sldId id="260" r:id="rId3"/>
    <p:sldId id="266" r:id="rId4"/>
    <p:sldId id="281" r:id="rId5"/>
    <p:sldId id="261" r:id="rId6"/>
    <p:sldId id="262" r:id="rId7"/>
    <p:sldId id="263" r:id="rId8"/>
    <p:sldId id="264" r:id="rId9"/>
    <p:sldId id="265" r:id="rId10"/>
    <p:sldId id="282" r:id="rId11"/>
    <p:sldId id="276" r:id="rId12"/>
    <p:sldId id="268" r:id="rId13"/>
    <p:sldId id="283" r:id="rId14"/>
    <p:sldId id="280" r:id="rId15"/>
    <p:sldId id="272" r:id="rId16"/>
    <p:sldId id="286" r:id="rId17"/>
    <p:sldId id="284" r:id="rId18"/>
    <p:sldId id="285" r:id="rId19"/>
    <p:sldId id="273" r:id="rId2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7D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829" autoAdjust="0"/>
  </p:normalViewPr>
  <p:slideViewPr>
    <p:cSldViewPr>
      <p:cViewPr varScale="1">
        <p:scale>
          <a:sx n="45" d="100"/>
          <a:sy n="45" d="100"/>
        </p:scale>
        <p:origin x="664"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0361D2-2287-4903-8FBD-E0C898F416D2}"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en-US"/>
        </a:p>
      </dgm:t>
    </dgm:pt>
    <dgm:pt modelId="{1104EB54-5F63-4686-8A02-B350E8D6552E}">
      <dgm:prSet phldrT="[Text]" custT="1"/>
      <dgm:spPr>
        <a:solidFill>
          <a:schemeClr val="accent1"/>
        </a:solidFill>
      </dgm:spPr>
      <dgm:t>
        <a:bodyPr/>
        <a:lstStyle/>
        <a:p>
          <a:r>
            <a:rPr lang="en-US" sz="2400" dirty="0" smtClean="0">
              <a:latin typeface="Calibri" panose="020F0502020204030204" pitchFamily="34" charset="0"/>
              <a:cs typeface="Calibri" panose="020F0502020204030204" pitchFamily="34" charset="0"/>
            </a:rPr>
            <a:t>Section of HCBS</a:t>
          </a:r>
        </a:p>
        <a:p>
          <a:r>
            <a:rPr lang="en-US" sz="2000" dirty="0" smtClean="0">
              <a:latin typeface="Calibri" panose="020F0502020204030204" pitchFamily="34" charset="0"/>
              <a:cs typeface="Calibri" panose="020F0502020204030204" pitchFamily="34" charset="0"/>
            </a:rPr>
            <a:t>Venice Wood</a:t>
          </a:r>
          <a:endParaRPr lang="en-US" sz="2000" dirty="0">
            <a:latin typeface="Calibri" panose="020F0502020204030204" pitchFamily="34" charset="0"/>
            <a:cs typeface="Calibri" panose="020F0502020204030204" pitchFamily="34" charset="0"/>
          </a:endParaRPr>
        </a:p>
      </dgm:t>
    </dgm:pt>
    <dgm:pt modelId="{8F6613B5-9A48-4B80-B102-B641C6AD0190}" type="parTrans" cxnId="{DD5BF510-E2D0-4143-932B-7F1B58693592}">
      <dgm:prSet/>
      <dgm:spPr/>
      <dgm:t>
        <a:bodyPr/>
        <a:lstStyle/>
        <a:p>
          <a:endParaRPr lang="en-US"/>
        </a:p>
      </dgm:t>
    </dgm:pt>
    <dgm:pt modelId="{AA375360-2CC1-41ED-A662-B9828C512285}" type="sibTrans" cxnId="{DD5BF510-E2D0-4143-932B-7F1B58693592}">
      <dgm:prSet/>
      <dgm:spPr/>
      <dgm:t>
        <a:bodyPr/>
        <a:lstStyle/>
        <a:p>
          <a:endParaRPr lang="en-US"/>
        </a:p>
      </dgm:t>
    </dgm:pt>
    <dgm:pt modelId="{40B44043-A6C5-418B-BA26-F86650F32B0A}">
      <dgm:prSet phldrT="[Text]" custT="1"/>
      <dgm:spPr/>
      <dgm:t>
        <a:bodyPr/>
        <a:lstStyle/>
        <a:p>
          <a:r>
            <a:rPr lang="en-US" sz="2400" dirty="0" smtClean="0">
              <a:latin typeface="Calibri" panose="020F0502020204030204" pitchFamily="34" charset="0"/>
              <a:cs typeface="Calibri" panose="020F0502020204030204" pitchFamily="34" charset="0"/>
            </a:rPr>
            <a:t>Bureau of  HCBS</a:t>
          </a:r>
          <a:endParaRPr lang="en-US" sz="2400" dirty="0">
            <a:latin typeface="Calibri" panose="020F0502020204030204" pitchFamily="34" charset="0"/>
            <a:cs typeface="Calibri" panose="020F0502020204030204" pitchFamily="34" charset="0"/>
          </a:endParaRPr>
        </a:p>
      </dgm:t>
    </dgm:pt>
    <dgm:pt modelId="{3E63BE2E-598C-4951-AA79-0F71CBB9D717}" type="parTrans" cxnId="{C9EEAFBF-4DE4-44AA-810D-608FBB373080}">
      <dgm:prSet/>
      <dgm:spPr/>
      <dgm:t>
        <a:bodyPr/>
        <a:lstStyle/>
        <a:p>
          <a:endParaRPr lang="en-US"/>
        </a:p>
      </dgm:t>
    </dgm:pt>
    <dgm:pt modelId="{ABBDA0C9-381A-4ECD-ABF5-F69B3B8A1846}" type="sibTrans" cxnId="{C9EEAFBF-4DE4-44AA-810D-608FBB373080}">
      <dgm:prSet/>
      <dgm:spPr/>
      <dgm:t>
        <a:bodyPr/>
        <a:lstStyle/>
        <a:p>
          <a:endParaRPr lang="en-US"/>
        </a:p>
      </dgm:t>
    </dgm:pt>
    <dgm:pt modelId="{E53C829E-A4DB-46F9-94BB-407D48CE7042}">
      <dgm:prSet phldrT="[Text]" custT="1"/>
      <dgm:spPr>
        <a:solidFill>
          <a:schemeClr val="accent6"/>
        </a:solidFill>
      </dgm:spPr>
      <dgm:t>
        <a:bodyPr/>
        <a:lstStyle/>
        <a:p>
          <a:r>
            <a:rPr lang="en-US" sz="2400" dirty="0" smtClean="0">
              <a:latin typeface="Calibri" panose="020F0502020204030204" pitchFamily="34" charset="0"/>
              <a:cs typeface="Calibri" panose="020F0502020204030204" pitchFamily="34" charset="0"/>
            </a:rPr>
            <a:t>Bureau of Intake &amp; PCCP</a:t>
          </a:r>
          <a:endParaRPr lang="en-US" sz="2400" dirty="0">
            <a:latin typeface="Calibri" panose="020F0502020204030204" pitchFamily="34" charset="0"/>
            <a:cs typeface="Calibri" panose="020F0502020204030204" pitchFamily="34" charset="0"/>
          </a:endParaRPr>
        </a:p>
      </dgm:t>
    </dgm:pt>
    <dgm:pt modelId="{50BD5939-2A63-4582-86AE-754820F23DB1}" type="parTrans" cxnId="{9A34A4B6-DBBE-4421-A7B1-B709991EB725}">
      <dgm:prSet/>
      <dgm:spPr/>
      <dgm:t>
        <a:bodyPr/>
        <a:lstStyle/>
        <a:p>
          <a:endParaRPr lang="en-US"/>
        </a:p>
      </dgm:t>
    </dgm:pt>
    <dgm:pt modelId="{A8EEDC4D-EB6B-4109-85F0-EF66A65B6251}" type="sibTrans" cxnId="{9A34A4B6-DBBE-4421-A7B1-B709991EB725}">
      <dgm:prSet/>
      <dgm:spPr/>
      <dgm:t>
        <a:bodyPr/>
        <a:lstStyle/>
        <a:p>
          <a:endParaRPr lang="en-US"/>
        </a:p>
      </dgm:t>
    </dgm:pt>
    <dgm:pt modelId="{FBB84503-6B88-4CCE-9C2A-98E24ABF4D61}">
      <dgm:prSet phldrT="[Text]" custT="1"/>
      <dgm:spPr>
        <a:solidFill>
          <a:srgbClr val="BC7D50"/>
        </a:solidFill>
      </dgm:spPr>
      <dgm:t>
        <a:bodyPr/>
        <a:lstStyle/>
        <a:p>
          <a:r>
            <a:rPr lang="en-US" sz="2400" dirty="0" smtClean="0">
              <a:latin typeface="Calibri" panose="020F0502020204030204" pitchFamily="34" charset="0"/>
              <a:cs typeface="Calibri" panose="020F0502020204030204" pitchFamily="34" charset="0"/>
            </a:rPr>
            <a:t>Bureau of LTSS</a:t>
          </a:r>
          <a:endParaRPr lang="en-US" sz="2400" dirty="0">
            <a:latin typeface="Calibri" panose="020F0502020204030204" pitchFamily="34" charset="0"/>
            <a:cs typeface="Calibri" panose="020F0502020204030204" pitchFamily="34" charset="0"/>
          </a:endParaRPr>
        </a:p>
      </dgm:t>
    </dgm:pt>
    <dgm:pt modelId="{1FC27EE6-E313-481D-B71B-8F781EA735D5}" type="parTrans" cxnId="{A461C1E8-00E5-4FEA-BF95-AA55581F62ED}">
      <dgm:prSet/>
      <dgm:spPr/>
      <dgm:t>
        <a:bodyPr/>
        <a:lstStyle/>
        <a:p>
          <a:endParaRPr lang="en-US"/>
        </a:p>
      </dgm:t>
    </dgm:pt>
    <dgm:pt modelId="{805D09A6-BDAD-4AD3-9694-463B61D83EA0}" type="sibTrans" cxnId="{A461C1E8-00E5-4FEA-BF95-AA55581F62ED}">
      <dgm:prSet/>
      <dgm:spPr/>
      <dgm:t>
        <a:bodyPr/>
        <a:lstStyle/>
        <a:p>
          <a:endParaRPr lang="en-US"/>
        </a:p>
      </dgm:t>
    </dgm:pt>
    <dgm:pt modelId="{4ED2A556-7492-4965-9615-81F0FBF7DAB3}">
      <dgm:prSet phldrT="[Text]" custT="1"/>
      <dgm:spPr>
        <a:solidFill>
          <a:schemeClr val="accent5"/>
        </a:solidFill>
      </dgm:spPr>
      <dgm:t>
        <a:bodyPr/>
        <a:lstStyle/>
        <a:p>
          <a:r>
            <a:rPr lang="en-US" sz="2400" dirty="0" smtClean="0">
              <a:latin typeface="Calibri" panose="020F0502020204030204" pitchFamily="34" charset="0"/>
              <a:cs typeface="Calibri" panose="020F0502020204030204" pitchFamily="34" charset="0"/>
            </a:rPr>
            <a:t>Bureau of Systems &amp; Data</a:t>
          </a:r>
          <a:endParaRPr lang="en-US" sz="2400" dirty="0">
            <a:latin typeface="Calibri" panose="020F0502020204030204" pitchFamily="34" charset="0"/>
            <a:cs typeface="Calibri" panose="020F0502020204030204" pitchFamily="34" charset="0"/>
          </a:endParaRPr>
        </a:p>
      </dgm:t>
    </dgm:pt>
    <dgm:pt modelId="{2C9E491A-931E-4052-8FD7-C86C06F89C1A}" type="parTrans" cxnId="{4B889B55-AAD5-4EE7-BAB9-B70307A3A6C8}">
      <dgm:prSet/>
      <dgm:spPr/>
      <dgm:t>
        <a:bodyPr/>
        <a:lstStyle/>
        <a:p>
          <a:endParaRPr lang="en-US"/>
        </a:p>
      </dgm:t>
    </dgm:pt>
    <dgm:pt modelId="{B285869E-A431-4F6B-A584-355F73CEE1E1}" type="sibTrans" cxnId="{4B889B55-AAD5-4EE7-BAB9-B70307A3A6C8}">
      <dgm:prSet/>
      <dgm:spPr/>
      <dgm:t>
        <a:bodyPr/>
        <a:lstStyle/>
        <a:p>
          <a:endParaRPr lang="en-US"/>
        </a:p>
      </dgm:t>
    </dgm:pt>
    <dgm:pt modelId="{FB94BDB1-7550-4505-AA0E-71A534C75B47}" type="pres">
      <dgm:prSet presAssocID="{EF0361D2-2287-4903-8FBD-E0C898F416D2}" presName="Name0" presStyleCnt="0">
        <dgm:presLayoutVars>
          <dgm:dir/>
          <dgm:resizeHandles val="exact"/>
        </dgm:presLayoutVars>
      </dgm:prSet>
      <dgm:spPr/>
      <dgm:t>
        <a:bodyPr/>
        <a:lstStyle/>
        <a:p>
          <a:endParaRPr lang="en-US"/>
        </a:p>
      </dgm:t>
    </dgm:pt>
    <dgm:pt modelId="{4DAE05F4-F14E-4D16-AAE8-D8BF72E73090}" type="pres">
      <dgm:prSet presAssocID="{EF0361D2-2287-4903-8FBD-E0C898F416D2}" presName="cycle" presStyleCnt="0"/>
      <dgm:spPr/>
      <dgm:t>
        <a:bodyPr/>
        <a:lstStyle/>
        <a:p>
          <a:endParaRPr lang="en-US"/>
        </a:p>
      </dgm:t>
    </dgm:pt>
    <dgm:pt modelId="{FA721102-04E9-4D3D-BEFB-CB6CA9A5112E}" type="pres">
      <dgm:prSet presAssocID="{1104EB54-5F63-4686-8A02-B350E8D6552E}" presName="nodeFirstNode" presStyleLbl="node1" presStyleIdx="0" presStyleCnt="5" custScaleX="89995" custScaleY="116994">
        <dgm:presLayoutVars>
          <dgm:bulletEnabled val="1"/>
        </dgm:presLayoutVars>
      </dgm:prSet>
      <dgm:spPr/>
      <dgm:t>
        <a:bodyPr/>
        <a:lstStyle/>
        <a:p>
          <a:endParaRPr lang="en-US"/>
        </a:p>
      </dgm:t>
    </dgm:pt>
    <dgm:pt modelId="{FB2973FB-6036-46B5-A1F6-C892C2D84013}" type="pres">
      <dgm:prSet presAssocID="{AA375360-2CC1-41ED-A662-B9828C512285}" presName="sibTransFirstNode" presStyleLbl="bgShp" presStyleIdx="0" presStyleCnt="1"/>
      <dgm:spPr/>
      <dgm:t>
        <a:bodyPr/>
        <a:lstStyle/>
        <a:p>
          <a:endParaRPr lang="en-US"/>
        </a:p>
      </dgm:t>
    </dgm:pt>
    <dgm:pt modelId="{80F91B86-7993-46AA-ACD4-0E1829CE2477}" type="pres">
      <dgm:prSet presAssocID="{40B44043-A6C5-418B-BA26-F86650F32B0A}" presName="nodeFollowingNodes" presStyleLbl="node1" presStyleIdx="1" presStyleCnt="5" custScaleX="89995" custScaleY="116994" custRadScaleRad="109557" custRadScaleInc="7706">
        <dgm:presLayoutVars>
          <dgm:bulletEnabled val="1"/>
        </dgm:presLayoutVars>
      </dgm:prSet>
      <dgm:spPr/>
      <dgm:t>
        <a:bodyPr/>
        <a:lstStyle/>
        <a:p>
          <a:endParaRPr lang="en-US"/>
        </a:p>
      </dgm:t>
    </dgm:pt>
    <dgm:pt modelId="{74A193B4-80C2-4D04-B9DF-209641FA400D}" type="pres">
      <dgm:prSet presAssocID="{E53C829E-A4DB-46F9-94BB-407D48CE7042}" presName="nodeFollowingNodes" presStyleLbl="node1" presStyleIdx="2" presStyleCnt="5" custScaleX="89995" custScaleY="116994" custRadScaleRad="109901" custRadScaleInc="-20700">
        <dgm:presLayoutVars>
          <dgm:bulletEnabled val="1"/>
        </dgm:presLayoutVars>
      </dgm:prSet>
      <dgm:spPr/>
      <dgm:t>
        <a:bodyPr/>
        <a:lstStyle/>
        <a:p>
          <a:endParaRPr lang="en-US"/>
        </a:p>
      </dgm:t>
    </dgm:pt>
    <dgm:pt modelId="{169F1E2C-FD72-4F58-A7FE-E3FD6E3B5408}" type="pres">
      <dgm:prSet presAssocID="{FBB84503-6B88-4CCE-9C2A-98E24ABF4D61}" presName="nodeFollowingNodes" presStyleLbl="node1" presStyleIdx="3" presStyleCnt="5" custScaleX="89995" custScaleY="116994" custRadScaleRad="111018" custRadScaleInc="19589">
        <dgm:presLayoutVars>
          <dgm:bulletEnabled val="1"/>
        </dgm:presLayoutVars>
      </dgm:prSet>
      <dgm:spPr/>
      <dgm:t>
        <a:bodyPr/>
        <a:lstStyle/>
        <a:p>
          <a:endParaRPr lang="en-US"/>
        </a:p>
      </dgm:t>
    </dgm:pt>
    <dgm:pt modelId="{0B762479-1137-4804-8649-2A38D1DA548B}" type="pres">
      <dgm:prSet presAssocID="{4ED2A556-7492-4965-9615-81F0FBF7DAB3}" presName="nodeFollowingNodes" presStyleLbl="node1" presStyleIdx="4" presStyleCnt="5" custScaleX="89995" custScaleY="116994" custRadScaleRad="103821" custRadScaleInc="-10631">
        <dgm:presLayoutVars>
          <dgm:bulletEnabled val="1"/>
        </dgm:presLayoutVars>
      </dgm:prSet>
      <dgm:spPr/>
      <dgm:t>
        <a:bodyPr/>
        <a:lstStyle/>
        <a:p>
          <a:endParaRPr lang="en-US"/>
        </a:p>
      </dgm:t>
    </dgm:pt>
  </dgm:ptLst>
  <dgm:cxnLst>
    <dgm:cxn modelId="{9A34A4B6-DBBE-4421-A7B1-B709991EB725}" srcId="{EF0361D2-2287-4903-8FBD-E0C898F416D2}" destId="{E53C829E-A4DB-46F9-94BB-407D48CE7042}" srcOrd="2" destOrd="0" parTransId="{50BD5939-2A63-4582-86AE-754820F23DB1}" sibTransId="{A8EEDC4D-EB6B-4109-85F0-EF66A65B6251}"/>
    <dgm:cxn modelId="{4B889B55-AAD5-4EE7-BAB9-B70307A3A6C8}" srcId="{EF0361D2-2287-4903-8FBD-E0C898F416D2}" destId="{4ED2A556-7492-4965-9615-81F0FBF7DAB3}" srcOrd="4" destOrd="0" parTransId="{2C9E491A-931E-4052-8FD7-C86C06F89C1A}" sibTransId="{B285869E-A431-4F6B-A584-355F73CEE1E1}"/>
    <dgm:cxn modelId="{DD5BF510-E2D0-4143-932B-7F1B58693592}" srcId="{EF0361D2-2287-4903-8FBD-E0C898F416D2}" destId="{1104EB54-5F63-4686-8A02-B350E8D6552E}" srcOrd="0" destOrd="0" parTransId="{8F6613B5-9A48-4B80-B102-B641C6AD0190}" sibTransId="{AA375360-2CC1-41ED-A662-B9828C512285}"/>
    <dgm:cxn modelId="{C9EEAFBF-4DE4-44AA-810D-608FBB373080}" srcId="{EF0361D2-2287-4903-8FBD-E0C898F416D2}" destId="{40B44043-A6C5-418B-BA26-F86650F32B0A}" srcOrd="1" destOrd="0" parTransId="{3E63BE2E-598C-4951-AA79-0F71CBB9D717}" sibTransId="{ABBDA0C9-381A-4ECD-ABF5-F69B3B8A1846}"/>
    <dgm:cxn modelId="{86F5B7EE-0A44-440B-938E-84E3A2F42204}" type="presOf" srcId="{1104EB54-5F63-4686-8A02-B350E8D6552E}" destId="{FA721102-04E9-4D3D-BEFB-CB6CA9A5112E}" srcOrd="0" destOrd="0" presId="urn:microsoft.com/office/officeart/2005/8/layout/cycle3"/>
    <dgm:cxn modelId="{41A7AD9A-1947-4793-A69B-A1DE57A949ED}" type="presOf" srcId="{EF0361D2-2287-4903-8FBD-E0C898F416D2}" destId="{FB94BDB1-7550-4505-AA0E-71A534C75B47}" srcOrd="0" destOrd="0" presId="urn:microsoft.com/office/officeart/2005/8/layout/cycle3"/>
    <dgm:cxn modelId="{6F315D67-2A19-4B3C-9227-5645E63CD031}" type="presOf" srcId="{AA375360-2CC1-41ED-A662-B9828C512285}" destId="{FB2973FB-6036-46B5-A1F6-C892C2D84013}" srcOrd="0" destOrd="0" presId="urn:microsoft.com/office/officeart/2005/8/layout/cycle3"/>
    <dgm:cxn modelId="{61529170-A462-4CEE-BCD9-C8B7AA9928AA}" type="presOf" srcId="{FBB84503-6B88-4CCE-9C2A-98E24ABF4D61}" destId="{169F1E2C-FD72-4F58-A7FE-E3FD6E3B5408}" srcOrd="0" destOrd="0" presId="urn:microsoft.com/office/officeart/2005/8/layout/cycle3"/>
    <dgm:cxn modelId="{A461C1E8-00E5-4FEA-BF95-AA55581F62ED}" srcId="{EF0361D2-2287-4903-8FBD-E0C898F416D2}" destId="{FBB84503-6B88-4CCE-9C2A-98E24ABF4D61}" srcOrd="3" destOrd="0" parTransId="{1FC27EE6-E313-481D-B71B-8F781EA735D5}" sibTransId="{805D09A6-BDAD-4AD3-9694-463B61D83EA0}"/>
    <dgm:cxn modelId="{62D32CAC-7E93-4131-A4D1-7231C7CC13E4}" type="presOf" srcId="{4ED2A556-7492-4965-9615-81F0FBF7DAB3}" destId="{0B762479-1137-4804-8649-2A38D1DA548B}" srcOrd="0" destOrd="0" presId="urn:microsoft.com/office/officeart/2005/8/layout/cycle3"/>
    <dgm:cxn modelId="{F4A7BC93-B656-46AC-8D0B-29B293B7902A}" type="presOf" srcId="{40B44043-A6C5-418B-BA26-F86650F32B0A}" destId="{80F91B86-7993-46AA-ACD4-0E1829CE2477}" srcOrd="0" destOrd="0" presId="urn:microsoft.com/office/officeart/2005/8/layout/cycle3"/>
    <dgm:cxn modelId="{1ACA5AF2-D989-4D52-A388-5E08970C6368}" type="presOf" srcId="{E53C829E-A4DB-46F9-94BB-407D48CE7042}" destId="{74A193B4-80C2-4D04-B9DF-209641FA400D}" srcOrd="0" destOrd="0" presId="urn:microsoft.com/office/officeart/2005/8/layout/cycle3"/>
    <dgm:cxn modelId="{3FB6C672-C88B-4DB2-A0DB-45C0EE21E395}" type="presParOf" srcId="{FB94BDB1-7550-4505-AA0E-71A534C75B47}" destId="{4DAE05F4-F14E-4D16-AAE8-D8BF72E73090}" srcOrd="0" destOrd="0" presId="urn:microsoft.com/office/officeart/2005/8/layout/cycle3"/>
    <dgm:cxn modelId="{5F5D2D34-680B-4488-913A-845430368AC8}" type="presParOf" srcId="{4DAE05F4-F14E-4D16-AAE8-D8BF72E73090}" destId="{FA721102-04E9-4D3D-BEFB-CB6CA9A5112E}" srcOrd="0" destOrd="0" presId="urn:microsoft.com/office/officeart/2005/8/layout/cycle3"/>
    <dgm:cxn modelId="{A21F5212-C63F-4D42-B2CE-D0419B2C425D}" type="presParOf" srcId="{4DAE05F4-F14E-4D16-AAE8-D8BF72E73090}" destId="{FB2973FB-6036-46B5-A1F6-C892C2D84013}" srcOrd="1" destOrd="0" presId="urn:microsoft.com/office/officeart/2005/8/layout/cycle3"/>
    <dgm:cxn modelId="{EAACB96D-C2CB-49BF-9B7A-3593955E14EA}" type="presParOf" srcId="{4DAE05F4-F14E-4D16-AAE8-D8BF72E73090}" destId="{80F91B86-7993-46AA-ACD4-0E1829CE2477}" srcOrd="2" destOrd="0" presId="urn:microsoft.com/office/officeart/2005/8/layout/cycle3"/>
    <dgm:cxn modelId="{8145CF4D-127F-469B-896F-041A847C81C4}" type="presParOf" srcId="{4DAE05F4-F14E-4D16-AAE8-D8BF72E73090}" destId="{74A193B4-80C2-4D04-B9DF-209641FA400D}" srcOrd="3" destOrd="0" presId="urn:microsoft.com/office/officeart/2005/8/layout/cycle3"/>
    <dgm:cxn modelId="{4C7CB903-3C6B-4EF2-8752-A35DAA786CE9}" type="presParOf" srcId="{4DAE05F4-F14E-4D16-AAE8-D8BF72E73090}" destId="{169F1E2C-FD72-4F58-A7FE-E3FD6E3B5408}" srcOrd="4" destOrd="0" presId="urn:microsoft.com/office/officeart/2005/8/layout/cycle3"/>
    <dgm:cxn modelId="{D2EB05E8-6D19-4B16-8863-507FBB7A434C}" type="presParOf" srcId="{4DAE05F4-F14E-4D16-AAE8-D8BF72E73090}" destId="{0B762479-1137-4804-8649-2A38D1DA548B}"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EF0361D2-2287-4903-8FBD-E0C898F416D2}"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en-US"/>
        </a:p>
      </dgm:t>
    </dgm:pt>
    <dgm:pt modelId="{1104EB54-5F63-4686-8A02-B350E8D6552E}">
      <dgm:prSet phldrT="[Text]" custT="1"/>
      <dgm:spPr>
        <a:solidFill>
          <a:schemeClr val="accent1"/>
        </a:solidFill>
      </dgm:spPr>
      <dgm:t>
        <a:bodyPr/>
        <a:lstStyle/>
        <a:p>
          <a:pPr>
            <a:spcAft>
              <a:spcPts val="0"/>
            </a:spcAft>
          </a:pPr>
          <a:r>
            <a:rPr lang="en-US" sz="2400" dirty="0" smtClean="0">
              <a:latin typeface="Calibri" panose="020F0502020204030204" pitchFamily="34" charset="0"/>
              <a:cs typeface="Calibri" panose="020F0502020204030204" pitchFamily="34" charset="0"/>
            </a:rPr>
            <a:t>Section of </a:t>
          </a:r>
        </a:p>
        <a:p>
          <a:pPr>
            <a:spcAft>
              <a:spcPts val="600"/>
            </a:spcAft>
          </a:pPr>
          <a:r>
            <a:rPr lang="en-US" sz="2400" dirty="0" smtClean="0">
              <a:latin typeface="Calibri" panose="020F0502020204030204" pitchFamily="34" charset="0"/>
              <a:cs typeface="Calibri" panose="020F0502020204030204" pitchFamily="34" charset="0"/>
            </a:rPr>
            <a:t>APS</a:t>
          </a:r>
        </a:p>
        <a:p>
          <a:pPr>
            <a:spcAft>
              <a:spcPct val="35000"/>
            </a:spcAft>
          </a:pPr>
          <a:r>
            <a:rPr lang="en-US" sz="2000" dirty="0" smtClean="0">
              <a:latin typeface="Calibri" panose="020F0502020204030204" pitchFamily="34" charset="0"/>
              <a:cs typeface="Calibri" panose="020F0502020204030204" pitchFamily="34" charset="0"/>
            </a:rPr>
            <a:t>Tim Jackson</a:t>
          </a:r>
          <a:endParaRPr lang="en-US" sz="2000" dirty="0">
            <a:latin typeface="Calibri" panose="020F0502020204030204" pitchFamily="34" charset="0"/>
            <a:cs typeface="Calibri" panose="020F0502020204030204" pitchFamily="34" charset="0"/>
          </a:endParaRPr>
        </a:p>
      </dgm:t>
    </dgm:pt>
    <dgm:pt modelId="{8F6613B5-9A48-4B80-B102-B641C6AD0190}" type="parTrans" cxnId="{DD5BF510-E2D0-4143-932B-7F1B58693592}">
      <dgm:prSet/>
      <dgm:spPr/>
      <dgm:t>
        <a:bodyPr/>
        <a:lstStyle/>
        <a:p>
          <a:endParaRPr lang="en-US"/>
        </a:p>
      </dgm:t>
    </dgm:pt>
    <dgm:pt modelId="{AA375360-2CC1-41ED-A662-B9828C512285}" type="sibTrans" cxnId="{DD5BF510-E2D0-4143-932B-7F1B58693592}">
      <dgm:prSet/>
      <dgm:spPr/>
      <dgm:t>
        <a:bodyPr/>
        <a:lstStyle/>
        <a:p>
          <a:endParaRPr lang="en-US"/>
        </a:p>
      </dgm:t>
    </dgm:pt>
    <dgm:pt modelId="{40B44043-A6C5-418B-BA26-F86650F32B0A}">
      <dgm:prSet phldrT="[Text]" custT="1"/>
      <dgm:spPr/>
      <dgm:t>
        <a:bodyPr/>
        <a:lstStyle/>
        <a:p>
          <a:r>
            <a:rPr lang="en-US" sz="2400" dirty="0" smtClean="0">
              <a:latin typeface="Calibri" panose="020F0502020204030204" pitchFamily="34" charset="0"/>
              <a:cs typeface="Calibri" panose="020F0502020204030204" pitchFamily="34" charset="0"/>
            </a:rPr>
            <a:t>Bureau of  APS</a:t>
          </a:r>
          <a:endParaRPr lang="en-US" sz="2400" dirty="0">
            <a:latin typeface="Calibri" panose="020F0502020204030204" pitchFamily="34" charset="0"/>
            <a:cs typeface="Calibri" panose="020F0502020204030204" pitchFamily="34" charset="0"/>
          </a:endParaRPr>
        </a:p>
      </dgm:t>
    </dgm:pt>
    <dgm:pt modelId="{3E63BE2E-598C-4951-AA79-0F71CBB9D717}" type="parTrans" cxnId="{C9EEAFBF-4DE4-44AA-810D-608FBB373080}">
      <dgm:prSet/>
      <dgm:spPr/>
      <dgm:t>
        <a:bodyPr/>
        <a:lstStyle/>
        <a:p>
          <a:endParaRPr lang="en-US"/>
        </a:p>
      </dgm:t>
    </dgm:pt>
    <dgm:pt modelId="{ABBDA0C9-381A-4ECD-ABF5-F69B3B8A1846}" type="sibTrans" cxnId="{C9EEAFBF-4DE4-44AA-810D-608FBB373080}">
      <dgm:prSet/>
      <dgm:spPr/>
      <dgm:t>
        <a:bodyPr/>
        <a:lstStyle/>
        <a:p>
          <a:endParaRPr lang="en-US"/>
        </a:p>
      </dgm:t>
    </dgm:pt>
    <dgm:pt modelId="{E53C829E-A4DB-46F9-94BB-407D48CE7042}">
      <dgm:prSet phldrT="[Text]" custT="1"/>
      <dgm:spPr>
        <a:solidFill>
          <a:schemeClr val="accent6"/>
        </a:solidFill>
      </dgm:spPr>
      <dgm:t>
        <a:bodyPr/>
        <a:lstStyle/>
        <a:p>
          <a:r>
            <a:rPr lang="en-US" sz="2400" dirty="0" smtClean="0">
              <a:latin typeface="Calibri" panose="020F0502020204030204" pitchFamily="34" charset="0"/>
              <a:cs typeface="Calibri" panose="020F0502020204030204" pitchFamily="34" charset="0"/>
            </a:rPr>
            <a:t>Bureau of Automation &amp; Analysis</a:t>
          </a:r>
          <a:endParaRPr lang="en-US" sz="2400" dirty="0">
            <a:latin typeface="Calibri" panose="020F0502020204030204" pitchFamily="34" charset="0"/>
            <a:cs typeface="Calibri" panose="020F0502020204030204" pitchFamily="34" charset="0"/>
          </a:endParaRPr>
        </a:p>
      </dgm:t>
    </dgm:pt>
    <dgm:pt modelId="{50BD5939-2A63-4582-86AE-754820F23DB1}" type="parTrans" cxnId="{9A34A4B6-DBBE-4421-A7B1-B709991EB725}">
      <dgm:prSet/>
      <dgm:spPr/>
      <dgm:t>
        <a:bodyPr/>
        <a:lstStyle/>
        <a:p>
          <a:endParaRPr lang="en-US"/>
        </a:p>
      </dgm:t>
    </dgm:pt>
    <dgm:pt modelId="{A8EEDC4D-EB6B-4109-85F0-EF66A65B6251}" type="sibTrans" cxnId="{9A34A4B6-DBBE-4421-A7B1-B709991EB725}">
      <dgm:prSet/>
      <dgm:spPr/>
      <dgm:t>
        <a:bodyPr/>
        <a:lstStyle/>
        <a:p>
          <a:endParaRPr lang="en-US"/>
        </a:p>
      </dgm:t>
    </dgm:pt>
    <dgm:pt modelId="{FBB84503-6B88-4CCE-9C2A-98E24ABF4D61}">
      <dgm:prSet phldrT="[Text]" custT="1"/>
      <dgm:spPr>
        <a:solidFill>
          <a:srgbClr val="BC7D50"/>
        </a:solidFill>
      </dgm:spPr>
      <dgm:t>
        <a:bodyPr/>
        <a:lstStyle/>
        <a:p>
          <a:r>
            <a:rPr lang="en-US" sz="2400" dirty="0" smtClean="0">
              <a:latin typeface="Calibri" panose="020F0502020204030204" pitchFamily="34" charset="0"/>
              <a:cs typeface="Calibri" panose="020F0502020204030204" pitchFamily="34" charset="0"/>
            </a:rPr>
            <a:t>Bureau of Central Registry Unit</a:t>
          </a:r>
          <a:endParaRPr lang="en-US" sz="2400" dirty="0">
            <a:latin typeface="Calibri" panose="020F0502020204030204" pitchFamily="34" charset="0"/>
            <a:cs typeface="Calibri" panose="020F0502020204030204" pitchFamily="34" charset="0"/>
          </a:endParaRPr>
        </a:p>
      </dgm:t>
    </dgm:pt>
    <dgm:pt modelId="{1FC27EE6-E313-481D-B71B-8F781EA735D5}" type="parTrans" cxnId="{A461C1E8-00E5-4FEA-BF95-AA55581F62ED}">
      <dgm:prSet/>
      <dgm:spPr/>
      <dgm:t>
        <a:bodyPr/>
        <a:lstStyle/>
        <a:p>
          <a:endParaRPr lang="en-US"/>
        </a:p>
      </dgm:t>
    </dgm:pt>
    <dgm:pt modelId="{805D09A6-BDAD-4AD3-9694-463B61D83EA0}" type="sibTrans" cxnId="{A461C1E8-00E5-4FEA-BF95-AA55581F62ED}">
      <dgm:prSet/>
      <dgm:spPr/>
      <dgm:t>
        <a:bodyPr/>
        <a:lstStyle/>
        <a:p>
          <a:endParaRPr lang="en-US"/>
        </a:p>
      </dgm:t>
    </dgm:pt>
    <dgm:pt modelId="{4ED2A556-7492-4965-9615-81F0FBF7DAB3}">
      <dgm:prSet phldrT="[Text]" custT="1"/>
      <dgm:spPr>
        <a:solidFill>
          <a:schemeClr val="accent5"/>
        </a:solidFill>
      </dgm:spPr>
      <dgm:t>
        <a:bodyPr/>
        <a:lstStyle/>
        <a:p>
          <a:r>
            <a:rPr lang="en-US" sz="2400" dirty="0" smtClean="0">
              <a:latin typeface="Calibri" panose="020F0502020204030204" pitchFamily="34" charset="0"/>
              <a:cs typeface="Calibri" panose="020F0502020204030204" pitchFamily="34" charset="0"/>
            </a:rPr>
            <a:t>Special Investigations Unit</a:t>
          </a:r>
          <a:endParaRPr lang="en-US" sz="2400" dirty="0">
            <a:latin typeface="Calibri" panose="020F0502020204030204" pitchFamily="34" charset="0"/>
            <a:cs typeface="Calibri" panose="020F0502020204030204" pitchFamily="34" charset="0"/>
          </a:endParaRPr>
        </a:p>
      </dgm:t>
    </dgm:pt>
    <dgm:pt modelId="{2C9E491A-931E-4052-8FD7-C86C06F89C1A}" type="parTrans" cxnId="{4B889B55-AAD5-4EE7-BAB9-B70307A3A6C8}">
      <dgm:prSet/>
      <dgm:spPr/>
      <dgm:t>
        <a:bodyPr/>
        <a:lstStyle/>
        <a:p>
          <a:endParaRPr lang="en-US"/>
        </a:p>
      </dgm:t>
    </dgm:pt>
    <dgm:pt modelId="{B285869E-A431-4F6B-A584-355F73CEE1E1}" type="sibTrans" cxnId="{4B889B55-AAD5-4EE7-BAB9-B70307A3A6C8}">
      <dgm:prSet/>
      <dgm:spPr/>
      <dgm:t>
        <a:bodyPr/>
        <a:lstStyle/>
        <a:p>
          <a:endParaRPr lang="en-US"/>
        </a:p>
      </dgm:t>
    </dgm:pt>
    <dgm:pt modelId="{FB94BDB1-7550-4505-AA0E-71A534C75B47}" type="pres">
      <dgm:prSet presAssocID="{EF0361D2-2287-4903-8FBD-E0C898F416D2}" presName="Name0" presStyleCnt="0">
        <dgm:presLayoutVars>
          <dgm:dir/>
          <dgm:resizeHandles val="exact"/>
        </dgm:presLayoutVars>
      </dgm:prSet>
      <dgm:spPr/>
      <dgm:t>
        <a:bodyPr/>
        <a:lstStyle/>
        <a:p>
          <a:endParaRPr lang="en-US"/>
        </a:p>
      </dgm:t>
    </dgm:pt>
    <dgm:pt modelId="{4DAE05F4-F14E-4D16-AAE8-D8BF72E73090}" type="pres">
      <dgm:prSet presAssocID="{EF0361D2-2287-4903-8FBD-E0C898F416D2}" presName="cycle" presStyleCnt="0"/>
      <dgm:spPr/>
      <dgm:t>
        <a:bodyPr/>
        <a:lstStyle/>
        <a:p>
          <a:endParaRPr lang="en-US"/>
        </a:p>
      </dgm:t>
    </dgm:pt>
    <dgm:pt modelId="{FA721102-04E9-4D3D-BEFB-CB6CA9A5112E}" type="pres">
      <dgm:prSet presAssocID="{1104EB54-5F63-4686-8A02-B350E8D6552E}" presName="nodeFirstNode" presStyleLbl="node1" presStyleIdx="0" presStyleCnt="5" custScaleX="99764" custScaleY="108078">
        <dgm:presLayoutVars>
          <dgm:bulletEnabled val="1"/>
        </dgm:presLayoutVars>
      </dgm:prSet>
      <dgm:spPr/>
      <dgm:t>
        <a:bodyPr/>
        <a:lstStyle/>
        <a:p>
          <a:endParaRPr lang="en-US"/>
        </a:p>
      </dgm:t>
    </dgm:pt>
    <dgm:pt modelId="{FB2973FB-6036-46B5-A1F6-C892C2D84013}" type="pres">
      <dgm:prSet presAssocID="{AA375360-2CC1-41ED-A662-B9828C512285}" presName="sibTransFirstNode" presStyleLbl="bgShp" presStyleIdx="0" presStyleCnt="1"/>
      <dgm:spPr/>
      <dgm:t>
        <a:bodyPr/>
        <a:lstStyle/>
        <a:p>
          <a:endParaRPr lang="en-US"/>
        </a:p>
      </dgm:t>
    </dgm:pt>
    <dgm:pt modelId="{80F91B86-7993-46AA-ACD4-0E1829CE2477}" type="pres">
      <dgm:prSet presAssocID="{40B44043-A6C5-418B-BA26-F86650F32B0A}" presName="nodeFollowingNodes" presStyleLbl="node1" presStyleIdx="1" presStyleCnt="5" custScaleX="99764" custScaleY="108078" custRadScaleRad="109557" custRadScaleInc="7706">
        <dgm:presLayoutVars>
          <dgm:bulletEnabled val="1"/>
        </dgm:presLayoutVars>
      </dgm:prSet>
      <dgm:spPr/>
      <dgm:t>
        <a:bodyPr/>
        <a:lstStyle/>
        <a:p>
          <a:endParaRPr lang="en-US"/>
        </a:p>
      </dgm:t>
    </dgm:pt>
    <dgm:pt modelId="{74A193B4-80C2-4D04-B9DF-209641FA400D}" type="pres">
      <dgm:prSet presAssocID="{E53C829E-A4DB-46F9-94BB-407D48CE7042}" presName="nodeFollowingNodes" presStyleLbl="node1" presStyleIdx="2" presStyleCnt="5" custScaleX="99764" custScaleY="108078" custRadScaleRad="109901" custRadScaleInc="-20700">
        <dgm:presLayoutVars>
          <dgm:bulletEnabled val="1"/>
        </dgm:presLayoutVars>
      </dgm:prSet>
      <dgm:spPr/>
      <dgm:t>
        <a:bodyPr/>
        <a:lstStyle/>
        <a:p>
          <a:endParaRPr lang="en-US"/>
        </a:p>
      </dgm:t>
    </dgm:pt>
    <dgm:pt modelId="{169F1E2C-FD72-4F58-A7FE-E3FD6E3B5408}" type="pres">
      <dgm:prSet presAssocID="{FBB84503-6B88-4CCE-9C2A-98E24ABF4D61}" presName="nodeFollowingNodes" presStyleLbl="node1" presStyleIdx="3" presStyleCnt="5" custScaleX="99764" custScaleY="108078" custRadScaleRad="111583" custRadScaleInc="21474">
        <dgm:presLayoutVars>
          <dgm:bulletEnabled val="1"/>
        </dgm:presLayoutVars>
      </dgm:prSet>
      <dgm:spPr/>
      <dgm:t>
        <a:bodyPr/>
        <a:lstStyle/>
        <a:p>
          <a:endParaRPr lang="en-US"/>
        </a:p>
      </dgm:t>
    </dgm:pt>
    <dgm:pt modelId="{0B762479-1137-4804-8649-2A38D1DA548B}" type="pres">
      <dgm:prSet presAssocID="{4ED2A556-7492-4965-9615-81F0FBF7DAB3}" presName="nodeFollowingNodes" presStyleLbl="node1" presStyleIdx="4" presStyleCnt="5" custScaleX="99764" custScaleY="108078" custRadScaleRad="103821" custRadScaleInc="-10631">
        <dgm:presLayoutVars>
          <dgm:bulletEnabled val="1"/>
        </dgm:presLayoutVars>
      </dgm:prSet>
      <dgm:spPr/>
      <dgm:t>
        <a:bodyPr/>
        <a:lstStyle/>
        <a:p>
          <a:endParaRPr lang="en-US"/>
        </a:p>
      </dgm:t>
    </dgm:pt>
  </dgm:ptLst>
  <dgm:cxnLst>
    <dgm:cxn modelId="{9A34A4B6-DBBE-4421-A7B1-B709991EB725}" srcId="{EF0361D2-2287-4903-8FBD-E0C898F416D2}" destId="{E53C829E-A4DB-46F9-94BB-407D48CE7042}" srcOrd="2" destOrd="0" parTransId="{50BD5939-2A63-4582-86AE-754820F23DB1}" sibTransId="{A8EEDC4D-EB6B-4109-85F0-EF66A65B6251}"/>
    <dgm:cxn modelId="{4B889B55-AAD5-4EE7-BAB9-B70307A3A6C8}" srcId="{EF0361D2-2287-4903-8FBD-E0C898F416D2}" destId="{4ED2A556-7492-4965-9615-81F0FBF7DAB3}" srcOrd="4" destOrd="0" parTransId="{2C9E491A-931E-4052-8FD7-C86C06F89C1A}" sibTransId="{B285869E-A431-4F6B-A584-355F73CEE1E1}"/>
    <dgm:cxn modelId="{DD5BF510-E2D0-4143-932B-7F1B58693592}" srcId="{EF0361D2-2287-4903-8FBD-E0C898F416D2}" destId="{1104EB54-5F63-4686-8A02-B350E8D6552E}" srcOrd="0" destOrd="0" parTransId="{8F6613B5-9A48-4B80-B102-B641C6AD0190}" sibTransId="{AA375360-2CC1-41ED-A662-B9828C512285}"/>
    <dgm:cxn modelId="{C9EEAFBF-4DE4-44AA-810D-608FBB373080}" srcId="{EF0361D2-2287-4903-8FBD-E0C898F416D2}" destId="{40B44043-A6C5-418B-BA26-F86650F32B0A}" srcOrd="1" destOrd="0" parTransId="{3E63BE2E-598C-4951-AA79-0F71CBB9D717}" sibTransId="{ABBDA0C9-381A-4ECD-ABF5-F69B3B8A1846}"/>
    <dgm:cxn modelId="{86F5B7EE-0A44-440B-938E-84E3A2F42204}" type="presOf" srcId="{1104EB54-5F63-4686-8A02-B350E8D6552E}" destId="{FA721102-04E9-4D3D-BEFB-CB6CA9A5112E}" srcOrd="0" destOrd="0" presId="urn:microsoft.com/office/officeart/2005/8/layout/cycle3"/>
    <dgm:cxn modelId="{41A7AD9A-1947-4793-A69B-A1DE57A949ED}" type="presOf" srcId="{EF0361D2-2287-4903-8FBD-E0C898F416D2}" destId="{FB94BDB1-7550-4505-AA0E-71A534C75B47}" srcOrd="0" destOrd="0" presId="urn:microsoft.com/office/officeart/2005/8/layout/cycle3"/>
    <dgm:cxn modelId="{6F315D67-2A19-4B3C-9227-5645E63CD031}" type="presOf" srcId="{AA375360-2CC1-41ED-A662-B9828C512285}" destId="{FB2973FB-6036-46B5-A1F6-C892C2D84013}" srcOrd="0" destOrd="0" presId="urn:microsoft.com/office/officeart/2005/8/layout/cycle3"/>
    <dgm:cxn modelId="{61529170-A462-4CEE-BCD9-C8B7AA9928AA}" type="presOf" srcId="{FBB84503-6B88-4CCE-9C2A-98E24ABF4D61}" destId="{169F1E2C-FD72-4F58-A7FE-E3FD6E3B5408}" srcOrd="0" destOrd="0" presId="urn:microsoft.com/office/officeart/2005/8/layout/cycle3"/>
    <dgm:cxn modelId="{A461C1E8-00E5-4FEA-BF95-AA55581F62ED}" srcId="{EF0361D2-2287-4903-8FBD-E0C898F416D2}" destId="{FBB84503-6B88-4CCE-9C2A-98E24ABF4D61}" srcOrd="3" destOrd="0" parTransId="{1FC27EE6-E313-481D-B71B-8F781EA735D5}" sibTransId="{805D09A6-BDAD-4AD3-9694-463B61D83EA0}"/>
    <dgm:cxn modelId="{62D32CAC-7E93-4131-A4D1-7231C7CC13E4}" type="presOf" srcId="{4ED2A556-7492-4965-9615-81F0FBF7DAB3}" destId="{0B762479-1137-4804-8649-2A38D1DA548B}" srcOrd="0" destOrd="0" presId="urn:microsoft.com/office/officeart/2005/8/layout/cycle3"/>
    <dgm:cxn modelId="{F4A7BC93-B656-46AC-8D0B-29B293B7902A}" type="presOf" srcId="{40B44043-A6C5-418B-BA26-F86650F32B0A}" destId="{80F91B86-7993-46AA-ACD4-0E1829CE2477}" srcOrd="0" destOrd="0" presId="urn:microsoft.com/office/officeart/2005/8/layout/cycle3"/>
    <dgm:cxn modelId="{1ACA5AF2-D989-4D52-A388-5E08970C6368}" type="presOf" srcId="{E53C829E-A4DB-46F9-94BB-407D48CE7042}" destId="{74A193B4-80C2-4D04-B9DF-209641FA400D}" srcOrd="0" destOrd="0" presId="urn:microsoft.com/office/officeart/2005/8/layout/cycle3"/>
    <dgm:cxn modelId="{3FB6C672-C88B-4DB2-A0DB-45C0EE21E395}" type="presParOf" srcId="{FB94BDB1-7550-4505-AA0E-71A534C75B47}" destId="{4DAE05F4-F14E-4D16-AAE8-D8BF72E73090}" srcOrd="0" destOrd="0" presId="urn:microsoft.com/office/officeart/2005/8/layout/cycle3"/>
    <dgm:cxn modelId="{5F5D2D34-680B-4488-913A-845430368AC8}" type="presParOf" srcId="{4DAE05F4-F14E-4D16-AAE8-D8BF72E73090}" destId="{FA721102-04E9-4D3D-BEFB-CB6CA9A5112E}" srcOrd="0" destOrd="0" presId="urn:microsoft.com/office/officeart/2005/8/layout/cycle3"/>
    <dgm:cxn modelId="{A21F5212-C63F-4D42-B2CE-D0419B2C425D}" type="presParOf" srcId="{4DAE05F4-F14E-4D16-AAE8-D8BF72E73090}" destId="{FB2973FB-6036-46B5-A1F6-C892C2D84013}" srcOrd="1" destOrd="0" presId="urn:microsoft.com/office/officeart/2005/8/layout/cycle3"/>
    <dgm:cxn modelId="{EAACB96D-C2CB-49BF-9B7A-3593955E14EA}" type="presParOf" srcId="{4DAE05F4-F14E-4D16-AAE8-D8BF72E73090}" destId="{80F91B86-7993-46AA-ACD4-0E1829CE2477}" srcOrd="2" destOrd="0" presId="urn:microsoft.com/office/officeart/2005/8/layout/cycle3"/>
    <dgm:cxn modelId="{8145CF4D-127F-469B-896F-041A847C81C4}" type="presParOf" srcId="{4DAE05F4-F14E-4D16-AAE8-D8BF72E73090}" destId="{74A193B4-80C2-4D04-B9DF-209641FA400D}" srcOrd="3" destOrd="0" presId="urn:microsoft.com/office/officeart/2005/8/layout/cycle3"/>
    <dgm:cxn modelId="{4C7CB903-3C6B-4EF2-8752-A35DAA786CE9}" type="presParOf" srcId="{4DAE05F4-F14E-4D16-AAE8-D8BF72E73090}" destId="{169F1E2C-FD72-4F58-A7FE-E3FD6E3B5408}" srcOrd="4" destOrd="0" presId="urn:microsoft.com/office/officeart/2005/8/layout/cycle3"/>
    <dgm:cxn modelId="{D2EB05E8-6D19-4B16-8863-507FBB7A434C}" type="presParOf" srcId="{4DAE05F4-F14E-4D16-AAE8-D8BF72E73090}" destId="{0B762479-1137-4804-8649-2A38D1DA548B}"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2973FB-6036-46B5-A1F6-C892C2D84013}">
      <dsp:nvSpPr>
        <dsp:cNvPr id="0" name=""/>
        <dsp:cNvSpPr/>
      </dsp:nvSpPr>
      <dsp:spPr>
        <a:xfrm>
          <a:off x="1713557" y="32721"/>
          <a:ext cx="4337348" cy="4337348"/>
        </a:xfrm>
        <a:prstGeom prst="circularArrow">
          <a:avLst>
            <a:gd name="adj1" fmla="val 5544"/>
            <a:gd name="adj2" fmla="val 330680"/>
            <a:gd name="adj3" fmla="val 14002949"/>
            <a:gd name="adj4" fmla="val 17249293"/>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721102-04E9-4D3D-BEFB-CB6CA9A5112E}">
      <dsp:nvSpPr>
        <dsp:cNvPr id="0" name=""/>
        <dsp:cNvSpPr/>
      </dsp:nvSpPr>
      <dsp:spPr>
        <a:xfrm>
          <a:off x="2967834" y="-85334"/>
          <a:ext cx="1828793" cy="1188720"/>
        </a:xfrm>
        <a:prstGeom prst="roundRect">
          <a:avLst/>
        </a:prstGeom>
        <a:solidFill>
          <a:schemeClr val="accent1"/>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Calibri" panose="020F0502020204030204" pitchFamily="34" charset="0"/>
              <a:cs typeface="Calibri" panose="020F0502020204030204" pitchFamily="34" charset="0"/>
            </a:rPr>
            <a:t>Section of HCBS</a:t>
          </a:r>
        </a:p>
        <a:p>
          <a:pPr lvl="0" algn="ctr" defTabSz="1066800">
            <a:lnSpc>
              <a:spcPct val="90000"/>
            </a:lnSpc>
            <a:spcBef>
              <a:spcPct val="0"/>
            </a:spcBef>
            <a:spcAft>
              <a:spcPct val="35000"/>
            </a:spcAft>
          </a:pPr>
          <a:r>
            <a:rPr lang="en-US" sz="2000" kern="1200" dirty="0" smtClean="0">
              <a:latin typeface="Calibri" panose="020F0502020204030204" pitchFamily="34" charset="0"/>
              <a:cs typeface="Calibri" panose="020F0502020204030204" pitchFamily="34" charset="0"/>
            </a:rPr>
            <a:t>Venice Wood</a:t>
          </a:r>
          <a:endParaRPr lang="en-US" sz="2000" kern="1200" dirty="0">
            <a:latin typeface="Calibri" panose="020F0502020204030204" pitchFamily="34" charset="0"/>
            <a:cs typeface="Calibri" panose="020F0502020204030204" pitchFamily="34" charset="0"/>
          </a:endParaRPr>
        </a:p>
      </dsp:txBody>
      <dsp:txXfrm>
        <a:off x="3025863" y="-27305"/>
        <a:ext cx="1712735" cy="1072662"/>
      </dsp:txXfrm>
    </dsp:sp>
    <dsp:sp modelId="{80F91B86-7993-46AA-ACD4-0E1829CE2477}">
      <dsp:nvSpPr>
        <dsp:cNvPr id="0" name=""/>
        <dsp:cNvSpPr/>
      </dsp:nvSpPr>
      <dsp:spPr>
        <a:xfrm>
          <a:off x="4939244" y="1295482"/>
          <a:ext cx="1828793" cy="1188720"/>
        </a:xfrm>
        <a:prstGeom prst="round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Calibri" panose="020F0502020204030204" pitchFamily="34" charset="0"/>
              <a:cs typeface="Calibri" panose="020F0502020204030204" pitchFamily="34" charset="0"/>
            </a:rPr>
            <a:t>Bureau of  HCBS</a:t>
          </a:r>
          <a:endParaRPr lang="en-US" sz="2400" kern="1200" dirty="0">
            <a:latin typeface="Calibri" panose="020F0502020204030204" pitchFamily="34" charset="0"/>
            <a:cs typeface="Calibri" panose="020F0502020204030204" pitchFamily="34" charset="0"/>
          </a:endParaRPr>
        </a:p>
      </dsp:txBody>
      <dsp:txXfrm>
        <a:off x="4997273" y="1353511"/>
        <a:ext cx="1712735" cy="1072662"/>
      </dsp:txXfrm>
    </dsp:sp>
    <dsp:sp modelId="{74A193B4-80C2-4D04-B9DF-209641FA400D}">
      <dsp:nvSpPr>
        <dsp:cNvPr id="0" name=""/>
        <dsp:cNvSpPr/>
      </dsp:nvSpPr>
      <dsp:spPr>
        <a:xfrm>
          <a:off x="4488389" y="3113343"/>
          <a:ext cx="1828793" cy="1188720"/>
        </a:xfrm>
        <a:prstGeom prst="roundRect">
          <a:avLst/>
        </a:prstGeom>
        <a:solidFill>
          <a:schemeClr val="accent6"/>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Calibri" panose="020F0502020204030204" pitchFamily="34" charset="0"/>
              <a:cs typeface="Calibri" panose="020F0502020204030204" pitchFamily="34" charset="0"/>
            </a:rPr>
            <a:t>Bureau of Intake &amp; PCCP</a:t>
          </a:r>
          <a:endParaRPr lang="en-US" sz="2400" kern="1200" dirty="0">
            <a:latin typeface="Calibri" panose="020F0502020204030204" pitchFamily="34" charset="0"/>
            <a:cs typeface="Calibri" panose="020F0502020204030204" pitchFamily="34" charset="0"/>
          </a:endParaRPr>
        </a:p>
      </dsp:txBody>
      <dsp:txXfrm>
        <a:off x="4546418" y="3171372"/>
        <a:ext cx="1712735" cy="1072662"/>
      </dsp:txXfrm>
    </dsp:sp>
    <dsp:sp modelId="{169F1E2C-FD72-4F58-A7FE-E3FD6E3B5408}">
      <dsp:nvSpPr>
        <dsp:cNvPr id="0" name=""/>
        <dsp:cNvSpPr/>
      </dsp:nvSpPr>
      <dsp:spPr>
        <a:xfrm>
          <a:off x="1447784" y="3144832"/>
          <a:ext cx="1828793" cy="1188720"/>
        </a:xfrm>
        <a:prstGeom prst="roundRect">
          <a:avLst/>
        </a:prstGeom>
        <a:solidFill>
          <a:srgbClr val="BC7D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Calibri" panose="020F0502020204030204" pitchFamily="34" charset="0"/>
              <a:cs typeface="Calibri" panose="020F0502020204030204" pitchFamily="34" charset="0"/>
            </a:rPr>
            <a:t>Bureau of LTSS</a:t>
          </a:r>
          <a:endParaRPr lang="en-US" sz="2400" kern="1200" dirty="0">
            <a:latin typeface="Calibri" panose="020F0502020204030204" pitchFamily="34" charset="0"/>
            <a:cs typeface="Calibri" panose="020F0502020204030204" pitchFamily="34" charset="0"/>
          </a:endParaRPr>
        </a:p>
      </dsp:txBody>
      <dsp:txXfrm>
        <a:off x="1505813" y="3202861"/>
        <a:ext cx="1712735" cy="1072662"/>
      </dsp:txXfrm>
    </dsp:sp>
    <dsp:sp modelId="{0B762479-1137-4804-8649-2A38D1DA548B}">
      <dsp:nvSpPr>
        <dsp:cNvPr id="0" name=""/>
        <dsp:cNvSpPr/>
      </dsp:nvSpPr>
      <dsp:spPr>
        <a:xfrm>
          <a:off x="1086911" y="1377450"/>
          <a:ext cx="1828793" cy="1188720"/>
        </a:xfrm>
        <a:prstGeom prst="roundRect">
          <a:avLst/>
        </a:prstGeom>
        <a:solidFill>
          <a:schemeClr val="accent5"/>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Calibri" panose="020F0502020204030204" pitchFamily="34" charset="0"/>
              <a:cs typeface="Calibri" panose="020F0502020204030204" pitchFamily="34" charset="0"/>
            </a:rPr>
            <a:t>Bureau of Systems &amp; Data</a:t>
          </a:r>
          <a:endParaRPr lang="en-US" sz="2400" kern="1200" dirty="0">
            <a:latin typeface="Calibri" panose="020F0502020204030204" pitchFamily="34" charset="0"/>
            <a:cs typeface="Calibri" panose="020F0502020204030204" pitchFamily="34" charset="0"/>
          </a:endParaRPr>
        </a:p>
      </dsp:txBody>
      <dsp:txXfrm>
        <a:off x="1144940" y="1435479"/>
        <a:ext cx="1712735" cy="10726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2973FB-6036-46B5-A1F6-C892C2D84013}">
      <dsp:nvSpPr>
        <dsp:cNvPr id="0" name=""/>
        <dsp:cNvSpPr/>
      </dsp:nvSpPr>
      <dsp:spPr>
        <a:xfrm>
          <a:off x="1575508" y="-27551"/>
          <a:ext cx="4697582" cy="4697582"/>
        </a:xfrm>
        <a:prstGeom prst="circularArrow">
          <a:avLst>
            <a:gd name="adj1" fmla="val 5544"/>
            <a:gd name="adj2" fmla="val 330680"/>
            <a:gd name="adj3" fmla="val 13781343"/>
            <a:gd name="adj4" fmla="val 17382668"/>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721102-04E9-4D3D-BEFB-CB6CA9A5112E}">
      <dsp:nvSpPr>
        <dsp:cNvPr id="0" name=""/>
        <dsp:cNvSpPr/>
      </dsp:nvSpPr>
      <dsp:spPr>
        <a:xfrm>
          <a:off x="2827018" y="-44104"/>
          <a:ext cx="2194562" cy="1188725"/>
        </a:xfrm>
        <a:prstGeom prst="roundRect">
          <a:avLst/>
        </a:prstGeom>
        <a:solidFill>
          <a:schemeClr val="accent1"/>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ts val="0"/>
            </a:spcAft>
          </a:pPr>
          <a:r>
            <a:rPr lang="en-US" sz="2400" kern="1200" dirty="0" smtClean="0">
              <a:latin typeface="Calibri" panose="020F0502020204030204" pitchFamily="34" charset="0"/>
              <a:cs typeface="Calibri" panose="020F0502020204030204" pitchFamily="34" charset="0"/>
            </a:rPr>
            <a:t>Section of </a:t>
          </a:r>
        </a:p>
        <a:p>
          <a:pPr lvl="0" algn="ctr" defTabSz="1066800">
            <a:lnSpc>
              <a:spcPct val="90000"/>
            </a:lnSpc>
            <a:spcBef>
              <a:spcPct val="0"/>
            </a:spcBef>
            <a:spcAft>
              <a:spcPts val="600"/>
            </a:spcAft>
          </a:pPr>
          <a:r>
            <a:rPr lang="en-US" sz="2400" kern="1200" dirty="0" smtClean="0">
              <a:latin typeface="Calibri" panose="020F0502020204030204" pitchFamily="34" charset="0"/>
              <a:cs typeface="Calibri" panose="020F0502020204030204" pitchFamily="34" charset="0"/>
            </a:rPr>
            <a:t>APS</a:t>
          </a:r>
        </a:p>
        <a:p>
          <a:pPr lvl="0" algn="ctr" defTabSz="1066800">
            <a:lnSpc>
              <a:spcPct val="90000"/>
            </a:lnSpc>
            <a:spcBef>
              <a:spcPct val="0"/>
            </a:spcBef>
            <a:spcAft>
              <a:spcPct val="35000"/>
            </a:spcAft>
          </a:pPr>
          <a:r>
            <a:rPr lang="en-US" sz="2000" kern="1200" dirty="0" smtClean="0">
              <a:latin typeface="Calibri" panose="020F0502020204030204" pitchFamily="34" charset="0"/>
              <a:cs typeface="Calibri" panose="020F0502020204030204" pitchFamily="34" charset="0"/>
            </a:rPr>
            <a:t>Tim Jackson</a:t>
          </a:r>
          <a:endParaRPr lang="en-US" sz="2000" kern="1200" dirty="0">
            <a:latin typeface="Calibri" panose="020F0502020204030204" pitchFamily="34" charset="0"/>
            <a:cs typeface="Calibri" panose="020F0502020204030204" pitchFamily="34" charset="0"/>
          </a:endParaRPr>
        </a:p>
      </dsp:txBody>
      <dsp:txXfrm>
        <a:off x="2885047" y="13925"/>
        <a:ext cx="2078504" cy="1072667"/>
      </dsp:txXfrm>
    </dsp:sp>
    <dsp:sp modelId="{80F91B86-7993-46AA-ACD4-0E1829CE2477}">
      <dsp:nvSpPr>
        <dsp:cNvPr id="0" name=""/>
        <dsp:cNvSpPr/>
      </dsp:nvSpPr>
      <dsp:spPr>
        <a:xfrm>
          <a:off x="4962162" y="1451395"/>
          <a:ext cx="2194562" cy="1188725"/>
        </a:xfrm>
        <a:prstGeom prst="round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Calibri" panose="020F0502020204030204" pitchFamily="34" charset="0"/>
              <a:cs typeface="Calibri" panose="020F0502020204030204" pitchFamily="34" charset="0"/>
            </a:rPr>
            <a:t>Bureau of  APS</a:t>
          </a:r>
          <a:endParaRPr lang="en-US" sz="2400" kern="1200" dirty="0">
            <a:latin typeface="Calibri" panose="020F0502020204030204" pitchFamily="34" charset="0"/>
            <a:cs typeface="Calibri" panose="020F0502020204030204" pitchFamily="34" charset="0"/>
          </a:endParaRPr>
        </a:p>
      </dsp:txBody>
      <dsp:txXfrm>
        <a:off x="5020191" y="1509424"/>
        <a:ext cx="2078504" cy="1072667"/>
      </dsp:txXfrm>
    </dsp:sp>
    <dsp:sp modelId="{74A193B4-80C2-4D04-B9DF-209641FA400D}">
      <dsp:nvSpPr>
        <dsp:cNvPr id="0" name=""/>
        <dsp:cNvSpPr/>
      </dsp:nvSpPr>
      <dsp:spPr>
        <a:xfrm>
          <a:off x="4473861" y="3420236"/>
          <a:ext cx="2194562" cy="1188725"/>
        </a:xfrm>
        <a:prstGeom prst="roundRect">
          <a:avLst/>
        </a:prstGeom>
        <a:solidFill>
          <a:schemeClr val="accent6"/>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Calibri" panose="020F0502020204030204" pitchFamily="34" charset="0"/>
              <a:cs typeface="Calibri" panose="020F0502020204030204" pitchFamily="34" charset="0"/>
            </a:rPr>
            <a:t>Bureau of Automation &amp; Analysis</a:t>
          </a:r>
          <a:endParaRPr lang="en-US" sz="2400" kern="1200" dirty="0">
            <a:latin typeface="Calibri" panose="020F0502020204030204" pitchFamily="34" charset="0"/>
            <a:cs typeface="Calibri" panose="020F0502020204030204" pitchFamily="34" charset="0"/>
          </a:endParaRPr>
        </a:p>
      </dsp:txBody>
      <dsp:txXfrm>
        <a:off x="4531890" y="3478265"/>
        <a:ext cx="2078504" cy="1072667"/>
      </dsp:txXfrm>
    </dsp:sp>
    <dsp:sp modelId="{169F1E2C-FD72-4F58-A7FE-E3FD6E3B5408}">
      <dsp:nvSpPr>
        <dsp:cNvPr id="0" name=""/>
        <dsp:cNvSpPr/>
      </dsp:nvSpPr>
      <dsp:spPr>
        <a:xfrm>
          <a:off x="1143002" y="3428997"/>
          <a:ext cx="2194562" cy="1188725"/>
        </a:xfrm>
        <a:prstGeom prst="roundRect">
          <a:avLst/>
        </a:prstGeom>
        <a:solidFill>
          <a:srgbClr val="BC7D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Calibri" panose="020F0502020204030204" pitchFamily="34" charset="0"/>
              <a:cs typeface="Calibri" panose="020F0502020204030204" pitchFamily="34" charset="0"/>
            </a:rPr>
            <a:t>Bureau of Central Registry Unit</a:t>
          </a:r>
          <a:endParaRPr lang="en-US" sz="2400" kern="1200" dirty="0">
            <a:latin typeface="Calibri" panose="020F0502020204030204" pitchFamily="34" charset="0"/>
            <a:cs typeface="Calibri" panose="020F0502020204030204" pitchFamily="34" charset="0"/>
          </a:endParaRPr>
        </a:p>
      </dsp:txBody>
      <dsp:txXfrm>
        <a:off x="1201031" y="3487026"/>
        <a:ext cx="2078504" cy="1072667"/>
      </dsp:txXfrm>
    </dsp:sp>
    <dsp:sp modelId="{0B762479-1137-4804-8649-2A38D1DA548B}">
      <dsp:nvSpPr>
        <dsp:cNvPr id="0" name=""/>
        <dsp:cNvSpPr/>
      </dsp:nvSpPr>
      <dsp:spPr>
        <a:xfrm>
          <a:off x="789876" y="1540171"/>
          <a:ext cx="2194562" cy="1188725"/>
        </a:xfrm>
        <a:prstGeom prst="roundRect">
          <a:avLst/>
        </a:prstGeom>
        <a:solidFill>
          <a:schemeClr val="accent5"/>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Calibri" panose="020F0502020204030204" pitchFamily="34" charset="0"/>
              <a:cs typeface="Calibri" panose="020F0502020204030204" pitchFamily="34" charset="0"/>
            </a:rPr>
            <a:t>Special Investigations Unit</a:t>
          </a:r>
          <a:endParaRPr lang="en-US" sz="2400" kern="1200" dirty="0">
            <a:latin typeface="Calibri" panose="020F0502020204030204" pitchFamily="34" charset="0"/>
            <a:cs typeface="Calibri" panose="020F0502020204030204" pitchFamily="34" charset="0"/>
          </a:endParaRPr>
        </a:p>
      </dsp:txBody>
      <dsp:txXfrm>
        <a:off x="847905" y="1598200"/>
        <a:ext cx="2078504" cy="1072667"/>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C136147-5345-4F6C-9BF8-E2CA66F04208}" type="datetimeFigureOut">
              <a:rPr lang="en-US" smtClean="0"/>
              <a:t>10/22/2019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585A1B0-0168-4789-B302-53F295755E82}" type="slidenum">
              <a:rPr lang="en-US" smtClean="0"/>
              <a:t>‹#›</a:t>
            </a:fld>
            <a:endParaRPr lang="en-US"/>
          </a:p>
        </p:txBody>
      </p:sp>
    </p:spTree>
    <p:extLst>
      <p:ext uri="{BB962C8B-B14F-4D97-AF65-F5344CB8AC3E}">
        <p14:creationId xmlns:p14="http://schemas.microsoft.com/office/powerpoint/2010/main" val="1135310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85A1B0-0168-4789-B302-53F295755E82}" type="slidenum">
              <a:rPr lang="en-US" smtClean="0"/>
              <a:t>1</a:t>
            </a:fld>
            <a:endParaRPr lang="en-US"/>
          </a:p>
        </p:txBody>
      </p:sp>
    </p:spTree>
    <p:extLst>
      <p:ext uri="{BB962C8B-B14F-4D97-AF65-F5344CB8AC3E}">
        <p14:creationId xmlns:p14="http://schemas.microsoft.com/office/powerpoint/2010/main" val="1578274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baseline="0" dirty="0" smtClean="0"/>
              <a:t>Historical Perspective: </a:t>
            </a:r>
          </a:p>
          <a:p>
            <a:endParaRPr lang="en-US" baseline="0" dirty="0" smtClean="0"/>
          </a:p>
          <a:p>
            <a:r>
              <a:rPr lang="en-US" baseline="0" dirty="0" smtClean="0"/>
              <a:t>Deflected Calls- 744 (CY 2017) to 48,622 (CY 2018)</a:t>
            </a:r>
            <a:r>
              <a:rPr lang="en-US" baseline="0" dirty="0" smtClean="0">
                <a:sym typeface="Wingdings" panose="05000000000000000000" pitchFamily="2" charset="2"/>
              </a:rPr>
              <a:t> </a:t>
            </a:r>
            <a:r>
              <a:rPr lang="en-US" b="1" baseline="0" dirty="0" smtClean="0">
                <a:sym typeface="Wingdings" panose="05000000000000000000" pitchFamily="2" charset="2"/>
              </a:rPr>
              <a:t>6,432% increase</a:t>
            </a:r>
          </a:p>
          <a:p>
            <a:r>
              <a:rPr lang="en-US" baseline="0" dirty="0" smtClean="0">
                <a:sym typeface="Wingdings" panose="05000000000000000000" pitchFamily="2" charset="2"/>
              </a:rPr>
              <a:t>	</a:t>
            </a:r>
            <a:r>
              <a:rPr lang="en-US" baseline="0" dirty="0" smtClean="0"/>
              <a:t>  7,550 (CY 2019 to date)</a:t>
            </a:r>
            <a:r>
              <a:rPr lang="en-US" baseline="0" dirty="0" smtClean="0">
                <a:sym typeface="Wingdings" panose="05000000000000000000" pitchFamily="2" charset="2"/>
              </a:rPr>
              <a:t></a:t>
            </a:r>
            <a:r>
              <a:rPr lang="en-US" baseline="0" dirty="0" smtClean="0"/>
              <a:t> </a:t>
            </a:r>
            <a:r>
              <a:rPr lang="en-US" u="sng" baseline="0" dirty="0" smtClean="0"/>
              <a:t>Decreased Deflected Calls by </a:t>
            </a:r>
            <a:r>
              <a:rPr lang="en-US" b="1" u="sng" baseline="0" dirty="0" smtClean="0"/>
              <a:t>79%</a:t>
            </a:r>
            <a:r>
              <a:rPr lang="en-US" u="sng" baseline="0" dirty="0" smtClean="0"/>
              <a:t> since CY 2018.</a:t>
            </a:r>
          </a:p>
          <a:p>
            <a:endParaRPr lang="en-US" u="sng" baseline="0" dirty="0" smtClean="0"/>
          </a:p>
          <a:p>
            <a:r>
              <a:rPr lang="en-US" b="1" u="sng" baseline="0" dirty="0" smtClean="0"/>
              <a:t>Lean Six Sigma Time Study:</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“We</a:t>
            </a:r>
            <a:r>
              <a:rPr lang="en-US" baseline="0" dirty="0" smtClean="0"/>
              <a:t> can’t do today’s job with yesterday’s methods and meet the expectations of those that we serve tomorrow.”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In order to ensure that program demand and expectations are met, the prescreen process was reviewed and analyzed to ensure that the process was as efficient as it could be for those that we serve. To develop the restructured process, the HCBS Call Center underwent a time study by the DHSS Lean Six Sigma Team. The team is an operational excellence, or process improvement, group that is certified by Dartmouth University.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sz="2800" u="sng" dirty="0" smtClean="0"/>
              <a:t>DHSS Lean Six Sigma Time Study</a:t>
            </a:r>
            <a:r>
              <a:rPr lang="en-US" sz="2800" u="sng" baseline="0" dirty="0" smtClean="0"/>
              <a:t> </a:t>
            </a:r>
            <a:r>
              <a:rPr lang="en-US" sz="2400" u="sng" dirty="0" smtClean="0"/>
              <a:t>Utilized the DMAIC model to:</a:t>
            </a:r>
          </a:p>
          <a:p>
            <a:r>
              <a:rPr lang="en-US" sz="2400" dirty="0" smtClean="0"/>
              <a:t>-</a:t>
            </a:r>
            <a:r>
              <a:rPr lang="en-US" sz="2000" dirty="0" smtClean="0"/>
              <a:t>Define the scope of the problem and determine objectives</a:t>
            </a:r>
          </a:p>
          <a:p>
            <a:r>
              <a:rPr lang="en-US" sz="2000" dirty="0" smtClean="0"/>
              <a:t>-Measure the current process, validate the measurement system, and quantify process performance</a:t>
            </a:r>
          </a:p>
          <a:p>
            <a:r>
              <a:rPr lang="en-US" sz="2000" dirty="0" smtClean="0"/>
              <a:t>-Identify potential causes of issues and non-value process steps. Each step of the process was labeled as:</a:t>
            </a:r>
          </a:p>
          <a:p>
            <a:r>
              <a:rPr lang="en-US" sz="2000" dirty="0" smtClean="0"/>
              <a:t>	</a:t>
            </a:r>
            <a:r>
              <a:rPr lang="en-US" sz="1800" dirty="0" smtClean="0"/>
              <a:t>Value Add: Essential to delivering a service to a customer</a:t>
            </a:r>
          </a:p>
          <a:p>
            <a:r>
              <a:rPr lang="en-US" sz="1800" dirty="0" smtClean="0"/>
              <a:t>	Business Value Add: Steps needed to execute the “Value Add” work</a:t>
            </a:r>
          </a:p>
          <a:p>
            <a:r>
              <a:rPr lang="en-US" sz="1800" dirty="0" smtClean="0"/>
              <a:t>	Business Non Value Add: Steps that don’t add value, but must be done</a:t>
            </a:r>
          </a:p>
          <a:p>
            <a:r>
              <a:rPr lang="en-US" sz="1800" dirty="0" smtClean="0"/>
              <a:t>	Non Value Add: Steps that add no value and are not required to reach a goal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	Generate a list of recommendations that eliminated the “Non Value Add”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important to note that the process mapping kept the </a:t>
            </a:r>
            <a:r>
              <a:rPr kumimoji="0" lang="en-US" sz="1200" b="0" i="1" u="none" strike="noStrike" kern="1200" cap="none" spc="0" normalizeH="0" baseline="0" noProof="0" dirty="0" smtClean="0">
                <a:ln>
                  <a:noFill/>
                </a:ln>
                <a:solidFill>
                  <a:prstClr val="black"/>
                </a:solidFill>
                <a:effectLst/>
                <a:uLnTx/>
                <a:uFillTx/>
                <a:latin typeface="+mn-lt"/>
                <a:ea typeface="+mn-ea"/>
                <a:cs typeface="+mn-cs"/>
              </a:rPr>
              <a:t>participant</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those who we serve, in focus. </a:t>
            </a:r>
            <a:endParaRPr lang="en-US" sz="2000" dirty="0" smtClean="0"/>
          </a:p>
          <a:p>
            <a:pPr lvl="2"/>
            <a:r>
              <a:rPr lang="en-US" sz="2000" dirty="0" smtClean="0"/>
              <a:t>Create a monitoring plan and finalize the transition to a streamlined process</a:t>
            </a:r>
          </a:p>
          <a:p>
            <a:pPr lvl="2"/>
            <a:endParaRPr lang="en-US" sz="20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u="sng" baseline="0" dirty="0" smtClean="0"/>
              <a:t>Change Efforts: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-Increase Queue Size (2 hold spots to 4 hold spots, the maximum)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-Electronic Referral Implementation: Paperless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-Unified Responses: Electronic Templates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-Operational Schedule Changes: Shifts, Rotations, &amp; Check-ins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-Provider Education/Outreach Streamlining &amp; Collaboration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i="1" baseline="0" dirty="0" smtClean="0"/>
              <a:t>Presently Being Implemented (by January 2020):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-Outbound Call Dialer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-Automate Prescreen Notification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-HCBS-1 Revision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-One Attempt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-Eliminate Courtesy Calls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-Eliminate FRED Demographic Entry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-Additional Monitors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-Call Menu Scripting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-Website Redesign &amp; Analysis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i="1" baseline="0" dirty="0" smtClean="0"/>
              <a:t>Additional Long-Term Recommendations for Implementation: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System Modifications &amp; Interfacing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Online Referral Submissions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Prescreen Completion when LOC is Met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Reordering Prescreen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u="sng" baseline="0" dirty="0" smtClean="0"/>
          </a:p>
          <a:p>
            <a:endParaRPr lang="en-US" baseline="0" dirty="0" smtClean="0"/>
          </a:p>
        </p:txBody>
      </p:sp>
      <p:sp>
        <p:nvSpPr>
          <p:cNvPr id="4" name="Slide Number Placeholder 3"/>
          <p:cNvSpPr>
            <a:spLocks noGrp="1"/>
          </p:cNvSpPr>
          <p:nvPr>
            <p:ph type="sldNum" sz="quarter" idx="10"/>
          </p:nvPr>
        </p:nvSpPr>
        <p:spPr/>
        <p:txBody>
          <a:bodyPr/>
          <a:lstStyle/>
          <a:p>
            <a:fld id="{4585A1B0-0168-4789-B302-53F295755E82}" type="slidenum">
              <a:rPr lang="en-US" smtClean="0"/>
              <a:t>10</a:t>
            </a:fld>
            <a:endParaRPr lang="en-US"/>
          </a:p>
        </p:txBody>
      </p:sp>
    </p:spTree>
    <p:extLst>
      <p:ext uri="{BB962C8B-B14F-4D97-AF65-F5344CB8AC3E}">
        <p14:creationId xmlns:p14="http://schemas.microsoft.com/office/powerpoint/2010/main" val="3831468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Historical Perspective: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Electronic Referrals- 6,198 (CY 2017) to 13,494 (CY 2018)</a:t>
            </a:r>
            <a:r>
              <a:rPr kumimoji="0" lang="en-US" sz="1200" b="0" i="0" u="none" strike="noStrike" kern="1200" cap="none" spc="0" normalizeH="0" baseline="0" noProof="0" dirty="0" smtClean="0">
                <a:ln>
                  <a:noFill/>
                </a:ln>
                <a:solidFill>
                  <a:prstClr val="black"/>
                </a:solidFill>
                <a:effectLst/>
                <a:uLnTx/>
                <a:uFillTx/>
                <a:latin typeface="+mn-lt"/>
                <a:ea typeface="+mn-ea"/>
                <a:cs typeface="+mn-cs"/>
                <a:sym typeface="Wingdings" panose="05000000000000000000" pitchFamily="2" charset="2"/>
              </a:rPr>
              <a:t> </a:t>
            </a:r>
            <a:r>
              <a:rPr kumimoji="0" lang="en-US" sz="1200" b="1" i="0" u="none" strike="noStrike" kern="1200" cap="none" spc="0" normalizeH="0" baseline="0" noProof="0" dirty="0" smtClean="0">
                <a:ln>
                  <a:noFill/>
                </a:ln>
                <a:solidFill>
                  <a:prstClr val="black"/>
                </a:solidFill>
                <a:effectLst/>
                <a:uLnTx/>
                <a:uFillTx/>
                <a:latin typeface="+mn-lt"/>
                <a:ea typeface="+mn-ea"/>
                <a:cs typeface="+mn-cs"/>
                <a:sym typeface="Wingdings" panose="05000000000000000000" pitchFamily="2" charset="2"/>
              </a:rPr>
              <a:t>118% increase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sym typeface="Wingdings" panose="05000000000000000000" pitchFamily="2" charset="2"/>
              </a:rPr>
              <a:t>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8, 539 (CY 2019 to date)</a:t>
            </a:r>
            <a:r>
              <a:rPr kumimoji="0" lang="en-US" sz="1200" b="0" i="0" u="none" strike="noStrike" kern="1200" cap="none" spc="0" normalizeH="0" baseline="0" noProof="0" dirty="0" smtClean="0">
                <a:ln>
                  <a:noFill/>
                </a:ln>
                <a:solidFill>
                  <a:prstClr val="black"/>
                </a:solidFill>
                <a:effectLst/>
                <a:uLnTx/>
                <a:uFillTx/>
                <a:latin typeface="+mn-lt"/>
                <a:ea typeface="+mn-ea"/>
                <a:cs typeface="+mn-cs"/>
                <a:sym typeface="Wingdings" panose="05000000000000000000" pitchFamily="2" charset="2"/>
              </a:rPr>
              <a:t></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sng" strike="noStrike" kern="1200" cap="none" spc="0" normalizeH="0" baseline="0" noProof="0" dirty="0" smtClean="0">
                <a:ln>
                  <a:noFill/>
                </a:ln>
                <a:solidFill>
                  <a:prstClr val="black"/>
                </a:solidFill>
                <a:effectLst/>
                <a:uLnTx/>
                <a:uFillTx/>
                <a:latin typeface="+mn-lt"/>
                <a:ea typeface="+mn-ea"/>
                <a:cs typeface="+mn-cs"/>
              </a:rPr>
              <a:t>Increased by </a:t>
            </a:r>
            <a:r>
              <a:rPr kumimoji="0" lang="en-US" sz="1200" b="1" i="0" u="sng" strike="noStrike" kern="1200" cap="none" spc="0" normalizeH="0" baseline="0" noProof="0" dirty="0" smtClean="0">
                <a:ln>
                  <a:noFill/>
                </a:ln>
                <a:solidFill>
                  <a:prstClr val="black"/>
                </a:solidFill>
                <a:effectLst/>
                <a:uLnTx/>
                <a:uFillTx/>
                <a:latin typeface="+mn-lt"/>
                <a:ea typeface="+mn-ea"/>
                <a:cs typeface="+mn-cs"/>
              </a:rPr>
              <a:t>32%</a:t>
            </a:r>
            <a:r>
              <a:rPr kumimoji="0" lang="en-US" sz="1200" b="0" i="0" u="sng" strike="noStrike" kern="1200" cap="none" spc="0" normalizeH="0" baseline="0" noProof="0" dirty="0" smtClean="0">
                <a:ln>
                  <a:noFill/>
                </a:ln>
                <a:solidFill>
                  <a:prstClr val="black"/>
                </a:solidFill>
                <a:effectLst/>
                <a:uLnTx/>
                <a:uFillTx/>
                <a:latin typeface="+mn-lt"/>
                <a:ea typeface="+mn-ea"/>
                <a:cs typeface="+mn-cs"/>
              </a:rPr>
              <a:t> since CY 2018.</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(SAME NOTES AS PREVIOUS SLIDE BELOW)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Lean Six Sigma Time Study: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“We can’t do today’s job with yesterday’s methods and meet the expectations of those that we serve tomorrow.”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In order to ensure that program demand and expectations are met, the prescreen process was reviewed and analyzed to ensure that the process was as efficient as it could be for those that we serve. To develop the restructured process, the HCBS Call Center underwent a time study by the DHSS Lean Six Sigma Team. The team is an operational excellence, or process improvement, group that is certified by Dartmouth University.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sng" strike="noStrike" kern="1200" cap="none" spc="0" normalizeH="0" baseline="0" noProof="0" dirty="0" smtClean="0">
                <a:ln>
                  <a:noFill/>
                </a:ln>
                <a:solidFill>
                  <a:prstClr val="black"/>
                </a:solidFill>
                <a:effectLst/>
                <a:uLnTx/>
                <a:uFillTx/>
                <a:latin typeface="+mn-lt"/>
                <a:ea typeface="+mn-ea"/>
                <a:cs typeface="+mn-cs"/>
              </a:rPr>
              <a:t>DHSS Lean Six Sigma Time Study </a:t>
            </a:r>
            <a:r>
              <a:rPr kumimoji="0" lang="en-US" sz="2400" b="0" i="0" u="sng" strike="noStrike" kern="1200" cap="none" spc="0" normalizeH="0" baseline="0" noProof="0" dirty="0" smtClean="0">
                <a:ln>
                  <a:noFill/>
                </a:ln>
                <a:solidFill>
                  <a:prstClr val="black"/>
                </a:solidFill>
                <a:effectLst/>
                <a:uLnTx/>
                <a:uFillTx/>
                <a:latin typeface="+mn-lt"/>
                <a:ea typeface="+mn-ea"/>
                <a:cs typeface="+mn-cs"/>
              </a:rPr>
              <a:t>Utilized the DMAIC model 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a:t>
            </a:r>
            <a:r>
              <a:rPr kumimoji="0" lang="en-US" sz="2000" b="0" i="0" u="none" strike="noStrike" kern="1200" cap="none" spc="0" normalizeH="0" baseline="0" noProof="0" dirty="0" smtClean="0">
                <a:ln>
                  <a:noFill/>
                </a:ln>
                <a:solidFill>
                  <a:prstClr val="black"/>
                </a:solidFill>
                <a:effectLst/>
                <a:uLnTx/>
                <a:uFillTx/>
                <a:latin typeface="+mn-lt"/>
                <a:ea typeface="+mn-ea"/>
                <a:cs typeface="+mn-cs"/>
              </a:rPr>
              <a:t>Define the scope of the problem and determine objectives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-Measure the current process, validate the measurement system, and quantify process performance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-Identify potential causes of issues and non-value process steps. Each step of the process was labeled 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800" b="0" i="0" u="none" strike="noStrike" kern="1200" cap="none" spc="0" normalizeH="0" baseline="0" noProof="0" dirty="0" smtClean="0">
                <a:ln>
                  <a:noFill/>
                </a:ln>
                <a:solidFill>
                  <a:prstClr val="black"/>
                </a:solidFill>
                <a:effectLst/>
                <a:uLnTx/>
                <a:uFillTx/>
                <a:latin typeface="+mn-lt"/>
                <a:ea typeface="+mn-ea"/>
                <a:cs typeface="+mn-cs"/>
              </a:rPr>
              <a:t>Value Add: Essential to delivering a service to a customer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	Business Value Add: Steps needed to execute the “Value Add” work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	Business Non Value Add: Steps that don’t add value, but must be done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	Non Value Add: Steps that add no value and are not required to reach a goal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	Generate a list of recommendations that eliminated the “Non Value Add”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important to note that the process mapping kept the </a:t>
            </a:r>
            <a:r>
              <a:rPr kumimoji="0" lang="en-US" sz="1200" b="0" i="1" u="none" strike="noStrike" kern="1200" cap="none" spc="0" normalizeH="0" baseline="0" noProof="0" dirty="0" smtClean="0">
                <a:ln>
                  <a:noFill/>
                </a:ln>
                <a:solidFill>
                  <a:prstClr val="black"/>
                </a:solidFill>
                <a:effectLst/>
                <a:uLnTx/>
                <a:uFillTx/>
                <a:latin typeface="+mn-lt"/>
                <a:ea typeface="+mn-ea"/>
                <a:cs typeface="+mn-cs"/>
              </a:rPr>
              <a:t>participant</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those who we serve, in focus. </a:t>
            </a:r>
            <a:endParaRPr kumimoji="0" lang="en-US" sz="2000" b="0" i="0" u="none" strike="noStrike" kern="1200" cap="none" spc="0" normalizeH="0" baseline="0" noProof="0" dirty="0" smtClean="0">
              <a:ln>
                <a:noFill/>
              </a:ln>
              <a:solidFill>
                <a:prstClr val="black"/>
              </a:solidFill>
              <a:effectLst/>
              <a:uLnTx/>
              <a:uFillTx/>
              <a:latin typeface="+mn-lt"/>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Create a monitoring plan and finalize the transition to a streamlined process</a:t>
            </a: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smtClean="0">
                <a:ln>
                  <a:noFill/>
                </a:ln>
                <a:solidFill>
                  <a:prstClr val="black"/>
                </a:solidFill>
                <a:effectLst/>
                <a:uLnTx/>
                <a:uFillTx/>
                <a:latin typeface="+mn-lt"/>
                <a:ea typeface="+mn-ea"/>
                <a:cs typeface="+mn-cs"/>
              </a:rPr>
              <a:t>Change Efforts: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-Increase Queue Size (2 hold spots to 4 hold spots, the maximum)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-Electronic Referral Implementation: Paperless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-Unified Responses: Electronic Templates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-Operational Schedule Changes: Shifts, Rotations, &amp; Check-ins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-Provider Education/Outreach Streamlining &amp; Collaboration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prstClr val="black"/>
                </a:solidFill>
                <a:effectLst/>
                <a:uLnTx/>
                <a:uFillTx/>
                <a:latin typeface="+mn-lt"/>
                <a:ea typeface="+mn-ea"/>
                <a:cs typeface="+mn-cs"/>
              </a:rPr>
              <a:t>Presently Being Implemented (by January 2020):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-Outbound Call Dialer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-Automate Prescreen Notification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-HCBS-1 Revision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-One Attempt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-Eliminate Courtesy Calls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-Eliminate FRED Demographic Entry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-Additional Monitors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-Call Menu Scripting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-Website Redesign &amp; Analysis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prstClr val="black"/>
                </a:solidFill>
                <a:effectLst/>
                <a:uLnTx/>
                <a:uFillTx/>
                <a:latin typeface="+mn-lt"/>
                <a:ea typeface="+mn-ea"/>
                <a:cs typeface="+mn-cs"/>
              </a:rPr>
              <a:t>Additional Long-Term Recommendations for Implementation: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System Modifications &amp; Interfacing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Online Referral Submissions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Prescreen Completion when LOC is Met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Reordering Prescreen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4585A1B0-0168-4789-B302-53F295755E82}" type="slidenum">
              <a:rPr lang="en-US" smtClean="0"/>
              <a:t>11</a:t>
            </a:fld>
            <a:endParaRPr lang="en-US"/>
          </a:p>
        </p:txBody>
      </p:sp>
    </p:spTree>
    <p:extLst>
      <p:ext uri="{BB962C8B-B14F-4D97-AF65-F5344CB8AC3E}">
        <p14:creationId xmlns:p14="http://schemas.microsoft.com/office/powerpoint/2010/main" val="23437112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585A1B0-0168-4789-B302-53F295755E82}" type="slidenum">
              <a:rPr lang="en-US" smtClean="0"/>
              <a:t>12</a:t>
            </a:fld>
            <a:endParaRPr lang="en-US"/>
          </a:p>
        </p:txBody>
      </p:sp>
    </p:spTree>
    <p:extLst>
      <p:ext uri="{BB962C8B-B14F-4D97-AF65-F5344CB8AC3E}">
        <p14:creationId xmlns:p14="http://schemas.microsoft.com/office/powerpoint/2010/main" val="39749374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85A1B0-0168-4789-B302-53F295755E82}" type="slidenum">
              <a:rPr lang="en-US" smtClean="0"/>
              <a:t>13</a:t>
            </a:fld>
            <a:endParaRPr lang="en-US"/>
          </a:p>
        </p:txBody>
      </p:sp>
    </p:spTree>
    <p:extLst>
      <p:ext uri="{BB962C8B-B14F-4D97-AF65-F5344CB8AC3E}">
        <p14:creationId xmlns:p14="http://schemas.microsoft.com/office/powerpoint/2010/main" val="21352355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SFCW – Public hearing done in September, comment</a:t>
            </a:r>
            <a:r>
              <a:rPr lang="en-US" baseline="0" dirty="0" smtClean="0"/>
              <a:t> period closed on the 21</a:t>
            </a:r>
            <a:r>
              <a:rPr lang="en-US" baseline="30000" dirty="0" smtClean="0"/>
              <a:t>st</a:t>
            </a:r>
            <a:r>
              <a:rPr lang="en-US" baseline="0" dirty="0" smtClean="0"/>
              <a:t>, will be submitted to CMS in November, If approved implementation in July 2020</a:t>
            </a:r>
          </a:p>
          <a:p>
            <a:endParaRPr lang="en-US" baseline="0" dirty="0" smtClean="0"/>
          </a:p>
          <a:p>
            <a:r>
              <a:rPr lang="en-US" baseline="0" dirty="0" smtClean="0"/>
              <a:t>LOC – Looking at Mercer data, tweaking algorithm and looking at more data, appropriations needed for IT next budget, update </a:t>
            </a:r>
            <a:r>
              <a:rPr lang="en-US" baseline="0" dirty="0" err="1" smtClean="0"/>
              <a:t>regs</a:t>
            </a:r>
            <a:r>
              <a:rPr lang="en-US" baseline="0" dirty="0" smtClean="0"/>
              <a:t>/waivers/policies, appropriations for implementation in 2021, implementation July 2021</a:t>
            </a:r>
          </a:p>
          <a:p>
            <a:endParaRPr lang="en-US" baseline="0" dirty="0" smtClean="0"/>
          </a:p>
          <a:p>
            <a:r>
              <a:rPr lang="en-US" baseline="0" dirty="0" smtClean="0"/>
              <a:t>Provider Reassessment Training – next one is in December</a:t>
            </a:r>
          </a:p>
          <a:p>
            <a:endParaRPr lang="en-US" baseline="0" dirty="0" smtClean="0"/>
          </a:p>
          <a:p>
            <a:r>
              <a:rPr lang="en-US" baseline="0" dirty="0" smtClean="0"/>
              <a:t>ILW Slots – 200 extra, send people if you think someone would be good on it</a:t>
            </a:r>
          </a:p>
          <a:p>
            <a:endParaRPr lang="en-US" baseline="0" dirty="0" smtClean="0"/>
          </a:p>
          <a:p>
            <a:r>
              <a:rPr lang="en-US" baseline="0" dirty="0" smtClean="0"/>
              <a:t>Rate Study – Releasing the end of the year, used as an informational tool for those making decisions regarding rate setting.</a:t>
            </a:r>
          </a:p>
          <a:p>
            <a:endParaRPr lang="en-US" dirty="0" smtClean="0"/>
          </a:p>
          <a:p>
            <a:r>
              <a:rPr lang="en-US" dirty="0" smtClean="0"/>
              <a:t>VPB –</a:t>
            </a:r>
            <a:r>
              <a:rPr lang="en-US" baseline="0" dirty="0" smtClean="0"/>
              <a:t> technical assistance ended, still collaborating with DMH, DSS, and stakeholders on an initiative that is applicable to personal care across agencies</a:t>
            </a:r>
          </a:p>
          <a:p>
            <a:endParaRPr lang="en-US" baseline="0" dirty="0" smtClean="0"/>
          </a:p>
          <a:p>
            <a:r>
              <a:rPr lang="en-US" baseline="0" dirty="0" smtClean="0"/>
              <a:t>NCI-AD – 2</a:t>
            </a:r>
            <a:r>
              <a:rPr lang="en-US" baseline="30000" dirty="0" smtClean="0"/>
              <a:t>nd</a:t>
            </a:r>
            <a:r>
              <a:rPr lang="en-US" baseline="0" dirty="0" smtClean="0"/>
              <a:t> year, 2,441, remind providers that if they are receiving calls from surveyors it’s okay to release participant info, why we do it</a:t>
            </a:r>
            <a:endParaRPr lang="en-US" dirty="0"/>
          </a:p>
        </p:txBody>
      </p:sp>
      <p:sp>
        <p:nvSpPr>
          <p:cNvPr id="4" name="Slide Number Placeholder 3"/>
          <p:cNvSpPr>
            <a:spLocks noGrp="1"/>
          </p:cNvSpPr>
          <p:nvPr>
            <p:ph type="sldNum" sz="quarter" idx="10"/>
          </p:nvPr>
        </p:nvSpPr>
        <p:spPr/>
        <p:txBody>
          <a:bodyPr/>
          <a:lstStyle/>
          <a:p>
            <a:fld id="{4585A1B0-0168-4789-B302-53F295755E82}" type="slidenum">
              <a:rPr lang="en-US" smtClean="0"/>
              <a:t>14</a:t>
            </a:fld>
            <a:endParaRPr lang="en-US"/>
          </a:p>
        </p:txBody>
      </p:sp>
    </p:spTree>
    <p:extLst>
      <p:ext uri="{BB962C8B-B14F-4D97-AF65-F5344CB8AC3E}">
        <p14:creationId xmlns:p14="http://schemas.microsoft.com/office/powerpoint/2010/main" val="931651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 from Jerry</a:t>
            </a:r>
            <a:endParaRPr lang="en-US" dirty="0"/>
          </a:p>
        </p:txBody>
      </p:sp>
      <p:sp>
        <p:nvSpPr>
          <p:cNvPr id="4" name="Slide Number Placeholder 3"/>
          <p:cNvSpPr>
            <a:spLocks noGrp="1"/>
          </p:cNvSpPr>
          <p:nvPr>
            <p:ph type="sldNum" sz="quarter" idx="10"/>
          </p:nvPr>
        </p:nvSpPr>
        <p:spPr/>
        <p:txBody>
          <a:bodyPr/>
          <a:lstStyle/>
          <a:p>
            <a:fld id="{4585A1B0-0168-4789-B302-53F295755E82}" type="slidenum">
              <a:rPr lang="en-US" smtClean="0"/>
              <a:t>15</a:t>
            </a:fld>
            <a:endParaRPr lang="en-US"/>
          </a:p>
        </p:txBody>
      </p:sp>
    </p:spTree>
    <p:extLst>
      <p:ext uri="{BB962C8B-B14F-4D97-AF65-F5344CB8AC3E}">
        <p14:creationId xmlns:p14="http://schemas.microsoft.com/office/powerpoint/2010/main" val="3870976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85A1B0-0168-4789-B302-53F295755E82}" type="slidenum">
              <a:rPr lang="en-US" smtClean="0"/>
              <a:t>17</a:t>
            </a:fld>
            <a:endParaRPr lang="en-US"/>
          </a:p>
        </p:txBody>
      </p:sp>
    </p:spTree>
    <p:extLst>
      <p:ext uri="{BB962C8B-B14F-4D97-AF65-F5344CB8AC3E}">
        <p14:creationId xmlns:p14="http://schemas.microsoft.com/office/powerpoint/2010/main" val="34441590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Hotline receives thousands of call each month and many have experienced long wait times or even have been unable to get through at all at certain peak call times. </a:t>
            </a:r>
          </a:p>
          <a:p>
            <a:endParaRPr lang="en-US" baseline="0" dirty="0" smtClean="0"/>
          </a:p>
          <a:p>
            <a:r>
              <a:rPr lang="en-US" baseline="0" dirty="0" smtClean="0"/>
              <a:t>The Department wants to make sure all cases get reported and mandated reporters have a smooth experience in ensuring their compliance.  </a:t>
            </a:r>
          </a:p>
          <a:p>
            <a:endParaRPr lang="en-US" baseline="0" dirty="0" smtClean="0"/>
          </a:p>
          <a:p>
            <a:r>
              <a:rPr lang="en-US" baseline="0" dirty="0" smtClean="0"/>
              <a:t>Online reporting will be in place before the end of the year and the Department will send out notice at that time.   </a:t>
            </a:r>
          </a:p>
          <a:p>
            <a:endParaRPr lang="en-US" baseline="0" dirty="0" smtClean="0"/>
          </a:p>
          <a:p>
            <a:r>
              <a:rPr lang="en-US" baseline="0" dirty="0" smtClean="0"/>
              <a:t>Over 50% of reports come in from a mandated reporter, so with your partnership to use the online reporting, we can make sure every call gets answered at the hotline. </a:t>
            </a:r>
            <a:endParaRPr lang="en-US" dirty="0"/>
          </a:p>
        </p:txBody>
      </p:sp>
      <p:sp>
        <p:nvSpPr>
          <p:cNvPr id="4" name="Slide Number Placeholder 3"/>
          <p:cNvSpPr>
            <a:spLocks noGrp="1"/>
          </p:cNvSpPr>
          <p:nvPr>
            <p:ph type="sldNum" sz="quarter" idx="10"/>
          </p:nvPr>
        </p:nvSpPr>
        <p:spPr/>
        <p:txBody>
          <a:bodyPr/>
          <a:lstStyle/>
          <a:p>
            <a:fld id="{4585A1B0-0168-4789-B302-53F295755E82}" type="slidenum">
              <a:rPr lang="en-US" smtClean="0"/>
              <a:t>18</a:t>
            </a:fld>
            <a:endParaRPr lang="en-US"/>
          </a:p>
        </p:txBody>
      </p:sp>
    </p:spTree>
    <p:extLst>
      <p:ext uri="{BB962C8B-B14F-4D97-AF65-F5344CB8AC3E}">
        <p14:creationId xmlns:p14="http://schemas.microsoft.com/office/powerpoint/2010/main" val="11699946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85A1B0-0168-4789-B302-53F295755E82}" type="slidenum">
              <a:rPr lang="en-US" smtClean="0"/>
              <a:t>19</a:t>
            </a:fld>
            <a:endParaRPr lang="en-US"/>
          </a:p>
        </p:txBody>
      </p:sp>
    </p:spTree>
    <p:extLst>
      <p:ext uri="{BB962C8B-B14F-4D97-AF65-F5344CB8AC3E}">
        <p14:creationId xmlns:p14="http://schemas.microsoft.com/office/powerpoint/2010/main" val="2839019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Send to Jerry and Greg</a:t>
            </a:r>
            <a:r>
              <a:rPr lang="en-US" baseline="0" dirty="0" smtClean="0"/>
              <a:t> Backers and cc Marcia </a:t>
            </a:r>
            <a:r>
              <a:rPr lang="en-US" baseline="0" dirty="0" err="1" smtClean="0"/>
              <a:t>Patrickus</a:t>
            </a:r>
            <a:endParaRPr lang="en-US" dirty="0"/>
          </a:p>
        </p:txBody>
      </p:sp>
      <p:sp>
        <p:nvSpPr>
          <p:cNvPr id="4" name="Slide Number Placeholder 3"/>
          <p:cNvSpPr>
            <a:spLocks noGrp="1"/>
          </p:cNvSpPr>
          <p:nvPr>
            <p:ph type="sldNum" sz="quarter" idx="10"/>
          </p:nvPr>
        </p:nvSpPr>
        <p:spPr/>
        <p:txBody>
          <a:bodyPr/>
          <a:lstStyle/>
          <a:p>
            <a:fld id="{4585A1B0-0168-4789-B302-53F295755E82}" type="slidenum">
              <a:rPr lang="en-US" smtClean="0"/>
              <a:t>2</a:t>
            </a:fld>
            <a:endParaRPr lang="en-US"/>
          </a:p>
        </p:txBody>
      </p:sp>
    </p:spTree>
    <p:extLst>
      <p:ext uri="{BB962C8B-B14F-4D97-AF65-F5344CB8AC3E}">
        <p14:creationId xmlns:p14="http://schemas.microsoft.com/office/powerpoint/2010/main" val="1899896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85A1B0-0168-4789-B302-53F295755E82}" type="slidenum">
              <a:rPr lang="en-US" smtClean="0"/>
              <a:t>3</a:t>
            </a:fld>
            <a:endParaRPr lang="en-US"/>
          </a:p>
        </p:txBody>
      </p:sp>
    </p:spTree>
    <p:extLst>
      <p:ext uri="{BB962C8B-B14F-4D97-AF65-F5344CB8AC3E}">
        <p14:creationId xmlns:p14="http://schemas.microsoft.com/office/powerpoint/2010/main" val="1054428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Change</a:t>
            </a:r>
            <a:r>
              <a:rPr lang="en-US" baseline="0" dirty="0" smtClean="0"/>
              <a:t> with Jerry’s changes</a:t>
            </a:r>
            <a:endParaRPr lang="en-US" dirty="0" smtClean="0"/>
          </a:p>
          <a:p>
            <a:endParaRPr lang="en-US" dirty="0"/>
          </a:p>
        </p:txBody>
      </p:sp>
      <p:sp>
        <p:nvSpPr>
          <p:cNvPr id="4" name="Slide Number Placeholder 3"/>
          <p:cNvSpPr>
            <a:spLocks noGrp="1"/>
          </p:cNvSpPr>
          <p:nvPr>
            <p:ph type="sldNum" sz="quarter" idx="10"/>
          </p:nvPr>
        </p:nvSpPr>
        <p:spPr/>
        <p:txBody>
          <a:bodyPr/>
          <a:lstStyle/>
          <a:p>
            <a:fld id="{4585A1B0-0168-4789-B302-53F295755E82}" type="slidenum">
              <a:rPr lang="en-US" smtClean="0"/>
              <a:t>4</a:t>
            </a:fld>
            <a:endParaRPr lang="en-US"/>
          </a:p>
        </p:txBody>
      </p:sp>
    </p:spTree>
    <p:extLst>
      <p:ext uri="{BB962C8B-B14F-4D97-AF65-F5344CB8AC3E}">
        <p14:creationId xmlns:p14="http://schemas.microsoft.com/office/powerpoint/2010/main" val="4187830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85A1B0-0168-4789-B302-53F295755E82}" type="slidenum">
              <a:rPr lang="en-US" smtClean="0"/>
              <a:t>5</a:t>
            </a:fld>
            <a:endParaRPr lang="en-US"/>
          </a:p>
        </p:txBody>
      </p:sp>
    </p:spTree>
    <p:extLst>
      <p:ext uri="{BB962C8B-B14F-4D97-AF65-F5344CB8AC3E}">
        <p14:creationId xmlns:p14="http://schemas.microsoft.com/office/powerpoint/2010/main" val="3970576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85A1B0-0168-4789-B302-53F295755E82}" type="slidenum">
              <a:rPr lang="en-US" smtClean="0"/>
              <a:t>6</a:t>
            </a:fld>
            <a:endParaRPr lang="en-US"/>
          </a:p>
        </p:txBody>
      </p:sp>
    </p:spTree>
    <p:extLst>
      <p:ext uri="{BB962C8B-B14F-4D97-AF65-F5344CB8AC3E}">
        <p14:creationId xmlns:p14="http://schemas.microsoft.com/office/powerpoint/2010/main" val="4241628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85A1B0-0168-4789-B302-53F295755E82}" type="slidenum">
              <a:rPr lang="en-US" smtClean="0"/>
              <a:t>7</a:t>
            </a:fld>
            <a:endParaRPr lang="en-US"/>
          </a:p>
        </p:txBody>
      </p:sp>
    </p:spTree>
    <p:extLst>
      <p:ext uri="{BB962C8B-B14F-4D97-AF65-F5344CB8AC3E}">
        <p14:creationId xmlns:p14="http://schemas.microsoft.com/office/powerpoint/2010/main" val="1782672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85A1B0-0168-4789-B302-53F295755E82}" type="slidenum">
              <a:rPr lang="en-US" smtClean="0"/>
              <a:t>8</a:t>
            </a:fld>
            <a:endParaRPr lang="en-US"/>
          </a:p>
        </p:txBody>
      </p:sp>
    </p:spTree>
    <p:extLst>
      <p:ext uri="{BB962C8B-B14F-4D97-AF65-F5344CB8AC3E}">
        <p14:creationId xmlns:p14="http://schemas.microsoft.com/office/powerpoint/2010/main" val="2484355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400" dirty="0" smtClean="0"/>
              <a:t>Total number of active Type 27 Providers – </a:t>
            </a:r>
            <a:r>
              <a:rPr lang="en-US" sz="1600" b="1" dirty="0" smtClean="0"/>
              <a:t>236</a:t>
            </a:r>
          </a:p>
          <a:p>
            <a:pPr algn="ctr"/>
            <a:r>
              <a:rPr lang="en-US" sz="1200" b="1" dirty="0" smtClean="0"/>
              <a:t>The Breakdown</a:t>
            </a:r>
            <a:endParaRPr lang="en-US" sz="1050" b="1" dirty="0" smtClean="0"/>
          </a:p>
          <a:p>
            <a:pPr marL="0" indent="0" algn="ctr">
              <a:buNone/>
            </a:pPr>
            <a:r>
              <a:rPr lang="en-US" sz="1200" dirty="0" smtClean="0"/>
              <a:t>AAA – 9</a:t>
            </a:r>
          </a:p>
          <a:p>
            <a:pPr marL="0" indent="0" algn="ctr">
              <a:buNone/>
            </a:pPr>
            <a:r>
              <a:rPr lang="en-US" sz="1200" dirty="0" smtClean="0"/>
              <a:t>RCF/ALF – 73</a:t>
            </a:r>
          </a:p>
          <a:p>
            <a:pPr marL="0" indent="0" algn="ctr">
              <a:buNone/>
            </a:pPr>
            <a:r>
              <a:rPr lang="en-US" sz="1200" dirty="0" smtClean="0"/>
              <a:t>Agency Only – 49</a:t>
            </a:r>
          </a:p>
          <a:p>
            <a:pPr marL="0" indent="0" algn="ctr">
              <a:buNone/>
            </a:pPr>
            <a:r>
              <a:rPr lang="en-US" sz="1200" dirty="0" smtClean="0"/>
              <a:t>CDS Only – 31</a:t>
            </a:r>
          </a:p>
          <a:p>
            <a:pPr marL="0" indent="0" algn="ctr">
              <a:buNone/>
            </a:pPr>
            <a:r>
              <a:rPr lang="en-US" sz="1200" dirty="0" smtClean="0"/>
              <a:t>ADC  Only – 6</a:t>
            </a:r>
          </a:p>
          <a:p>
            <a:pPr marL="0" indent="0" algn="ctr">
              <a:buNone/>
            </a:pPr>
            <a:r>
              <a:rPr lang="en-US" sz="1200" dirty="0" smtClean="0"/>
              <a:t>Agency, CDS and ADC – 2</a:t>
            </a:r>
          </a:p>
          <a:p>
            <a:pPr marL="0" indent="0" algn="ctr">
              <a:buNone/>
            </a:pPr>
            <a:r>
              <a:rPr lang="en-US" sz="1200" dirty="0" smtClean="0"/>
              <a:t>Agency and CDS – 65</a:t>
            </a:r>
          </a:p>
          <a:p>
            <a:pPr marL="0" indent="0" algn="ctr">
              <a:buNone/>
            </a:pPr>
            <a:r>
              <a:rPr lang="en-US" sz="1200" dirty="0" smtClean="0"/>
              <a:t>CDS and ADC - 1 </a:t>
            </a:r>
          </a:p>
          <a:p>
            <a:endParaRPr lang="en-US" dirty="0"/>
          </a:p>
        </p:txBody>
      </p:sp>
      <p:sp>
        <p:nvSpPr>
          <p:cNvPr id="4" name="Slide Number Placeholder 3"/>
          <p:cNvSpPr>
            <a:spLocks noGrp="1"/>
          </p:cNvSpPr>
          <p:nvPr>
            <p:ph type="sldNum" sz="quarter" idx="10"/>
          </p:nvPr>
        </p:nvSpPr>
        <p:spPr/>
        <p:txBody>
          <a:bodyPr/>
          <a:lstStyle/>
          <a:p>
            <a:fld id="{4585A1B0-0168-4789-B302-53F295755E82}" type="slidenum">
              <a:rPr lang="en-US" smtClean="0"/>
              <a:t>9</a:t>
            </a:fld>
            <a:endParaRPr lang="en-US"/>
          </a:p>
        </p:txBody>
      </p:sp>
    </p:spTree>
    <p:extLst>
      <p:ext uri="{BB962C8B-B14F-4D97-AF65-F5344CB8AC3E}">
        <p14:creationId xmlns:p14="http://schemas.microsoft.com/office/powerpoint/2010/main" val="379862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F20EDC7-1820-4599-B0D8-BE66CB194615}"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6DA61-2F29-492E-B8E1-677D976AF20A}" type="slidenum">
              <a:rPr lang="en-US" smtClean="0"/>
              <a:t>‹#›</a:t>
            </a:fld>
            <a:endParaRPr lang="en-US"/>
          </a:p>
        </p:txBody>
      </p:sp>
    </p:spTree>
    <p:extLst>
      <p:ext uri="{BB962C8B-B14F-4D97-AF65-F5344CB8AC3E}">
        <p14:creationId xmlns:p14="http://schemas.microsoft.com/office/powerpoint/2010/main" val="2126824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F20EDC7-1820-4599-B0D8-BE66CB194615}" type="datetimeFigureOut">
              <a:rPr lang="en-US" smtClean="0"/>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56DA61-2F29-492E-B8E1-677D976AF20A}" type="slidenum">
              <a:rPr lang="en-US" smtClean="0"/>
              <a:t>‹#›</a:t>
            </a:fld>
            <a:endParaRPr lang="en-US"/>
          </a:p>
        </p:txBody>
      </p:sp>
    </p:spTree>
    <p:extLst>
      <p:ext uri="{BB962C8B-B14F-4D97-AF65-F5344CB8AC3E}">
        <p14:creationId xmlns:p14="http://schemas.microsoft.com/office/powerpoint/2010/main" val="2752542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F20EDC7-1820-4599-B0D8-BE66CB194615}" type="datetimeFigureOut">
              <a:rPr lang="en-US" smtClean="0"/>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56DA61-2F29-492E-B8E1-677D976AF20A}" type="slidenum">
              <a:rPr lang="en-US" smtClean="0"/>
              <a:t>‹#›</a:t>
            </a:fld>
            <a:endParaRPr lang="en-US"/>
          </a:p>
        </p:txBody>
      </p:sp>
    </p:spTree>
    <p:extLst>
      <p:ext uri="{BB962C8B-B14F-4D97-AF65-F5344CB8AC3E}">
        <p14:creationId xmlns:p14="http://schemas.microsoft.com/office/powerpoint/2010/main" val="2625591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F20EDC7-1820-4599-B0D8-BE66CB194615}" type="datetimeFigureOut">
              <a:rPr lang="en-US" smtClean="0"/>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56DA61-2F29-492E-B8E1-677D976AF20A}" type="slidenum">
              <a:rPr lang="en-US" smtClean="0"/>
              <a:t>‹#›</a:t>
            </a:fld>
            <a:endParaRPr 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437056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F20EDC7-1820-4599-B0D8-BE66CB194615}" type="datetimeFigureOut">
              <a:rPr lang="en-US" smtClean="0"/>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56DA61-2F29-492E-B8E1-677D976AF20A}" type="slidenum">
              <a:rPr lang="en-US" smtClean="0"/>
              <a:t>‹#›</a:t>
            </a:fld>
            <a:endParaRPr lang="en-US"/>
          </a:p>
        </p:txBody>
      </p:sp>
    </p:spTree>
    <p:extLst>
      <p:ext uri="{BB962C8B-B14F-4D97-AF65-F5344CB8AC3E}">
        <p14:creationId xmlns:p14="http://schemas.microsoft.com/office/powerpoint/2010/main" val="3634544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9F20EDC7-1820-4599-B0D8-BE66CB194615}" type="datetimeFigureOut">
              <a:rPr lang="en-US" smtClean="0"/>
              <a:t>10/22/2019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56DA61-2F29-492E-B8E1-677D976AF20A}" type="slidenum">
              <a:rPr lang="en-US" smtClean="0"/>
              <a:t>‹#›</a:t>
            </a:fld>
            <a:endParaRPr lang="en-US"/>
          </a:p>
        </p:txBody>
      </p:sp>
    </p:spTree>
    <p:extLst>
      <p:ext uri="{BB962C8B-B14F-4D97-AF65-F5344CB8AC3E}">
        <p14:creationId xmlns:p14="http://schemas.microsoft.com/office/powerpoint/2010/main" val="10396596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9F20EDC7-1820-4599-B0D8-BE66CB194615}" type="datetimeFigureOut">
              <a:rPr lang="en-US" smtClean="0"/>
              <a:t>10/22/2019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56DA61-2F29-492E-B8E1-677D976AF20A}" type="slidenum">
              <a:rPr lang="en-US" smtClean="0"/>
              <a:t>‹#›</a:t>
            </a:fld>
            <a:endParaRPr lang="en-US"/>
          </a:p>
        </p:txBody>
      </p:sp>
    </p:spTree>
    <p:extLst>
      <p:ext uri="{BB962C8B-B14F-4D97-AF65-F5344CB8AC3E}">
        <p14:creationId xmlns:p14="http://schemas.microsoft.com/office/powerpoint/2010/main" val="355951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F20EDC7-1820-4599-B0D8-BE66CB194615}"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6DA61-2F29-492E-B8E1-677D976AF20A}" type="slidenum">
              <a:rPr lang="en-US" smtClean="0"/>
              <a:t>‹#›</a:t>
            </a:fld>
            <a:endParaRPr lang="en-US"/>
          </a:p>
        </p:txBody>
      </p:sp>
    </p:spTree>
    <p:extLst>
      <p:ext uri="{BB962C8B-B14F-4D97-AF65-F5344CB8AC3E}">
        <p14:creationId xmlns:p14="http://schemas.microsoft.com/office/powerpoint/2010/main" val="2938929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F20EDC7-1820-4599-B0D8-BE66CB194615}"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6DA61-2F29-492E-B8E1-677D976AF20A}" type="slidenum">
              <a:rPr lang="en-US" smtClean="0"/>
              <a:t>‹#›</a:t>
            </a:fld>
            <a:endParaRPr lang="en-US"/>
          </a:p>
        </p:txBody>
      </p:sp>
    </p:spTree>
    <p:extLst>
      <p:ext uri="{BB962C8B-B14F-4D97-AF65-F5344CB8AC3E}">
        <p14:creationId xmlns:p14="http://schemas.microsoft.com/office/powerpoint/2010/main" val="24233225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9F20EDC7-1820-4599-B0D8-BE66CB194615}" type="datetimeFigureOut">
              <a:rPr lang="en-US" smtClean="0"/>
              <a:t>10/22/2019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56DA61-2F29-492E-B8E1-677D976AF20A}"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27282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F20EDC7-1820-4599-B0D8-BE66CB194615}"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6DA61-2F29-492E-B8E1-677D976AF20A}" type="slidenum">
              <a:rPr lang="en-US" smtClean="0"/>
              <a:t>‹#›</a:t>
            </a:fld>
            <a:endParaRPr lang="en-US"/>
          </a:p>
        </p:txBody>
      </p:sp>
    </p:spTree>
    <p:extLst>
      <p:ext uri="{BB962C8B-B14F-4D97-AF65-F5344CB8AC3E}">
        <p14:creationId xmlns:p14="http://schemas.microsoft.com/office/powerpoint/2010/main" val="1469384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F20EDC7-1820-4599-B0D8-BE66CB194615}"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6DA61-2F29-492E-B8E1-677D976AF20A}" type="slidenum">
              <a:rPr lang="en-US" smtClean="0"/>
              <a:t>‹#›</a:t>
            </a:fld>
            <a:endParaRPr lang="en-US"/>
          </a:p>
        </p:txBody>
      </p:sp>
    </p:spTree>
    <p:extLst>
      <p:ext uri="{BB962C8B-B14F-4D97-AF65-F5344CB8AC3E}">
        <p14:creationId xmlns:p14="http://schemas.microsoft.com/office/powerpoint/2010/main" val="2497396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F20EDC7-1820-4599-B0D8-BE66CB194615}" type="datetimeFigureOut">
              <a:rPr lang="en-US" smtClean="0"/>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56DA61-2F29-492E-B8E1-677D976AF20A}" type="slidenum">
              <a:rPr lang="en-US" smtClean="0"/>
              <a:t>‹#›</a:t>
            </a:fld>
            <a:endParaRPr lang="en-US"/>
          </a:p>
        </p:txBody>
      </p:sp>
    </p:spTree>
    <p:extLst>
      <p:ext uri="{BB962C8B-B14F-4D97-AF65-F5344CB8AC3E}">
        <p14:creationId xmlns:p14="http://schemas.microsoft.com/office/powerpoint/2010/main" val="3156588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F20EDC7-1820-4599-B0D8-BE66CB194615}" type="datetimeFigureOut">
              <a:rPr lang="en-US" smtClean="0"/>
              <a:t>10/22/2019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56DA61-2F29-492E-B8E1-677D976AF20A}" type="slidenum">
              <a:rPr lang="en-US" smtClean="0"/>
              <a:t>‹#›</a:t>
            </a:fld>
            <a:endParaRPr lang="en-US"/>
          </a:p>
        </p:txBody>
      </p:sp>
    </p:spTree>
    <p:extLst>
      <p:ext uri="{BB962C8B-B14F-4D97-AF65-F5344CB8AC3E}">
        <p14:creationId xmlns:p14="http://schemas.microsoft.com/office/powerpoint/2010/main" val="2806790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F20EDC7-1820-4599-B0D8-BE66CB194615}" type="datetimeFigureOut">
              <a:rPr lang="en-US" smtClean="0"/>
              <a:t>10/22/2019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56DA61-2F29-492E-B8E1-677D976AF20A}" type="slidenum">
              <a:rPr lang="en-US" smtClean="0"/>
              <a:t>‹#›</a:t>
            </a:fld>
            <a:endParaRPr lang="en-US"/>
          </a:p>
        </p:txBody>
      </p:sp>
    </p:spTree>
    <p:extLst>
      <p:ext uri="{BB962C8B-B14F-4D97-AF65-F5344CB8AC3E}">
        <p14:creationId xmlns:p14="http://schemas.microsoft.com/office/powerpoint/2010/main" val="339784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20EDC7-1820-4599-B0D8-BE66CB194615}" type="datetimeFigureOut">
              <a:rPr lang="en-US" smtClean="0"/>
              <a:t>10/22/2019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56DA61-2F29-492E-B8E1-677D976AF20A}" type="slidenum">
              <a:rPr lang="en-US" smtClean="0"/>
              <a:t>‹#›</a:t>
            </a:fld>
            <a:endParaRPr lang="en-US"/>
          </a:p>
        </p:txBody>
      </p:sp>
    </p:spTree>
    <p:extLst>
      <p:ext uri="{BB962C8B-B14F-4D97-AF65-F5344CB8AC3E}">
        <p14:creationId xmlns:p14="http://schemas.microsoft.com/office/powerpoint/2010/main" val="157313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F20EDC7-1820-4599-B0D8-BE66CB194615}" type="datetimeFigureOut">
              <a:rPr lang="en-US" smtClean="0"/>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56DA61-2F29-492E-B8E1-677D976AF20A}" type="slidenum">
              <a:rPr lang="en-US" smtClean="0"/>
              <a:t>‹#›</a:t>
            </a:fld>
            <a:endParaRPr lang="en-US"/>
          </a:p>
        </p:txBody>
      </p:sp>
    </p:spTree>
    <p:extLst>
      <p:ext uri="{BB962C8B-B14F-4D97-AF65-F5344CB8AC3E}">
        <p14:creationId xmlns:p14="http://schemas.microsoft.com/office/powerpoint/2010/main" val="914201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F20EDC7-1820-4599-B0D8-BE66CB194615}" type="datetimeFigureOut">
              <a:rPr lang="en-US" smtClean="0"/>
              <a:t>10/22/2019</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56DA61-2F29-492E-B8E1-677D976AF20A}" type="slidenum">
              <a:rPr lang="en-US" smtClean="0"/>
              <a:t>‹#›</a:t>
            </a:fld>
            <a:endParaRPr lang="en-US"/>
          </a:p>
        </p:txBody>
      </p:sp>
    </p:spTree>
    <p:extLst>
      <p:ext uri="{BB962C8B-B14F-4D97-AF65-F5344CB8AC3E}">
        <p14:creationId xmlns:p14="http://schemas.microsoft.com/office/powerpoint/2010/main" val="1148452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9F20EDC7-1820-4599-B0D8-BE66CB194615}" type="datetimeFigureOut">
              <a:rPr lang="en-US" smtClean="0"/>
              <a:t>10/22/2019</a:t>
            </a:fld>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E856DA61-2F29-492E-B8E1-677D976AF20A}" type="slidenum">
              <a:rPr lang="en-US" smtClean="0"/>
              <a:t>‹#›</a:t>
            </a:fld>
            <a:endParaRPr lang="en-US"/>
          </a:p>
        </p:txBody>
      </p:sp>
    </p:spTree>
    <p:extLst>
      <p:ext uri="{BB962C8B-B14F-4D97-AF65-F5344CB8AC3E}">
        <p14:creationId xmlns:p14="http://schemas.microsoft.com/office/powerpoint/2010/main" val="2245634407"/>
      </p:ext>
    </p:extLst>
  </p:cSld>
  <p:clrMap bg1="dk1" tx1="lt1" bg2="dk2" tx2="lt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4" r:id="rId15"/>
    <p:sldLayoutId id="2147483785" r:id="rId16"/>
    <p:sldLayoutId id="2147483786" r:id="rId17"/>
    <p:sldLayoutId id="2147483787" r:id="rId18"/>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hyperlink" Target="http://www.health.mo.gov/"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LTSS@health.mo.gov"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5860" y="533400"/>
            <a:ext cx="7063740" cy="4041648"/>
          </a:xfrm>
        </p:spPr>
        <p:txBody>
          <a:bodyPr>
            <a:normAutofit/>
          </a:bodyPr>
          <a:lstStyle/>
          <a:p>
            <a:pPr algn="ctr"/>
            <a:r>
              <a:rPr lang="en-US" sz="4800" b="1" dirty="0" smtClean="0">
                <a:solidFill>
                  <a:schemeClr val="accent5"/>
                </a:solidFill>
                <a:latin typeface="Calibri" panose="020F0502020204030204" pitchFamily="34" charset="0"/>
                <a:cs typeface="Calibri" panose="020F0502020204030204" pitchFamily="34" charset="0"/>
              </a:rPr>
              <a:t>Division of Senior and Disability Services</a:t>
            </a:r>
            <a:r>
              <a:rPr lang="en-US" sz="6000" b="1" dirty="0" smtClean="0">
                <a:latin typeface="Calibri" panose="020F0502020204030204" pitchFamily="34" charset="0"/>
                <a:cs typeface="Calibri" panose="020F0502020204030204" pitchFamily="34" charset="0"/>
              </a:rPr>
              <a:t/>
            </a:r>
            <a:br>
              <a:rPr lang="en-US" sz="6000" b="1" dirty="0" smtClean="0">
                <a:latin typeface="Calibri" panose="020F0502020204030204" pitchFamily="34" charset="0"/>
                <a:cs typeface="Calibri" panose="020F0502020204030204" pitchFamily="34" charset="0"/>
              </a:rPr>
            </a:br>
            <a:r>
              <a:rPr lang="en-US" sz="5400" b="1" dirty="0" smtClean="0">
                <a:latin typeface="Calibri" panose="020F0502020204030204" pitchFamily="34" charset="0"/>
                <a:cs typeface="Calibri" panose="020F0502020204030204" pitchFamily="34" charset="0"/>
              </a:rPr>
              <a:t/>
            </a:r>
            <a:br>
              <a:rPr lang="en-US" sz="5400" b="1" dirty="0" smtClean="0">
                <a:latin typeface="Calibri" panose="020F0502020204030204" pitchFamily="34" charset="0"/>
                <a:cs typeface="Calibri" panose="020F0502020204030204" pitchFamily="34" charset="0"/>
              </a:rPr>
            </a:br>
            <a:r>
              <a:rPr lang="en-US" sz="4800" b="1" dirty="0" smtClean="0">
                <a:solidFill>
                  <a:schemeClr val="accent3"/>
                </a:solidFill>
                <a:latin typeface="Calibri" panose="020F0502020204030204" pitchFamily="34" charset="0"/>
                <a:cs typeface="Calibri" panose="020F0502020204030204" pitchFamily="34" charset="0"/>
              </a:rPr>
              <a:t>MMAC Provider Update</a:t>
            </a:r>
            <a:endParaRPr lang="en-US" sz="5400" b="1" dirty="0">
              <a:solidFill>
                <a:schemeClr val="accent3"/>
              </a:solidFill>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1535430" y="4876800"/>
            <a:ext cx="6400800" cy="1066800"/>
          </a:xfrm>
        </p:spPr>
        <p:txBody>
          <a:bodyPr/>
          <a:lstStyle/>
          <a:p>
            <a:pPr algn="ctr">
              <a:lnSpc>
                <a:spcPct val="100000"/>
              </a:lnSpc>
              <a:spcBef>
                <a:spcPts val="0"/>
              </a:spcBef>
              <a:spcAft>
                <a:spcPts val="600"/>
              </a:spcAft>
            </a:pPr>
            <a:r>
              <a:rPr lang="en-US" b="1" dirty="0" smtClean="0">
                <a:latin typeface="Calibri" panose="020F0502020204030204" pitchFamily="34" charset="0"/>
                <a:cs typeface="Calibri" panose="020F0502020204030204" pitchFamily="34" charset="0"/>
              </a:rPr>
              <a:t>October 22, 23, 24, 2019</a:t>
            </a:r>
          </a:p>
          <a:p>
            <a:pPr algn="ctr">
              <a:lnSpc>
                <a:spcPct val="100000"/>
              </a:lnSpc>
              <a:spcBef>
                <a:spcPts val="0"/>
              </a:spcBef>
              <a:spcAft>
                <a:spcPts val="600"/>
              </a:spcAft>
            </a:pPr>
            <a:r>
              <a:rPr lang="en-US" b="1" dirty="0" smtClean="0">
                <a:latin typeface="Calibri" panose="020F0502020204030204" pitchFamily="34" charset="0"/>
                <a:cs typeface="Calibri" panose="020F0502020204030204" pitchFamily="34" charset="0"/>
              </a:rPr>
              <a:t>Jefferson City, MO</a:t>
            </a:r>
            <a:endParaRPr lang="en-US" b="1" dirty="0">
              <a:latin typeface="Calibri" panose="020F0502020204030204" pitchFamily="34" charset="0"/>
              <a:cs typeface="Calibri" panose="020F0502020204030204" pitchFamily="34" charset="0"/>
            </a:endParaRPr>
          </a:p>
        </p:txBody>
      </p:sp>
      <p:cxnSp>
        <p:nvCxnSpPr>
          <p:cNvPr id="5" name="Straight Connector 4"/>
          <p:cNvCxnSpPr/>
          <p:nvPr/>
        </p:nvCxnSpPr>
        <p:spPr>
          <a:xfrm>
            <a:off x="1497330" y="3352800"/>
            <a:ext cx="647700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70713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6" y="228600"/>
            <a:ext cx="7765322" cy="970450"/>
          </a:xfrm>
        </p:spPr>
        <p:txBody>
          <a:bodyPr>
            <a:normAutofit/>
          </a:bodyPr>
          <a:lstStyle/>
          <a:p>
            <a:r>
              <a:rPr lang="en-US" b="1" dirty="0">
                <a:solidFill>
                  <a:schemeClr val="accent3"/>
                </a:solidFill>
                <a:latin typeface="Calibri" panose="020F0502020204030204" pitchFamily="34" charset="0"/>
                <a:cs typeface="Calibri" panose="020F0502020204030204" pitchFamily="34" charset="0"/>
              </a:rPr>
              <a:t>Call Center Stats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60555591"/>
              </p:ext>
            </p:extLst>
          </p:nvPr>
        </p:nvGraphicFramePr>
        <p:xfrm>
          <a:off x="555230" y="2057400"/>
          <a:ext cx="7925255" cy="2438400"/>
        </p:xfrm>
        <a:graphic>
          <a:graphicData uri="http://schemas.openxmlformats.org/drawingml/2006/table">
            <a:tbl>
              <a:tblPr firstRow="1" bandRow="1">
                <a:tableStyleId>{D113A9D2-9D6B-4929-AA2D-F23B5EE8CBE7}</a:tableStyleId>
              </a:tblPr>
              <a:tblGrid>
                <a:gridCol w="1775027">
                  <a:extLst>
                    <a:ext uri="{9D8B030D-6E8A-4147-A177-3AD203B41FA5}">
                      <a16:colId xmlns:a16="http://schemas.microsoft.com/office/drawing/2014/main" val="83299550"/>
                    </a:ext>
                  </a:extLst>
                </a:gridCol>
                <a:gridCol w="1991887">
                  <a:extLst>
                    <a:ext uri="{9D8B030D-6E8A-4147-A177-3AD203B41FA5}">
                      <a16:colId xmlns:a16="http://schemas.microsoft.com/office/drawing/2014/main" val="218373201"/>
                    </a:ext>
                  </a:extLst>
                </a:gridCol>
                <a:gridCol w="1946275">
                  <a:extLst>
                    <a:ext uri="{9D8B030D-6E8A-4147-A177-3AD203B41FA5}">
                      <a16:colId xmlns:a16="http://schemas.microsoft.com/office/drawing/2014/main" val="187963018"/>
                    </a:ext>
                  </a:extLst>
                </a:gridCol>
                <a:gridCol w="2212066">
                  <a:extLst>
                    <a:ext uri="{9D8B030D-6E8A-4147-A177-3AD203B41FA5}">
                      <a16:colId xmlns:a16="http://schemas.microsoft.com/office/drawing/2014/main" val="3269357181"/>
                    </a:ext>
                  </a:extLst>
                </a:gridCol>
              </a:tblGrid>
              <a:tr h="609600">
                <a:tc>
                  <a:txBody>
                    <a:bodyPr/>
                    <a:lstStyle/>
                    <a:p>
                      <a:pPr algn="ctr"/>
                      <a:endParaRPr lang="en-US" sz="22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latin typeface="Calibri" panose="020F0502020204030204" pitchFamily="34" charset="0"/>
                          <a:cs typeface="Calibri" panose="020F0502020204030204" pitchFamily="34" charset="0"/>
                        </a:rPr>
                        <a:t>Calls Presented</a:t>
                      </a:r>
                      <a:endParaRPr lang="en-US" sz="22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latin typeface="Calibri" panose="020F0502020204030204" pitchFamily="34" charset="0"/>
                          <a:cs typeface="Calibri" panose="020F0502020204030204" pitchFamily="34" charset="0"/>
                        </a:rPr>
                        <a:t>Calls Handled</a:t>
                      </a:r>
                      <a:endParaRPr lang="en-US" sz="22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latin typeface="Calibri" panose="020F0502020204030204" pitchFamily="34" charset="0"/>
                          <a:cs typeface="Calibri" panose="020F0502020204030204" pitchFamily="34" charset="0"/>
                        </a:rPr>
                        <a:t>Call Handle Rate</a:t>
                      </a:r>
                      <a:endParaRPr lang="en-US" sz="22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2428833"/>
                  </a:ext>
                </a:extLst>
              </a:tr>
              <a:tr h="609600">
                <a:tc>
                  <a:txBody>
                    <a:bodyPr/>
                    <a:lstStyle/>
                    <a:p>
                      <a:pPr algn="ctr"/>
                      <a:r>
                        <a:rPr lang="en-US" sz="2200" dirty="0" smtClean="0">
                          <a:latin typeface="Calibri" panose="020F0502020204030204" pitchFamily="34" charset="0"/>
                          <a:cs typeface="Calibri" panose="020F0502020204030204" pitchFamily="34" charset="0"/>
                        </a:rPr>
                        <a:t>July</a:t>
                      </a:r>
                      <a:endParaRPr lang="en-US" sz="22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latin typeface="Calibri" panose="020F0502020204030204" pitchFamily="34" charset="0"/>
                          <a:cs typeface="Calibri" panose="020F0502020204030204" pitchFamily="34" charset="0"/>
                        </a:rPr>
                        <a:t>3,488</a:t>
                      </a:r>
                      <a:endParaRPr lang="en-US" sz="22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latin typeface="Calibri" panose="020F0502020204030204" pitchFamily="34" charset="0"/>
                          <a:cs typeface="Calibri" panose="020F0502020204030204" pitchFamily="34" charset="0"/>
                        </a:rPr>
                        <a:t>2,652</a:t>
                      </a:r>
                      <a:endParaRPr lang="en-US" sz="22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latin typeface="Calibri" panose="020F0502020204030204" pitchFamily="34" charset="0"/>
                          <a:cs typeface="Calibri" panose="020F0502020204030204" pitchFamily="34" charset="0"/>
                        </a:rPr>
                        <a:t>76.03%</a:t>
                      </a:r>
                      <a:endParaRPr lang="en-US" sz="22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2107062"/>
                  </a:ext>
                </a:extLst>
              </a:tr>
              <a:tr h="609600">
                <a:tc>
                  <a:txBody>
                    <a:bodyPr/>
                    <a:lstStyle/>
                    <a:p>
                      <a:pPr algn="ctr"/>
                      <a:r>
                        <a:rPr lang="en-US" sz="2200" dirty="0" smtClean="0">
                          <a:latin typeface="Calibri" panose="020F0502020204030204" pitchFamily="34" charset="0"/>
                          <a:cs typeface="Calibri" panose="020F0502020204030204" pitchFamily="34" charset="0"/>
                        </a:rPr>
                        <a:t>August</a:t>
                      </a:r>
                      <a:endParaRPr lang="en-US" sz="22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latin typeface="Calibri" panose="020F0502020204030204" pitchFamily="34" charset="0"/>
                          <a:cs typeface="Calibri" panose="020F0502020204030204" pitchFamily="34" charset="0"/>
                        </a:rPr>
                        <a:t>3,726</a:t>
                      </a:r>
                      <a:endParaRPr lang="en-US" sz="22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latin typeface="Calibri" panose="020F0502020204030204" pitchFamily="34" charset="0"/>
                          <a:cs typeface="Calibri" panose="020F0502020204030204" pitchFamily="34" charset="0"/>
                        </a:rPr>
                        <a:t>2,597</a:t>
                      </a:r>
                      <a:endParaRPr lang="en-US" sz="22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latin typeface="Calibri" panose="020F0502020204030204" pitchFamily="34" charset="0"/>
                          <a:cs typeface="Calibri" panose="020F0502020204030204" pitchFamily="34" charset="0"/>
                        </a:rPr>
                        <a:t>69.70%</a:t>
                      </a:r>
                      <a:endParaRPr lang="en-US" sz="22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99324581"/>
                  </a:ext>
                </a:extLst>
              </a:tr>
              <a:tr h="609600">
                <a:tc>
                  <a:txBody>
                    <a:bodyPr/>
                    <a:lstStyle/>
                    <a:p>
                      <a:pPr algn="ctr"/>
                      <a:r>
                        <a:rPr lang="en-US" sz="2200" dirty="0" smtClean="0">
                          <a:latin typeface="Calibri" panose="020F0502020204030204" pitchFamily="34" charset="0"/>
                          <a:cs typeface="Calibri" panose="020F0502020204030204" pitchFamily="34" charset="0"/>
                        </a:rPr>
                        <a:t>September</a:t>
                      </a:r>
                      <a:endParaRPr lang="en-US" sz="22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latin typeface="Calibri" panose="020F0502020204030204" pitchFamily="34" charset="0"/>
                          <a:cs typeface="Calibri" panose="020F0502020204030204" pitchFamily="34" charset="0"/>
                        </a:rPr>
                        <a:t>3,429</a:t>
                      </a:r>
                      <a:endParaRPr lang="en-US" sz="22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latin typeface="Calibri" panose="020F0502020204030204" pitchFamily="34" charset="0"/>
                          <a:cs typeface="Calibri" panose="020F0502020204030204" pitchFamily="34" charset="0"/>
                        </a:rPr>
                        <a:t>2,647</a:t>
                      </a:r>
                      <a:endParaRPr lang="en-US" sz="22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latin typeface="Calibri" panose="020F0502020204030204" pitchFamily="34" charset="0"/>
                          <a:cs typeface="Calibri" panose="020F0502020204030204" pitchFamily="34" charset="0"/>
                        </a:rPr>
                        <a:t>77.19%</a:t>
                      </a:r>
                      <a:endParaRPr lang="en-US" sz="22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9240147"/>
                  </a:ext>
                </a:extLst>
              </a:tr>
            </a:tbl>
          </a:graphicData>
        </a:graphic>
      </p:graphicFrame>
    </p:spTree>
    <p:extLst>
      <p:ext uri="{BB962C8B-B14F-4D97-AF65-F5344CB8AC3E}">
        <p14:creationId xmlns:p14="http://schemas.microsoft.com/office/powerpoint/2010/main" val="13439776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339" y="228600"/>
            <a:ext cx="7765322" cy="970450"/>
          </a:xfrm>
        </p:spPr>
        <p:txBody>
          <a:bodyPr>
            <a:normAutofit/>
          </a:bodyPr>
          <a:lstStyle/>
          <a:p>
            <a:r>
              <a:rPr lang="en-US" b="1" dirty="0">
                <a:solidFill>
                  <a:schemeClr val="accent3"/>
                </a:solidFill>
                <a:latin typeface="Calibri" panose="020F0502020204030204" pitchFamily="34" charset="0"/>
                <a:cs typeface="Calibri" panose="020F0502020204030204" pitchFamily="34" charset="0"/>
              </a:rPr>
              <a:t>Call Center Stats</a:t>
            </a:r>
          </a:p>
        </p:txBody>
      </p:sp>
      <p:graphicFrame>
        <p:nvGraphicFramePr>
          <p:cNvPr id="6" name="Content Placeholder 3"/>
          <p:cNvGraphicFramePr>
            <a:graphicFrameLocks/>
          </p:cNvGraphicFramePr>
          <p:nvPr>
            <p:extLst>
              <p:ext uri="{D42A27DB-BD31-4B8C-83A1-F6EECF244321}">
                <p14:modId xmlns:p14="http://schemas.microsoft.com/office/powerpoint/2010/main" val="4084957455"/>
              </p:ext>
            </p:extLst>
          </p:nvPr>
        </p:nvGraphicFramePr>
        <p:xfrm>
          <a:off x="689339" y="2057400"/>
          <a:ext cx="7921261" cy="2506548"/>
        </p:xfrm>
        <a:graphic>
          <a:graphicData uri="http://schemas.openxmlformats.org/drawingml/2006/table">
            <a:tbl>
              <a:tblPr firstRow="1" bandRow="1">
                <a:tableStyleId>{638B1855-1B75-4FBE-930C-398BA8C253C6}</a:tableStyleId>
              </a:tblPr>
              <a:tblGrid>
                <a:gridCol w="2488699">
                  <a:extLst>
                    <a:ext uri="{9D8B030D-6E8A-4147-A177-3AD203B41FA5}">
                      <a16:colId xmlns:a16="http://schemas.microsoft.com/office/drawing/2014/main" val="83299550"/>
                    </a:ext>
                  </a:extLst>
                </a:gridCol>
                <a:gridCol w="2703763">
                  <a:extLst>
                    <a:ext uri="{9D8B030D-6E8A-4147-A177-3AD203B41FA5}">
                      <a16:colId xmlns:a16="http://schemas.microsoft.com/office/drawing/2014/main" val="218373201"/>
                    </a:ext>
                  </a:extLst>
                </a:gridCol>
                <a:gridCol w="2728799">
                  <a:extLst>
                    <a:ext uri="{9D8B030D-6E8A-4147-A177-3AD203B41FA5}">
                      <a16:colId xmlns:a16="http://schemas.microsoft.com/office/drawing/2014/main" val="187963018"/>
                    </a:ext>
                  </a:extLst>
                </a:gridCol>
              </a:tblGrid>
              <a:tr h="754813">
                <a:tc>
                  <a:txBody>
                    <a:bodyPr/>
                    <a:lstStyle/>
                    <a:p>
                      <a:pPr algn="ctr"/>
                      <a:endParaRPr lang="en-US" sz="24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Calibri" panose="020F0502020204030204" pitchFamily="34" charset="0"/>
                          <a:cs typeface="Calibri" panose="020F0502020204030204" pitchFamily="34" charset="0"/>
                        </a:rPr>
                        <a:t>Electronic</a:t>
                      </a:r>
                      <a:r>
                        <a:rPr lang="en-US" sz="2400" baseline="0" dirty="0" smtClean="0">
                          <a:latin typeface="Calibri" panose="020F0502020204030204" pitchFamily="34" charset="0"/>
                          <a:cs typeface="Calibri" panose="020F0502020204030204" pitchFamily="34" charset="0"/>
                        </a:rPr>
                        <a:t> Referrals</a:t>
                      </a:r>
                      <a:endParaRPr lang="en-US" sz="24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Calibri" panose="020F0502020204030204" pitchFamily="34" charset="0"/>
                          <a:cs typeface="Calibri" panose="020F0502020204030204" pitchFamily="34" charset="0"/>
                        </a:rPr>
                        <a:t>Prescreens Complete</a:t>
                      </a:r>
                      <a:endParaRPr lang="en-US" sz="24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2428833"/>
                  </a:ext>
                </a:extLst>
              </a:tr>
              <a:tr h="561196">
                <a:tc>
                  <a:txBody>
                    <a:bodyPr/>
                    <a:lstStyle/>
                    <a:p>
                      <a:pPr algn="ctr"/>
                      <a:r>
                        <a:rPr lang="en-US" sz="2400" dirty="0" smtClean="0">
                          <a:latin typeface="Calibri" panose="020F0502020204030204" pitchFamily="34" charset="0"/>
                          <a:cs typeface="Calibri" panose="020F0502020204030204" pitchFamily="34" charset="0"/>
                        </a:rPr>
                        <a:t>July</a:t>
                      </a:r>
                      <a:endParaRPr lang="en-US" sz="24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Calibri" panose="020F0502020204030204" pitchFamily="34" charset="0"/>
                          <a:cs typeface="Calibri" panose="020F0502020204030204" pitchFamily="34" charset="0"/>
                        </a:rPr>
                        <a:t>3,488</a:t>
                      </a:r>
                      <a:endParaRPr lang="en-US" sz="24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Calibri" panose="020F0502020204030204" pitchFamily="34" charset="0"/>
                          <a:cs typeface="Calibri" panose="020F0502020204030204" pitchFamily="34" charset="0"/>
                        </a:rPr>
                        <a:t>2,652</a:t>
                      </a:r>
                      <a:endParaRPr lang="en-US" sz="24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2107062"/>
                  </a:ext>
                </a:extLst>
              </a:tr>
              <a:tr h="561196">
                <a:tc>
                  <a:txBody>
                    <a:bodyPr/>
                    <a:lstStyle/>
                    <a:p>
                      <a:pPr algn="ctr"/>
                      <a:r>
                        <a:rPr lang="en-US" sz="2400" dirty="0" smtClean="0">
                          <a:latin typeface="Calibri" panose="020F0502020204030204" pitchFamily="34" charset="0"/>
                          <a:cs typeface="Calibri" panose="020F0502020204030204" pitchFamily="34" charset="0"/>
                        </a:rPr>
                        <a:t>August</a:t>
                      </a:r>
                      <a:endParaRPr lang="en-US" sz="24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Calibri" panose="020F0502020204030204" pitchFamily="34" charset="0"/>
                          <a:cs typeface="Calibri" panose="020F0502020204030204" pitchFamily="34" charset="0"/>
                        </a:rPr>
                        <a:t>3,726</a:t>
                      </a:r>
                      <a:endParaRPr lang="en-US" sz="24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Calibri" panose="020F0502020204030204" pitchFamily="34" charset="0"/>
                          <a:cs typeface="Calibri" panose="020F0502020204030204" pitchFamily="34" charset="0"/>
                        </a:rPr>
                        <a:t>2,597</a:t>
                      </a:r>
                      <a:endParaRPr lang="en-US" sz="24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99324581"/>
                  </a:ext>
                </a:extLst>
              </a:tr>
              <a:tr h="561196">
                <a:tc>
                  <a:txBody>
                    <a:bodyPr/>
                    <a:lstStyle/>
                    <a:p>
                      <a:pPr algn="ctr"/>
                      <a:r>
                        <a:rPr lang="en-US" sz="2400" dirty="0" smtClean="0">
                          <a:latin typeface="Calibri" panose="020F0502020204030204" pitchFamily="34" charset="0"/>
                          <a:cs typeface="Calibri" panose="020F0502020204030204" pitchFamily="34" charset="0"/>
                        </a:rPr>
                        <a:t>September</a:t>
                      </a:r>
                      <a:endParaRPr lang="en-US" sz="24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Calibri" panose="020F0502020204030204" pitchFamily="34" charset="0"/>
                          <a:cs typeface="Calibri" panose="020F0502020204030204" pitchFamily="34" charset="0"/>
                        </a:rPr>
                        <a:t>3,429</a:t>
                      </a:r>
                      <a:endParaRPr lang="en-US" sz="24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Calibri" panose="020F0502020204030204" pitchFamily="34" charset="0"/>
                          <a:cs typeface="Calibri" panose="020F0502020204030204" pitchFamily="34" charset="0"/>
                        </a:rPr>
                        <a:t>2,647</a:t>
                      </a:r>
                      <a:endParaRPr lang="en-US" sz="24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9240147"/>
                  </a:ext>
                </a:extLst>
              </a:tr>
            </a:tbl>
          </a:graphicData>
        </a:graphic>
      </p:graphicFrame>
    </p:spTree>
    <p:extLst>
      <p:ext uri="{BB962C8B-B14F-4D97-AF65-F5344CB8AC3E}">
        <p14:creationId xmlns:p14="http://schemas.microsoft.com/office/powerpoint/2010/main" val="41362211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solidFill>
                  <a:schemeClr val="accent3"/>
                </a:solidFill>
                <a:latin typeface="Calibri" panose="020F0502020204030204" pitchFamily="34" charset="0"/>
                <a:cs typeface="Calibri" panose="020F0502020204030204" pitchFamily="34" charset="0"/>
              </a:rPr>
              <a:t>HCBS Updates</a:t>
            </a:r>
            <a:br>
              <a:rPr lang="en-US" b="1" dirty="0">
                <a:solidFill>
                  <a:schemeClr val="accent3"/>
                </a:solidFill>
                <a:latin typeface="Calibri" panose="020F0502020204030204" pitchFamily="34" charset="0"/>
                <a:cs typeface="Calibri" panose="020F0502020204030204" pitchFamily="34" charset="0"/>
              </a:rPr>
            </a:br>
            <a:r>
              <a:rPr lang="en-US" b="1" dirty="0">
                <a:solidFill>
                  <a:schemeClr val="accent3"/>
                </a:solidFill>
                <a:latin typeface="Calibri" panose="020F0502020204030204" pitchFamily="34" charset="0"/>
                <a:cs typeface="Calibri" panose="020F0502020204030204" pitchFamily="34" charset="0"/>
              </a:rPr>
              <a:t>A Review of the PM/VMs</a:t>
            </a:r>
          </a:p>
        </p:txBody>
      </p:sp>
      <p:sp>
        <p:nvSpPr>
          <p:cNvPr id="3" name="Content Placeholder 2"/>
          <p:cNvSpPr>
            <a:spLocks noGrp="1"/>
          </p:cNvSpPr>
          <p:nvPr>
            <p:ph idx="1"/>
          </p:nvPr>
        </p:nvSpPr>
        <p:spPr>
          <a:xfrm>
            <a:off x="457200" y="2057400"/>
            <a:ext cx="8229600" cy="4495800"/>
          </a:xfrm>
        </p:spPr>
        <p:txBody>
          <a:bodyPr>
            <a:noAutofit/>
          </a:bodyPr>
          <a:lstStyle/>
          <a:p>
            <a:pPr>
              <a:buClr>
                <a:srgbClr val="BC7D50"/>
              </a:buClr>
              <a:buFont typeface="Wingdings" panose="05000000000000000000" pitchFamily="2" charset="2"/>
              <a:buChar char="v"/>
            </a:pPr>
            <a:r>
              <a:rPr lang="en-US" dirty="0"/>
              <a:t>PM-20-08 Policy Clarification Questions - Updates</a:t>
            </a:r>
          </a:p>
          <a:p>
            <a:pPr>
              <a:buClr>
                <a:srgbClr val="BC7D50"/>
              </a:buClr>
              <a:buFont typeface="Wingdings" panose="05000000000000000000" pitchFamily="2" charset="2"/>
              <a:buChar char="v"/>
            </a:pPr>
            <a:r>
              <a:rPr lang="en-US" dirty="0"/>
              <a:t>PM-20-07 Level of Care (LOC) Transformation – Update</a:t>
            </a:r>
          </a:p>
          <a:p>
            <a:pPr>
              <a:buClr>
                <a:srgbClr val="BC7D50"/>
              </a:buClr>
              <a:buFont typeface="Wingdings" panose="05000000000000000000" pitchFamily="2" charset="2"/>
              <a:buChar char="v"/>
            </a:pPr>
            <a:r>
              <a:rPr lang="en-US" dirty="0"/>
              <a:t>PM-20-05 Electronic Visit Verification Educational Materials</a:t>
            </a:r>
          </a:p>
          <a:p>
            <a:pPr>
              <a:buClr>
                <a:srgbClr val="BC7D50"/>
              </a:buClr>
              <a:buFont typeface="Wingdings" panose="05000000000000000000" pitchFamily="2" charset="2"/>
              <a:buChar char="v"/>
            </a:pPr>
            <a:r>
              <a:rPr lang="en-US" dirty="0"/>
              <a:t>PM-20-04 Provider Voluntary Termination Reminder</a:t>
            </a:r>
          </a:p>
          <a:p>
            <a:pPr>
              <a:buClr>
                <a:srgbClr val="BC7D50"/>
              </a:buClr>
              <a:buFont typeface="Wingdings" panose="05000000000000000000" pitchFamily="2" charset="2"/>
              <a:buChar char="v"/>
            </a:pPr>
            <a:r>
              <a:rPr lang="en-US" dirty="0"/>
              <a:t>PM-20-03 Updates to the Home and Community Based Services (HCBS) Call Center</a:t>
            </a:r>
          </a:p>
          <a:p>
            <a:pPr>
              <a:buClr>
                <a:srgbClr val="BC7D50"/>
              </a:buClr>
              <a:buFont typeface="Wingdings" panose="05000000000000000000" pitchFamily="2" charset="2"/>
              <a:buChar char="v"/>
            </a:pPr>
            <a:r>
              <a:rPr lang="en-US" dirty="0"/>
              <a:t>PM-20-02 Encrypting Emails</a:t>
            </a:r>
          </a:p>
          <a:p>
            <a:endParaRPr lang="en-US" dirty="0"/>
          </a:p>
        </p:txBody>
      </p:sp>
    </p:spTree>
    <p:extLst>
      <p:ext uri="{BB962C8B-B14F-4D97-AF65-F5344CB8AC3E}">
        <p14:creationId xmlns:p14="http://schemas.microsoft.com/office/powerpoint/2010/main" val="5043502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solidFill>
                  <a:schemeClr val="accent3"/>
                </a:solidFill>
                <a:latin typeface="Calibri" panose="020F0502020204030204" pitchFamily="34" charset="0"/>
                <a:cs typeface="Calibri" panose="020F0502020204030204" pitchFamily="34" charset="0"/>
              </a:rPr>
              <a:t>HCBS Updates</a:t>
            </a:r>
            <a:br>
              <a:rPr lang="en-US" b="1" dirty="0">
                <a:solidFill>
                  <a:schemeClr val="accent3"/>
                </a:solidFill>
                <a:latin typeface="Calibri" panose="020F0502020204030204" pitchFamily="34" charset="0"/>
                <a:cs typeface="Calibri" panose="020F0502020204030204" pitchFamily="34" charset="0"/>
              </a:rPr>
            </a:br>
            <a:r>
              <a:rPr lang="en-US" b="1" dirty="0">
                <a:solidFill>
                  <a:schemeClr val="accent3"/>
                </a:solidFill>
                <a:latin typeface="Calibri" panose="020F0502020204030204" pitchFamily="34" charset="0"/>
                <a:cs typeface="Calibri" panose="020F0502020204030204" pitchFamily="34" charset="0"/>
              </a:rPr>
              <a:t>A Review of the PM/VMs</a:t>
            </a:r>
          </a:p>
        </p:txBody>
      </p:sp>
      <p:sp>
        <p:nvSpPr>
          <p:cNvPr id="3" name="Content Placeholder 2"/>
          <p:cNvSpPr>
            <a:spLocks noGrp="1"/>
          </p:cNvSpPr>
          <p:nvPr>
            <p:ph idx="1"/>
          </p:nvPr>
        </p:nvSpPr>
        <p:spPr>
          <a:xfrm>
            <a:off x="457200" y="2057400"/>
            <a:ext cx="8229600" cy="4495800"/>
          </a:xfrm>
        </p:spPr>
        <p:txBody>
          <a:bodyPr>
            <a:noAutofit/>
          </a:bodyPr>
          <a:lstStyle/>
          <a:p>
            <a:pPr>
              <a:buClr>
                <a:srgbClr val="BC7D50"/>
              </a:buClr>
              <a:buFont typeface="Wingdings" panose="05000000000000000000" pitchFamily="2" charset="2"/>
              <a:buChar char="v"/>
            </a:pPr>
            <a:r>
              <a:rPr lang="en-US" dirty="0" smtClean="0"/>
              <a:t>PM-20-01 </a:t>
            </a:r>
            <a:r>
              <a:rPr lang="en-US" dirty="0"/>
              <a:t>NCIAD Survey </a:t>
            </a:r>
          </a:p>
          <a:p>
            <a:pPr>
              <a:buClr>
                <a:srgbClr val="BC7D50"/>
              </a:buClr>
              <a:buFont typeface="Wingdings" panose="05000000000000000000" pitchFamily="2" charset="2"/>
              <a:buChar char="v"/>
            </a:pPr>
            <a:r>
              <a:rPr lang="en-US" dirty="0" smtClean="0"/>
              <a:t>PM-19-10 </a:t>
            </a:r>
            <a:r>
              <a:rPr lang="en-US" dirty="0"/>
              <a:t>Fiscal Year (FY) 2020 Services Reimbursement Rates </a:t>
            </a:r>
          </a:p>
          <a:p>
            <a:pPr>
              <a:buClr>
                <a:srgbClr val="BC7D50"/>
              </a:buClr>
              <a:buFont typeface="Wingdings" panose="05000000000000000000" pitchFamily="2" charset="2"/>
              <a:buChar char="v"/>
            </a:pPr>
            <a:r>
              <a:rPr lang="en-US" dirty="0" smtClean="0"/>
              <a:t>PM-19-09 </a:t>
            </a:r>
            <a:r>
              <a:rPr lang="en-US" dirty="0"/>
              <a:t>Changes to Electronic Visit Verification (EVV) Requirements </a:t>
            </a:r>
          </a:p>
          <a:p>
            <a:pPr>
              <a:buClr>
                <a:srgbClr val="BC7D50"/>
              </a:buClr>
              <a:buFont typeface="Wingdings" panose="05000000000000000000" pitchFamily="2" charset="2"/>
              <a:buChar char="v"/>
            </a:pPr>
            <a:r>
              <a:rPr lang="en-US" dirty="0" smtClean="0"/>
              <a:t>PM-19-08 </a:t>
            </a:r>
            <a:r>
              <a:rPr lang="en-US" dirty="0"/>
              <a:t>Level of Care (LOC) Transformation Project – Release of Draft LOC Algorithm 2.0 </a:t>
            </a:r>
            <a:r>
              <a:rPr lang="en-US" dirty="0" smtClean="0"/>
              <a:t>◦</a:t>
            </a:r>
          </a:p>
          <a:p>
            <a:pPr>
              <a:buClr>
                <a:srgbClr val="BC7D50"/>
              </a:buClr>
              <a:buFont typeface="Wingdings" panose="05000000000000000000" pitchFamily="2" charset="2"/>
              <a:buChar char="v"/>
            </a:pPr>
            <a:r>
              <a:rPr lang="en-US" dirty="0" smtClean="0"/>
              <a:t>PM-19-07 </a:t>
            </a:r>
            <a:r>
              <a:rPr lang="en-US" dirty="0"/>
              <a:t>State Transition Plan </a:t>
            </a:r>
          </a:p>
          <a:p>
            <a:pPr>
              <a:buClr>
                <a:srgbClr val="BC7D50"/>
              </a:buClr>
              <a:buFont typeface="Wingdings" panose="05000000000000000000" pitchFamily="2" charset="2"/>
              <a:buChar char="v"/>
            </a:pPr>
            <a:r>
              <a:rPr lang="en-US" dirty="0" smtClean="0"/>
              <a:t>PM-19-06 </a:t>
            </a:r>
            <a:r>
              <a:rPr lang="en-US" dirty="0"/>
              <a:t>April 2019 Medicaid Income Standards </a:t>
            </a:r>
          </a:p>
          <a:p>
            <a:pPr>
              <a:buClr>
                <a:srgbClr val="BC7D50"/>
              </a:buClr>
              <a:buFont typeface="Wingdings" panose="05000000000000000000" pitchFamily="2" charset="2"/>
              <a:buChar char="v"/>
            </a:pPr>
            <a:r>
              <a:rPr lang="en-US" dirty="0" smtClean="0"/>
              <a:t>PM-19-05 </a:t>
            </a:r>
            <a:r>
              <a:rPr lang="en-US" dirty="0"/>
              <a:t>Level of Care (LOC) Transformation Project – Update </a:t>
            </a:r>
          </a:p>
          <a:p>
            <a:endParaRPr lang="en-US" sz="2000" dirty="0"/>
          </a:p>
        </p:txBody>
      </p:sp>
    </p:spTree>
    <p:extLst>
      <p:ext uri="{BB962C8B-B14F-4D97-AF65-F5344CB8AC3E}">
        <p14:creationId xmlns:p14="http://schemas.microsoft.com/office/powerpoint/2010/main" val="30772989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066800"/>
          </a:xfrm>
        </p:spPr>
        <p:txBody>
          <a:bodyPr>
            <a:normAutofit/>
          </a:bodyPr>
          <a:lstStyle/>
          <a:p>
            <a:r>
              <a:rPr lang="en-US" b="1" dirty="0">
                <a:solidFill>
                  <a:schemeClr val="accent3"/>
                </a:solidFill>
                <a:latin typeface="Calibri" panose="020F0502020204030204" pitchFamily="34" charset="0"/>
                <a:cs typeface="Calibri" panose="020F0502020204030204" pitchFamily="34" charset="0"/>
              </a:rPr>
              <a:t>HCBS Updates</a:t>
            </a:r>
          </a:p>
        </p:txBody>
      </p:sp>
      <p:sp>
        <p:nvSpPr>
          <p:cNvPr id="3" name="Content Placeholder 2"/>
          <p:cNvSpPr>
            <a:spLocks noGrp="1"/>
          </p:cNvSpPr>
          <p:nvPr>
            <p:ph idx="1"/>
          </p:nvPr>
        </p:nvSpPr>
        <p:spPr>
          <a:xfrm>
            <a:off x="1066800" y="1600200"/>
            <a:ext cx="6858000" cy="4572000"/>
          </a:xfrm>
        </p:spPr>
        <p:txBody>
          <a:bodyPr>
            <a:normAutofit/>
          </a:bodyPr>
          <a:lstStyle/>
          <a:p>
            <a:pPr>
              <a:buClr>
                <a:srgbClr val="BC7D50"/>
              </a:buClr>
              <a:buFont typeface="Wingdings" panose="05000000000000000000" pitchFamily="2" charset="2"/>
              <a:buChar char="v"/>
            </a:pPr>
            <a:r>
              <a:rPr lang="en-US" sz="2800" dirty="0">
                <a:latin typeface="Calibri" panose="020F0502020204030204" pitchFamily="34" charset="0"/>
                <a:cs typeface="Calibri" panose="020F0502020204030204" pitchFamily="34" charset="0"/>
              </a:rPr>
              <a:t>Structured Family Caregiver Waiver </a:t>
            </a:r>
          </a:p>
          <a:p>
            <a:pPr>
              <a:buClr>
                <a:srgbClr val="BC7D50"/>
              </a:buClr>
              <a:buFont typeface="Wingdings" panose="05000000000000000000" pitchFamily="2" charset="2"/>
              <a:buChar char="v"/>
            </a:pPr>
            <a:r>
              <a:rPr lang="en-US" sz="2800" dirty="0">
                <a:latin typeface="Calibri" panose="020F0502020204030204" pitchFamily="34" charset="0"/>
                <a:cs typeface="Calibri" panose="020F0502020204030204" pitchFamily="34" charset="0"/>
              </a:rPr>
              <a:t>Level of Care Transformation</a:t>
            </a:r>
          </a:p>
          <a:p>
            <a:pPr>
              <a:buClr>
                <a:srgbClr val="BC7D50"/>
              </a:buClr>
              <a:buFont typeface="Wingdings" panose="05000000000000000000" pitchFamily="2" charset="2"/>
              <a:buChar char="v"/>
            </a:pPr>
            <a:r>
              <a:rPr lang="en-US" sz="2800" dirty="0">
                <a:latin typeface="Calibri" panose="020F0502020204030204" pitchFamily="34" charset="0"/>
                <a:cs typeface="Calibri" panose="020F0502020204030204" pitchFamily="34" charset="0"/>
              </a:rPr>
              <a:t>Provider Reassessment Training</a:t>
            </a:r>
          </a:p>
          <a:p>
            <a:pPr>
              <a:buClr>
                <a:srgbClr val="BC7D50"/>
              </a:buClr>
              <a:buFont typeface="Wingdings" panose="05000000000000000000" pitchFamily="2" charset="2"/>
              <a:buChar char="v"/>
            </a:pPr>
            <a:r>
              <a:rPr lang="en-US" sz="2800" dirty="0">
                <a:latin typeface="Calibri" panose="020F0502020204030204" pitchFamily="34" charset="0"/>
                <a:cs typeface="Calibri" panose="020F0502020204030204" pitchFamily="34" charset="0"/>
              </a:rPr>
              <a:t>ILW Waiver Slots</a:t>
            </a:r>
          </a:p>
          <a:p>
            <a:pPr>
              <a:buClr>
                <a:srgbClr val="BC7D50"/>
              </a:buClr>
              <a:buFont typeface="Wingdings" panose="05000000000000000000" pitchFamily="2" charset="2"/>
              <a:buChar char="v"/>
            </a:pPr>
            <a:r>
              <a:rPr lang="en-US" sz="2800" dirty="0">
                <a:latin typeface="Calibri" panose="020F0502020204030204" pitchFamily="34" charset="0"/>
                <a:cs typeface="Calibri" panose="020F0502020204030204" pitchFamily="34" charset="0"/>
              </a:rPr>
              <a:t>Rate Study</a:t>
            </a:r>
          </a:p>
          <a:p>
            <a:pPr>
              <a:buClr>
                <a:srgbClr val="BC7D50"/>
              </a:buClr>
              <a:buFont typeface="Wingdings" panose="05000000000000000000" pitchFamily="2" charset="2"/>
              <a:buChar char="v"/>
            </a:pPr>
            <a:r>
              <a:rPr lang="en-US" sz="2800" dirty="0">
                <a:latin typeface="Calibri" panose="020F0502020204030204" pitchFamily="34" charset="0"/>
                <a:cs typeface="Calibri" panose="020F0502020204030204" pitchFamily="34" charset="0"/>
              </a:rPr>
              <a:t>Value Based Purchasing</a:t>
            </a:r>
          </a:p>
          <a:p>
            <a:pPr>
              <a:buClr>
                <a:srgbClr val="BC7D50"/>
              </a:buClr>
              <a:buFont typeface="Wingdings" panose="05000000000000000000" pitchFamily="2" charset="2"/>
              <a:buChar char="v"/>
            </a:pPr>
            <a:r>
              <a:rPr lang="en-US" sz="2800" dirty="0">
                <a:latin typeface="Calibri" panose="020F0502020204030204" pitchFamily="34" charset="0"/>
                <a:cs typeface="Calibri" panose="020F0502020204030204" pitchFamily="34" charset="0"/>
              </a:rPr>
              <a:t>NCI-AD</a:t>
            </a:r>
          </a:p>
          <a:p>
            <a:pPr marL="0" indent="0">
              <a:buNone/>
            </a:pPr>
            <a:endParaRPr lang="en-US" b="1" dirty="0" smtClean="0"/>
          </a:p>
        </p:txBody>
      </p:sp>
    </p:spTree>
    <p:extLst>
      <p:ext uri="{BB962C8B-B14F-4D97-AF65-F5344CB8AC3E}">
        <p14:creationId xmlns:p14="http://schemas.microsoft.com/office/powerpoint/2010/main" val="32196658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accent3"/>
                </a:solidFill>
                <a:latin typeface="Calibri" panose="020F0502020204030204" pitchFamily="34" charset="0"/>
                <a:cs typeface="Calibri" panose="020F0502020204030204" pitchFamily="34" charset="0"/>
              </a:rPr>
              <a:t>Special Investigation Unit</a:t>
            </a:r>
          </a:p>
        </p:txBody>
      </p:sp>
      <p:sp>
        <p:nvSpPr>
          <p:cNvPr id="3" name="Content Placeholder 2"/>
          <p:cNvSpPr>
            <a:spLocks noGrp="1"/>
          </p:cNvSpPr>
          <p:nvPr>
            <p:ph idx="1"/>
          </p:nvPr>
        </p:nvSpPr>
        <p:spPr>
          <a:xfrm>
            <a:off x="457200" y="1752600"/>
            <a:ext cx="8229600" cy="4373563"/>
          </a:xfrm>
        </p:spPr>
        <p:txBody>
          <a:bodyPr/>
          <a:lstStyle/>
          <a:p>
            <a:pPr marL="0" indent="0" algn="ctr">
              <a:buNone/>
            </a:pPr>
            <a:r>
              <a:rPr lang="en-US" sz="2800" dirty="0" smtClean="0">
                <a:solidFill>
                  <a:schemeClr val="tx1"/>
                </a:solidFill>
                <a:latin typeface="Calibri" panose="020F0502020204030204" pitchFamily="34" charset="0"/>
                <a:cs typeface="Calibri" panose="020F0502020204030204" pitchFamily="34" charset="0"/>
              </a:rPr>
              <a:t>Information from  March 2019 - Current</a:t>
            </a:r>
            <a:endParaRPr lang="en-US" dirty="0" smtClean="0"/>
          </a:p>
          <a:p>
            <a:pPr marL="0" indent="0" algn="ctr">
              <a:buNone/>
            </a:pPr>
            <a:endParaRPr lang="en-US" dirty="0" smtClean="0"/>
          </a:p>
          <a:p>
            <a:pPr marL="0" indent="0">
              <a:buNone/>
            </a:pPr>
            <a:r>
              <a:rPr lang="en-US" dirty="0" smtClean="0"/>
              <a:t>					</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653705655"/>
              </p:ext>
            </p:extLst>
          </p:nvPr>
        </p:nvGraphicFramePr>
        <p:xfrm>
          <a:off x="1520006" y="2667000"/>
          <a:ext cx="6252394" cy="1600200"/>
        </p:xfrm>
        <a:graphic>
          <a:graphicData uri="http://schemas.openxmlformats.org/drawingml/2006/table">
            <a:tbl>
              <a:tblPr firstRow="1" bandRow="1">
                <a:tableStyleId>{69CF1AB2-1976-4502-BF36-3FF5EA218861}</a:tableStyleId>
              </a:tblPr>
              <a:tblGrid>
                <a:gridCol w="4771546">
                  <a:extLst>
                    <a:ext uri="{9D8B030D-6E8A-4147-A177-3AD203B41FA5}">
                      <a16:colId xmlns:a16="http://schemas.microsoft.com/office/drawing/2014/main" val="3502009144"/>
                    </a:ext>
                  </a:extLst>
                </a:gridCol>
                <a:gridCol w="1480848">
                  <a:extLst>
                    <a:ext uri="{9D8B030D-6E8A-4147-A177-3AD203B41FA5}">
                      <a16:colId xmlns:a16="http://schemas.microsoft.com/office/drawing/2014/main" val="114889123"/>
                    </a:ext>
                  </a:extLst>
                </a:gridCol>
              </a:tblGrid>
              <a:tr h="533400">
                <a:tc>
                  <a:txBody>
                    <a:bodyPr/>
                    <a:lstStyle/>
                    <a:p>
                      <a:pPr algn="ctr"/>
                      <a:r>
                        <a:rPr lang="en-US" b="0" dirty="0" smtClean="0">
                          <a:latin typeface="Calibri" panose="020F0502020204030204" pitchFamily="34" charset="0"/>
                          <a:cs typeface="Calibri" panose="020F0502020204030204" pitchFamily="34" charset="0"/>
                        </a:rPr>
                        <a:t>Employee</a:t>
                      </a:r>
                      <a:r>
                        <a:rPr lang="en-US" b="0" baseline="0" dirty="0" smtClean="0">
                          <a:latin typeface="Calibri" panose="020F0502020204030204" pitchFamily="34" charset="0"/>
                          <a:cs typeface="Calibri" panose="020F0502020204030204" pitchFamily="34" charset="0"/>
                        </a:rPr>
                        <a:t> Disqualification List</a:t>
                      </a:r>
                      <a:endParaRPr lang="en-US" b="0" dirty="0">
                        <a:latin typeface="Calibri" panose="020F0502020204030204" pitchFamily="34" charset="0"/>
                        <a:cs typeface="Calibri" panose="020F0502020204030204" pitchFamily="34" charset="0"/>
                      </a:endParaRPr>
                    </a:p>
                  </a:txBody>
                  <a:tcPr anchor="ctr"/>
                </a:tc>
                <a:tc>
                  <a:txBody>
                    <a:bodyPr/>
                    <a:lstStyle/>
                    <a:p>
                      <a:pPr algn="ctr"/>
                      <a:r>
                        <a:rPr lang="en-US" b="0" dirty="0" smtClean="0">
                          <a:latin typeface="Calibri" panose="020F0502020204030204" pitchFamily="34" charset="0"/>
                          <a:cs typeface="Calibri" panose="020F0502020204030204" pitchFamily="34" charset="0"/>
                        </a:rPr>
                        <a:t>105</a:t>
                      </a:r>
                      <a:endParaRPr lang="en-US" b="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3383071"/>
                  </a:ext>
                </a:extLst>
              </a:tr>
              <a:tr h="533400">
                <a:tc>
                  <a:txBody>
                    <a:bodyPr/>
                    <a:lstStyle/>
                    <a:p>
                      <a:pPr algn="ctr"/>
                      <a:r>
                        <a:rPr lang="en-US" b="0" dirty="0" smtClean="0">
                          <a:latin typeface="Calibri" panose="020F0502020204030204" pitchFamily="34" charset="0"/>
                          <a:cs typeface="Calibri" panose="020F0502020204030204" pitchFamily="34" charset="0"/>
                        </a:rPr>
                        <a:t>Missouri Medicaid Audit</a:t>
                      </a:r>
                      <a:r>
                        <a:rPr lang="en-US" b="0" baseline="0" dirty="0" smtClean="0">
                          <a:latin typeface="Calibri" panose="020F0502020204030204" pitchFamily="34" charset="0"/>
                          <a:cs typeface="Calibri" panose="020F0502020204030204" pitchFamily="34" charset="0"/>
                        </a:rPr>
                        <a:t> and Compliance</a:t>
                      </a:r>
                      <a:endParaRPr lang="en-US" b="0" dirty="0">
                        <a:latin typeface="Calibri" panose="020F0502020204030204" pitchFamily="34" charset="0"/>
                        <a:cs typeface="Calibri" panose="020F0502020204030204" pitchFamily="34" charset="0"/>
                      </a:endParaRPr>
                    </a:p>
                  </a:txBody>
                  <a:tcPr anchor="ctr"/>
                </a:tc>
                <a:tc>
                  <a:txBody>
                    <a:bodyPr/>
                    <a:lstStyle/>
                    <a:p>
                      <a:pPr algn="ctr"/>
                      <a:r>
                        <a:rPr lang="en-US" b="0" dirty="0" smtClean="0">
                          <a:latin typeface="Calibri" panose="020F0502020204030204" pitchFamily="34" charset="0"/>
                          <a:cs typeface="Calibri" panose="020F0502020204030204" pitchFamily="34" charset="0"/>
                        </a:rPr>
                        <a:t>50</a:t>
                      </a:r>
                      <a:endParaRPr lang="en-US" b="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343067490"/>
                  </a:ext>
                </a:extLst>
              </a:tr>
              <a:tr h="533400">
                <a:tc>
                  <a:txBody>
                    <a:bodyPr/>
                    <a:lstStyle/>
                    <a:p>
                      <a:pPr algn="ctr"/>
                      <a:r>
                        <a:rPr lang="en-US" b="0" dirty="0" smtClean="0">
                          <a:latin typeface="Calibri" panose="020F0502020204030204" pitchFamily="34" charset="0"/>
                          <a:cs typeface="Calibri" panose="020F0502020204030204" pitchFamily="34" charset="0"/>
                        </a:rPr>
                        <a:t>Prosecuting Attorney</a:t>
                      </a:r>
                      <a:endParaRPr lang="en-US" b="0" dirty="0">
                        <a:latin typeface="Calibri" panose="020F0502020204030204" pitchFamily="34" charset="0"/>
                        <a:cs typeface="Calibri" panose="020F0502020204030204" pitchFamily="34" charset="0"/>
                      </a:endParaRPr>
                    </a:p>
                  </a:txBody>
                  <a:tcPr anchor="ctr"/>
                </a:tc>
                <a:tc>
                  <a:txBody>
                    <a:bodyPr/>
                    <a:lstStyle/>
                    <a:p>
                      <a:pPr algn="ctr"/>
                      <a:r>
                        <a:rPr lang="en-US" b="0" dirty="0" smtClean="0">
                          <a:latin typeface="Calibri" panose="020F0502020204030204" pitchFamily="34" charset="0"/>
                          <a:cs typeface="Calibri" panose="020F0502020204030204" pitchFamily="34" charset="0"/>
                        </a:rPr>
                        <a:t>39</a:t>
                      </a:r>
                      <a:endParaRPr lang="en-US" b="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297801993"/>
                  </a:ext>
                </a:extLst>
              </a:tr>
            </a:tbl>
          </a:graphicData>
        </a:graphic>
      </p:graphicFrame>
    </p:spTree>
    <p:extLst>
      <p:ext uri="{BB962C8B-B14F-4D97-AF65-F5344CB8AC3E}">
        <p14:creationId xmlns:p14="http://schemas.microsoft.com/office/powerpoint/2010/main" val="5410472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153400" cy="970450"/>
          </a:xfrm>
        </p:spPr>
        <p:txBody>
          <a:bodyPr>
            <a:noAutofit/>
          </a:bodyPr>
          <a:lstStyle/>
          <a:p>
            <a:r>
              <a:rPr lang="en-US" sz="3200" dirty="0" smtClean="0"/>
              <a:t>Old Monroe Police Chief Indicted for Exploitation of the Elderly (Lincoln County</a:t>
            </a:r>
            <a:r>
              <a:rPr lang="en-US" sz="3200" dirty="0"/>
              <a:t>)</a:t>
            </a:r>
          </a:p>
        </p:txBody>
      </p:sp>
      <p:pic>
        <p:nvPicPr>
          <p:cNvPr id="4" name="Content Placeholder 3"/>
          <p:cNvPicPr>
            <a:picLocks noGrp="1" noChangeAspect="1"/>
          </p:cNvPicPr>
          <p:nvPr>
            <p:ph idx="1"/>
          </p:nvPr>
        </p:nvPicPr>
        <p:blipFill>
          <a:blip r:embed="rId2"/>
          <a:stretch>
            <a:fillRect/>
          </a:stretch>
        </p:blipFill>
        <p:spPr>
          <a:xfrm>
            <a:off x="986607" y="2438400"/>
            <a:ext cx="7162800" cy="3752850"/>
          </a:xfrm>
          <a:prstGeom prst="rect">
            <a:avLst/>
          </a:prstGeom>
        </p:spPr>
      </p:pic>
    </p:spTree>
    <p:extLst>
      <p:ext uri="{BB962C8B-B14F-4D97-AF65-F5344CB8AC3E}">
        <p14:creationId xmlns:p14="http://schemas.microsoft.com/office/powerpoint/2010/main" val="322102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Two Indicted for $110,000 in CDS Fraud (St. Louis County)</a:t>
            </a:r>
          </a:p>
        </p:txBody>
      </p:sp>
      <p:sp>
        <p:nvSpPr>
          <p:cNvPr id="3" name="Text Placeholder 2"/>
          <p:cNvSpPr>
            <a:spLocks noGrp="1"/>
          </p:cNvSpPr>
          <p:nvPr>
            <p:ph type="body" idx="1"/>
          </p:nvPr>
        </p:nvSpPr>
        <p:spPr/>
        <p:txBody>
          <a:bodyPr/>
          <a:lstStyle/>
          <a:p>
            <a:r>
              <a:rPr lang="en-US" dirty="0" smtClean="0"/>
              <a:t>Will Adams</a:t>
            </a:r>
            <a:endParaRPr lang="en-US" dirty="0"/>
          </a:p>
        </p:txBody>
      </p:sp>
      <p:sp>
        <p:nvSpPr>
          <p:cNvPr id="5" name="Text Placeholder 4"/>
          <p:cNvSpPr>
            <a:spLocks noGrp="1"/>
          </p:cNvSpPr>
          <p:nvPr>
            <p:ph type="body" sz="quarter" idx="3"/>
          </p:nvPr>
        </p:nvSpPr>
        <p:spPr/>
        <p:txBody>
          <a:bodyPr/>
          <a:lstStyle/>
          <a:p>
            <a:r>
              <a:rPr lang="en-US" dirty="0" err="1" smtClean="0"/>
              <a:t>LaShonda</a:t>
            </a:r>
            <a:r>
              <a:rPr lang="en-US" dirty="0" smtClean="0"/>
              <a:t> Johnson</a:t>
            </a:r>
            <a:endParaRPr lang="en-US" dirty="0"/>
          </a:p>
        </p:txBody>
      </p:sp>
      <p:pic>
        <p:nvPicPr>
          <p:cNvPr id="10" name="Content Placeholder 9"/>
          <p:cNvPicPr>
            <a:picLocks noGrp="1" noChangeAspect="1"/>
          </p:cNvPicPr>
          <p:nvPr>
            <p:ph sz="quarter" idx="4"/>
          </p:nvPr>
        </p:nvPicPr>
        <p:blipFill>
          <a:blip r:embed="rId3"/>
          <a:stretch>
            <a:fillRect/>
          </a:stretch>
        </p:blipFill>
        <p:spPr>
          <a:xfrm>
            <a:off x="4721224" y="2379663"/>
            <a:ext cx="3671499" cy="3411537"/>
          </a:xfrm>
          <a:prstGeom prst="rect">
            <a:avLst/>
          </a:prstGeom>
        </p:spPr>
      </p:pic>
      <p:pic>
        <p:nvPicPr>
          <p:cNvPr id="9" name="Content Placeholder 8"/>
          <p:cNvPicPr>
            <a:picLocks noGrp="1" noChangeAspect="1"/>
          </p:cNvPicPr>
          <p:nvPr>
            <p:ph sz="half" idx="2"/>
          </p:nvPr>
        </p:nvPicPr>
        <p:blipFill>
          <a:blip r:embed="rId4"/>
          <a:stretch>
            <a:fillRect/>
          </a:stretch>
        </p:blipFill>
        <p:spPr>
          <a:xfrm>
            <a:off x="754404" y="2379663"/>
            <a:ext cx="3657257" cy="3411537"/>
          </a:xfrm>
          <a:prstGeom prst="rect">
            <a:avLst/>
          </a:prstGeom>
        </p:spPr>
      </p:pic>
    </p:spTree>
    <p:extLst>
      <p:ext uri="{BB962C8B-B14F-4D97-AF65-F5344CB8AC3E}">
        <p14:creationId xmlns:p14="http://schemas.microsoft.com/office/powerpoint/2010/main" val="750093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066800"/>
          </a:xfrm>
        </p:spPr>
        <p:txBody>
          <a:bodyPr>
            <a:normAutofit/>
          </a:bodyPr>
          <a:lstStyle/>
          <a:p>
            <a:r>
              <a:rPr lang="en-US" b="1" dirty="0" smtClean="0">
                <a:solidFill>
                  <a:schemeClr val="accent3"/>
                </a:solidFill>
                <a:latin typeface="Calibri" panose="020F0502020204030204" pitchFamily="34" charset="0"/>
                <a:cs typeface="Calibri" panose="020F0502020204030204" pitchFamily="34" charset="0"/>
              </a:rPr>
              <a:t>Adult Abuse and Neglect Hotline</a:t>
            </a:r>
            <a:endParaRPr lang="en-US" b="1" dirty="0">
              <a:solidFill>
                <a:schemeClr val="accent3"/>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066800" y="1600200"/>
            <a:ext cx="6858000" cy="4572000"/>
          </a:xfrm>
        </p:spPr>
        <p:txBody>
          <a:bodyPr>
            <a:normAutofit/>
          </a:bodyPr>
          <a:lstStyle/>
          <a:p>
            <a:pPr>
              <a:buClr>
                <a:srgbClr val="BC7D50"/>
              </a:buClr>
              <a:buFont typeface="Wingdings" panose="05000000000000000000" pitchFamily="2" charset="2"/>
              <a:buChar char="v"/>
            </a:pPr>
            <a:r>
              <a:rPr lang="en-US" sz="4000" dirty="0" smtClean="0">
                <a:latin typeface="Calibri" panose="020F0502020204030204" pitchFamily="34" charset="0"/>
                <a:cs typeface="Calibri" panose="020F0502020204030204" pitchFamily="34" charset="0"/>
              </a:rPr>
              <a:t>Online Reporting  </a:t>
            </a:r>
          </a:p>
          <a:p>
            <a:pPr marL="36900" indent="0">
              <a:buClr>
                <a:srgbClr val="BC7D50"/>
              </a:buClr>
              <a:buNone/>
            </a:pPr>
            <a:r>
              <a:rPr lang="en-US" sz="4000" dirty="0">
                <a:latin typeface="Calibri" panose="020F0502020204030204" pitchFamily="34" charset="0"/>
                <a:cs typeface="Calibri" panose="020F0502020204030204" pitchFamily="34" charset="0"/>
              </a:rPr>
              <a:t>	</a:t>
            </a:r>
            <a:r>
              <a:rPr lang="en-US" sz="3800" dirty="0" smtClean="0">
                <a:latin typeface="Calibri" panose="020F0502020204030204" pitchFamily="34" charset="0"/>
                <a:cs typeface="Calibri" panose="020F0502020204030204" pitchFamily="34" charset="0"/>
              </a:rPr>
              <a:t>Coming Soon!</a:t>
            </a:r>
            <a:endParaRPr lang="en-US" sz="3800" dirty="0">
              <a:latin typeface="Calibri" panose="020F0502020204030204" pitchFamily="34" charset="0"/>
              <a:cs typeface="Calibri" panose="020F0502020204030204" pitchFamily="34" charset="0"/>
            </a:endParaRPr>
          </a:p>
          <a:p>
            <a:pPr marL="0" indent="0">
              <a:buNone/>
            </a:pPr>
            <a:r>
              <a:rPr lang="en-US" sz="2800" dirty="0">
                <a:latin typeface="Calibri" panose="020F0502020204030204" pitchFamily="34" charset="0"/>
                <a:cs typeface="Calibri" panose="020F0502020204030204" pitchFamily="34" charset="0"/>
              </a:rPr>
              <a:t>Be our partner in making sure all cases of abuse, neglect and financial exploitation get reported.</a:t>
            </a:r>
          </a:p>
          <a:p>
            <a:pPr marL="0" indent="0">
              <a:buNone/>
            </a:pPr>
            <a:endParaRPr lang="en-US" b="1" dirty="0" smtClean="0"/>
          </a:p>
          <a:p>
            <a:pPr marL="0" indent="0" algn="ctr">
              <a:buNone/>
            </a:pPr>
            <a:r>
              <a:rPr lang="en-US" b="1" dirty="0" smtClean="0">
                <a:hlinkClick r:id="rId3"/>
              </a:rPr>
              <a:t>www.health.mo.gov</a:t>
            </a:r>
            <a:r>
              <a:rPr lang="en-US" b="1" dirty="0" smtClean="0"/>
              <a:t> </a:t>
            </a:r>
          </a:p>
        </p:txBody>
      </p:sp>
    </p:spTree>
    <p:extLst>
      <p:ext uri="{BB962C8B-B14F-4D97-AF65-F5344CB8AC3E}">
        <p14:creationId xmlns:p14="http://schemas.microsoft.com/office/powerpoint/2010/main" val="18313098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dirty="0">
                <a:solidFill>
                  <a:schemeClr val="accent3"/>
                </a:solidFill>
                <a:latin typeface="Calibri" panose="020F0502020204030204" pitchFamily="34" charset="0"/>
                <a:cs typeface="Calibri" panose="020F0502020204030204" pitchFamily="34" charset="0"/>
              </a:rPr>
              <a:t>Questions?</a:t>
            </a:r>
          </a:p>
        </p:txBody>
      </p:sp>
      <p:sp>
        <p:nvSpPr>
          <p:cNvPr id="3" name="Content Placeholder 2"/>
          <p:cNvSpPr>
            <a:spLocks noGrp="1"/>
          </p:cNvSpPr>
          <p:nvPr>
            <p:ph idx="1"/>
          </p:nvPr>
        </p:nvSpPr>
        <p:spPr/>
        <p:txBody>
          <a:bodyPr/>
          <a:lstStyle/>
          <a:p>
            <a:pPr marL="0" indent="0" algn="ctr">
              <a:buNone/>
            </a:pPr>
            <a:r>
              <a:rPr lang="en-US" sz="2400" b="1" dirty="0" smtClean="0">
                <a:latin typeface="Calibri" panose="020F0502020204030204" pitchFamily="34" charset="0"/>
                <a:cs typeface="Calibri" panose="020F0502020204030204" pitchFamily="34" charset="0"/>
              </a:rPr>
              <a:t>Contact</a:t>
            </a:r>
          </a:p>
          <a:p>
            <a:pPr marL="0" indent="0" algn="ctr">
              <a:buNone/>
            </a:pPr>
            <a:r>
              <a:rPr lang="en-US" sz="2400" dirty="0" smtClean="0">
                <a:latin typeface="Calibri" panose="020F0502020204030204" pitchFamily="34" charset="0"/>
                <a:cs typeface="Calibri" panose="020F0502020204030204" pitchFamily="34" charset="0"/>
              </a:rPr>
              <a:t>The Bureau of Long Term Services and Supports</a:t>
            </a:r>
          </a:p>
          <a:p>
            <a:pPr marL="0" indent="0" algn="ctr">
              <a:buNone/>
            </a:pPr>
            <a:r>
              <a:rPr lang="en-US" sz="2400" dirty="0" smtClean="0">
                <a:latin typeface="Calibri" panose="020F0502020204030204" pitchFamily="34" charset="0"/>
                <a:cs typeface="Calibri" panose="020F0502020204030204" pitchFamily="34" charset="0"/>
                <a:hlinkClick r:id="rId3"/>
              </a:rPr>
              <a:t>LTSS@health.mo.gov</a:t>
            </a:r>
            <a:endParaRPr lang="en-US" sz="2400" dirty="0" smtClean="0">
              <a:latin typeface="Calibri" panose="020F0502020204030204" pitchFamily="34" charset="0"/>
              <a:cs typeface="Calibri" panose="020F0502020204030204" pitchFamily="34" charset="0"/>
            </a:endParaRPr>
          </a:p>
          <a:p>
            <a:pPr marL="0" indent="0" algn="ctr">
              <a:buNone/>
            </a:pPr>
            <a:r>
              <a:rPr lang="en-US" sz="2400" dirty="0" smtClean="0">
                <a:latin typeface="Calibri" panose="020F0502020204030204" pitchFamily="34" charset="0"/>
                <a:cs typeface="Calibri" panose="020F0502020204030204" pitchFamily="34" charset="0"/>
              </a:rPr>
              <a:t>(573) 526-8557</a:t>
            </a:r>
          </a:p>
          <a:p>
            <a:pPr marL="0" indent="0" algn="ctr">
              <a:buNone/>
            </a:pPr>
            <a:endParaRPr lang="en-US" sz="2400" dirty="0" smtClean="0">
              <a:latin typeface="Calibri" panose="020F0502020204030204" pitchFamily="34" charset="0"/>
              <a:cs typeface="Calibri" panose="020F0502020204030204" pitchFamily="34" charset="0"/>
            </a:endParaRPr>
          </a:p>
          <a:p>
            <a:pPr marL="0" indent="0" algn="ctr">
              <a:buNone/>
            </a:pPr>
            <a:r>
              <a:rPr lang="en-US" sz="2400" dirty="0" smtClean="0">
                <a:latin typeface="Calibri" panose="020F0502020204030204" pitchFamily="34" charset="0"/>
                <a:cs typeface="Calibri" panose="020F0502020204030204" pitchFamily="34" charset="0"/>
              </a:rPr>
              <a:t>Special Investigations Unit</a:t>
            </a:r>
          </a:p>
          <a:p>
            <a:pPr marL="0" indent="0" algn="ctr">
              <a:buNone/>
            </a:pPr>
            <a:r>
              <a:rPr lang="en-US" sz="2400" dirty="0" smtClean="0">
                <a:latin typeface="Calibri" panose="020F0502020204030204" pitchFamily="34" charset="0"/>
                <a:cs typeface="Calibri" panose="020F0502020204030204" pitchFamily="34" charset="0"/>
              </a:rPr>
              <a:t>siu@health.mo.gov</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537412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algn="ctr"/>
            <a:r>
              <a:rPr lang="en-US" b="1" dirty="0" smtClean="0">
                <a:solidFill>
                  <a:schemeClr val="accent3"/>
                </a:solidFill>
                <a:latin typeface="Calibri" panose="020F0502020204030204" pitchFamily="34" charset="0"/>
                <a:cs typeface="Calibri" panose="020F0502020204030204" pitchFamily="34" charset="0"/>
              </a:rPr>
              <a:t>Organizational Structure</a:t>
            </a:r>
            <a:endParaRPr lang="en-US" b="1" dirty="0">
              <a:solidFill>
                <a:schemeClr val="accent3"/>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762000" y="1600200"/>
            <a:ext cx="7620000" cy="4191000"/>
          </a:xfrm>
        </p:spPr>
        <p:txBody>
          <a:bodyPr>
            <a:normAutofit fontScale="77500" lnSpcReduction="20000"/>
          </a:bodyPr>
          <a:lstStyle/>
          <a:p>
            <a:pPr>
              <a:buClr>
                <a:srgbClr val="BC7D50"/>
              </a:buClr>
              <a:buFont typeface="Wingdings" panose="05000000000000000000" pitchFamily="2" charset="2"/>
              <a:buChar char="v"/>
            </a:pPr>
            <a:r>
              <a:rPr lang="en-US" sz="3200" dirty="0" smtClean="0">
                <a:latin typeface="Calibri" panose="020F0502020204030204" pitchFamily="34" charset="0"/>
                <a:cs typeface="Calibri" panose="020F0502020204030204" pitchFamily="34" charset="0"/>
              </a:rPr>
              <a:t>Division of Senior and Disability Services(DSDS)</a:t>
            </a:r>
          </a:p>
          <a:p>
            <a:pPr lvl="1">
              <a:buClr>
                <a:srgbClr val="BC7D50"/>
              </a:buClr>
              <a:buFont typeface="Wingdings" panose="05000000000000000000" pitchFamily="2" charset="2"/>
              <a:buChar char="v"/>
            </a:pPr>
            <a:r>
              <a:rPr lang="en-US" sz="2400" b="1" dirty="0" smtClean="0">
                <a:latin typeface="Calibri" panose="020F0502020204030204" pitchFamily="34" charset="0"/>
                <a:cs typeface="Calibri" panose="020F0502020204030204" pitchFamily="34" charset="0"/>
              </a:rPr>
              <a:t>Section of Home and Community Based Services (HCBS)</a:t>
            </a:r>
          </a:p>
          <a:p>
            <a:pPr lvl="2">
              <a:buClr>
                <a:srgbClr val="BC7D50"/>
              </a:buClr>
              <a:buFont typeface="Wingdings" panose="05000000000000000000" pitchFamily="2" charset="2"/>
              <a:buChar char="v"/>
            </a:pPr>
            <a:r>
              <a:rPr lang="en-US" sz="2400" dirty="0" smtClean="0">
                <a:latin typeface="Calibri" panose="020F0502020204030204" pitchFamily="34" charset="0"/>
                <a:cs typeface="Calibri" panose="020F0502020204030204" pitchFamily="34" charset="0"/>
              </a:rPr>
              <a:t>Bureau of Long Term Services and Supports</a:t>
            </a:r>
          </a:p>
          <a:p>
            <a:pPr lvl="2">
              <a:buClr>
                <a:srgbClr val="BC7D50"/>
              </a:buClr>
              <a:buFont typeface="Wingdings" panose="05000000000000000000" pitchFamily="2" charset="2"/>
              <a:buChar char="v"/>
            </a:pPr>
            <a:r>
              <a:rPr lang="en-US" sz="2400" dirty="0" smtClean="0">
                <a:latin typeface="Calibri" panose="020F0502020204030204" pitchFamily="34" charset="0"/>
                <a:cs typeface="Calibri" panose="020F0502020204030204" pitchFamily="34" charset="0"/>
              </a:rPr>
              <a:t>Bureau of HCBS Systems and Data Reporting</a:t>
            </a:r>
          </a:p>
          <a:p>
            <a:pPr lvl="2">
              <a:buClr>
                <a:srgbClr val="BC7D50"/>
              </a:buClr>
              <a:buFont typeface="Wingdings" panose="05000000000000000000" pitchFamily="2" charset="2"/>
              <a:buChar char="v"/>
            </a:pPr>
            <a:r>
              <a:rPr lang="en-US" sz="2400" dirty="0" smtClean="0">
                <a:latin typeface="Calibri" panose="020F0502020204030204" pitchFamily="34" charset="0"/>
                <a:cs typeface="Calibri" panose="020F0502020204030204" pitchFamily="34" charset="0"/>
              </a:rPr>
              <a:t>Bureau of HCBS Intake and Person Centered Care Planning (PCCP)</a:t>
            </a:r>
          </a:p>
          <a:p>
            <a:pPr lvl="2">
              <a:buClr>
                <a:srgbClr val="BC7D50"/>
              </a:buClr>
              <a:buFont typeface="Wingdings" panose="05000000000000000000" pitchFamily="2" charset="2"/>
              <a:buChar char="v"/>
            </a:pPr>
            <a:r>
              <a:rPr lang="en-US" sz="2400" dirty="0" smtClean="0">
                <a:latin typeface="Calibri" panose="020F0502020204030204" pitchFamily="34" charset="0"/>
                <a:cs typeface="Calibri" panose="020F0502020204030204" pitchFamily="34" charset="0"/>
              </a:rPr>
              <a:t>Bureau of Home and Community Based Services</a:t>
            </a:r>
          </a:p>
          <a:p>
            <a:pPr lvl="1">
              <a:buClr>
                <a:srgbClr val="BC7D50"/>
              </a:buClr>
              <a:buFont typeface="Wingdings" panose="05000000000000000000" pitchFamily="2" charset="2"/>
              <a:buChar char="v"/>
            </a:pPr>
            <a:r>
              <a:rPr lang="en-US" sz="2400" b="1" dirty="0" smtClean="0">
                <a:latin typeface="Calibri" panose="020F0502020204030204" pitchFamily="34" charset="0"/>
                <a:cs typeface="Calibri" panose="020F0502020204030204" pitchFamily="34" charset="0"/>
              </a:rPr>
              <a:t>Section of Adult Protective Services (APS)</a:t>
            </a:r>
          </a:p>
          <a:p>
            <a:pPr lvl="2">
              <a:buClr>
                <a:srgbClr val="BC7D50"/>
              </a:buClr>
              <a:buFont typeface="Wingdings" panose="05000000000000000000" pitchFamily="2" charset="2"/>
              <a:buChar char="v"/>
            </a:pPr>
            <a:r>
              <a:rPr lang="en-US" sz="2400" dirty="0" smtClean="0">
                <a:latin typeface="Calibri" panose="020F0502020204030204" pitchFamily="34" charset="0"/>
                <a:cs typeface="Calibri" panose="020F0502020204030204" pitchFamily="34" charset="0"/>
              </a:rPr>
              <a:t>Bureau of Adult Protective Services</a:t>
            </a:r>
          </a:p>
          <a:p>
            <a:pPr lvl="2">
              <a:buClr>
                <a:srgbClr val="BC7D50"/>
              </a:buClr>
              <a:buFont typeface="Wingdings" panose="05000000000000000000" pitchFamily="2" charset="2"/>
              <a:buChar char="v"/>
            </a:pPr>
            <a:r>
              <a:rPr lang="en-US" sz="2400" dirty="0" smtClean="0">
                <a:latin typeface="Calibri" panose="020F0502020204030204" pitchFamily="34" charset="0"/>
                <a:cs typeface="Calibri" panose="020F0502020204030204" pitchFamily="34" charset="0"/>
              </a:rPr>
              <a:t>Bureau of Central Registry Unit</a:t>
            </a:r>
          </a:p>
          <a:p>
            <a:pPr lvl="2">
              <a:buClr>
                <a:srgbClr val="BC7D50"/>
              </a:buClr>
              <a:buFont typeface="Wingdings" panose="05000000000000000000" pitchFamily="2" charset="2"/>
              <a:buChar char="v"/>
            </a:pPr>
            <a:r>
              <a:rPr lang="en-US" sz="2400" dirty="0" smtClean="0">
                <a:latin typeface="Calibri" panose="020F0502020204030204" pitchFamily="34" charset="0"/>
                <a:cs typeface="Calibri" panose="020F0502020204030204" pitchFamily="34" charset="0"/>
              </a:rPr>
              <a:t>Bureau of APS Automation and Data Analysis </a:t>
            </a:r>
          </a:p>
          <a:p>
            <a:pPr lvl="2">
              <a:buClr>
                <a:srgbClr val="BC7D50"/>
              </a:buClr>
              <a:buFont typeface="Wingdings" panose="05000000000000000000" pitchFamily="2" charset="2"/>
              <a:buChar char="v"/>
            </a:pPr>
            <a:r>
              <a:rPr lang="en-US" sz="2600" dirty="0">
                <a:latin typeface="Calibri" panose="020F0502020204030204" pitchFamily="34" charset="0"/>
                <a:cs typeface="Calibri" panose="020F0502020204030204" pitchFamily="34" charset="0"/>
              </a:rPr>
              <a:t>Special Investigation Unit (</a:t>
            </a:r>
            <a:r>
              <a:rPr lang="en-US" sz="2600" dirty="0" smtClean="0">
                <a:latin typeface="Calibri" panose="020F0502020204030204" pitchFamily="34" charset="0"/>
                <a:cs typeface="Calibri" panose="020F0502020204030204" pitchFamily="34" charset="0"/>
              </a:rPr>
              <a:t>SIU)</a:t>
            </a:r>
            <a:endParaRPr lang="en-US" dirty="0">
              <a:latin typeface="Calibri" panose="020F0502020204030204" pitchFamily="34" charset="0"/>
              <a:cs typeface="Calibri" panose="020F0502020204030204" pitchFamily="34" charset="0"/>
            </a:endParaRPr>
          </a:p>
          <a:p>
            <a:pPr lvl="2"/>
            <a:endParaRPr lang="en-US" dirty="0" smtClean="0"/>
          </a:p>
          <a:p>
            <a:pPr lvl="1"/>
            <a:endParaRPr lang="en-US" dirty="0"/>
          </a:p>
        </p:txBody>
      </p:sp>
    </p:spTree>
    <p:extLst>
      <p:ext uri="{BB962C8B-B14F-4D97-AF65-F5344CB8AC3E}">
        <p14:creationId xmlns:p14="http://schemas.microsoft.com/office/powerpoint/2010/main" val="31898101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941" y="228600"/>
            <a:ext cx="7765322" cy="970450"/>
          </a:xfrm>
        </p:spPr>
        <p:txBody>
          <a:bodyPr>
            <a:noAutofit/>
          </a:bodyPr>
          <a:lstStyle/>
          <a:p>
            <a:r>
              <a:rPr lang="en-US" b="1" dirty="0" smtClean="0">
                <a:solidFill>
                  <a:schemeClr val="accent3"/>
                </a:solidFill>
                <a:latin typeface="Calibri" panose="020F0502020204030204" pitchFamily="34" charset="0"/>
                <a:cs typeface="Calibri" panose="020F0502020204030204" pitchFamily="34" charset="0"/>
              </a:rPr>
              <a:t>Home &amp; Community Based Services</a:t>
            </a:r>
            <a:endParaRPr lang="en-US" b="1" dirty="0">
              <a:solidFill>
                <a:schemeClr val="accent3"/>
              </a:solidFill>
              <a:latin typeface="Calibri" panose="020F0502020204030204" pitchFamily="34" charset="0"/>
              <a:cs typeface="Calibri" panose="020F0502020204030204" pitchFamily="34"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690177012"/>
              </p:ext>
            </p:extLst>
          </p:nvPr>
        </p:nvGraphicFramePr>
        <p:xfrm>
          <a:off x="617537" y="1676400"/>
          <a:ext cx="7764463" cy="43640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79620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941" y="228600"/>
            <a:ext cx="7765322" cy="970450"/>
          </a:xfrm>
        </p:spPr>
        <p:txBody>
          <a:bodyPr>
            <a:noAutofit/>
          </a:bodyPr>
          <a:lstStyle/>
          <a:p>
            <a:r>
              <a:rPr lang="en-US" b="1" dirty="0" smtClean="0">
                <a:ln>
                  <a:solidFill>
                    <a:prstClr val="black">
                      <a:lumMod val="75000"/>
                      <a:lumOff val="25000"/>
                      <a:alpha val="10000"/>
                    </a:prstClr>
                  </a:solidFill>
                </a:ln>
                <a:solidFill>
                  <a:srgbClr val="9AA489"/>
                </a:solidFill>
                <a:effectLst>
                  <a:outerShdw blurRad="9525" dist="25400" dir="14640000" algn="tl" rotWithShape="0">
                    <a:prstClr val="black">
                      <a:alpha val="30000"/>
                    </a:prstClr>
                  </a:outerShdw>
                </a:effectLst>
                <a:latin typeface="Calibri" panose="020F0502020204030204" pitchFamily="34" charset="0"/>
                <a:cs typeface="Calibri" panose="020F0502020204030204" pitchFamily="34" charset="0"/>
              </a:rPr>
              <a:t>Adult </a:t>
            </a:r>
            <a:r>
              <a:rPr lang="en-US" b="1" dirty="0">
                <a:ln>
                  <a:solidFill>
                    <a:prstClr val="black">
                      <a:lumMod val="75000"/>
                      <a:lumOff val="25000"/>
                      <a:alpha val="10000"/>
                    </a:prstClr>
                  </a:solidFill>
                </a:ln>
                <a:solidFill>
                  <a:srgbClr val="9AA489"/>
                </a:solidFill>
                <a:effectLst>
                  <a:outerShdw blurRad="9525" dist="25400" dir="14640000" algn="tl" rotWithShape="0">
                    <a:prstClr val="black">
                      <a:alpha val="30000"/>
                    </a:prstClr>
                  </a:outerShdw>
                </a:effectLst>
                <a:latin typeface="Calibri" panose="020F0502020204030204" pitchFamily="34" charset="0"/>
                <a:cs typeface="Calibri" panose="020F0502020204030204" pitchFamily="34" charset="0"/>
              </a:rPr>
              <a:t>Protective Services</a:t>
            </a:r>
            <a:endParaRPr lang="en-US" b="1" dirty="0">
              <a:solidFill>
                <a:schemeClr val="accent3"/>
              </a:solidFill>
              <a:latin typeface="Calibri" panose="020F0502020204030204" pitchFamily="34" charset="0"/>
              <a:cs typeface="Calibri" panose="020F0502020204030204" pitchFamily="34"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98720883"/>
              </p:ext>
            </p:extLst>
          </p:nvPr>
        </p:nvGraphicFramePr>
        <p:xfrm>
          <a:off x="533400" y="1371601"/>
          <a:ext cx="78486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302992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339" y="228600"/>
            <a:ext cx="7765322" cy="1046650"/>
          </a:xfrm>
        </p:spPr>
        <p:txBody>
          <a:bodyPr>
            <a:normAutofit/>
          </a:bodyPr>
          <a:lstStyle/>
          <a:p>
            <a:r>
              <a:rPr lang="en-US" sz="4400" b="1" dirty="0">
                <a:solidFill>
                  <a:schemeClr val="accent3"/>
                </a:solidFill>
                <a:latin typeface="Calibri" panose="020F0502020204030204" pitchFamily="34" charset="0"/>
                <a:cs typeface="Calibri" panose="020F0502020204030204" pitchFamily="34" charset="0"/>
              </a:rPr>
              <a:t>Statistics</a:t>
            </a:r>
            <a:endParaRPr lang="en-US" b="1" dirty="0">
              <a:solidFill>
                <a:schemeClr val="accent3"/>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457200" y="1752600"/>
            <a:ext cx="8229600" cy="4373563"/>
          </a:xfrm>
        </p:spPr>
        <p:txBody>
          <a:bodyPr>
            <a:normAutofit/>
          </a:bodyPr>
          <a:lstStyle/>
          <a:p>
            <a:pPr>
              <a:buClr>
                <a:srgbClr val="BC7D50"/>
              </a:buClr>
              <a:buFont typeface="Wingdings" panose="05000000000000000000" pitchFamily="2" charset="2"/>
              <a:buChar char="v"/>
            </a:pPr>
            <a:r>
              <a:rPr lang="en-US" sz="3200" dirty="0" smtClean="0">
                <a:latin typeface="Calibri" panose="020F0502020204030204" pitchFamily="34" charset="0"/>
                <a:cs typeface="Calibri" panose="020F0502020204030204" pitchFamily="34" charset="0"/>
              </a:rPr>
              <a:t>Participant Statistics </a:t>
            </a:r>
          </a:p>
          <a:p>
            <a:pPr>
              <a:buClr>
                <a:srgbClr val="BC7D50"/>
              </a:buClr>
              <a:buFont typeface="Wingdings" panose="05000000000000000000" pitchFamily="2" charset="2"/>
              <a:buChar char="v"/>
            </a:pPr>
            <a:r>
              <a:rPr lang="en-US" sz="3200" dirty="0" smtClean="0">
                <a:latin typeface="Calibri" panose="020F0502020204030204" pitchFamily="34" charset="0"/>
                <a:cs typeface="Calibri" panose="020F0502020204030204" pitchFamily="34" charset="0"/>
              </a:rPr>
              <a:t>Reassessments Statistics</a:t>
            </a:r>
          </a:p>
          <a:p>
            <a:pPr>
              <a:buClr>
                <a:srgbClr val="BC7D50"/>
              </a:buClr>
              <a:buFont typeface="Wingdings" panose="05000000000000000000" pitchFamily="2" charset="2"/>
              <a:buChar char="v"/>
            </a:pPr>
            <a:r>
              <a:rPr lang="en-US" sz="3200" dirty="0" smtClean="0">
                <a:latin typeface="Calibri" panose="020F0502020204030204" pitchFamily="34" charset="0"/>
                <a:cs typeface="Calibri" panose="020F0502020204030204" pitchFamily="34" charset="0"/>
              </a:rPr>
              <a:t>Intake Unit Statistics</a:t>
            </a:r>
          </a:p>
          <a:p>
            <a:pPr>
              <a:buClr>
                <a:srgbClr val="BC7D50"/>
              </a:buClr>
              <a:buFont typeface="Wingdings" panose="05000000000000000000" pitchFamily="2" charset="2"/>
              <a:buChar char="v"/>
            </a:pPr>
            <a:r>
              <a:rPr lang="en-US" sz="3200" dirty="0" smtClean="0">
                <a:latin typeface="Calibri" panose="020F0502020204030204" pitchFamily="34" charset="0"/>
                <a:cs typeface="Calibri" panose="020F0502020204030204" pitchFamily="34" charset="0"/>
              </a:rPr>
              <a:t>Employee Disqualification List (EDL) </a:t>
            </a:r>
            <a:r>
              <a:rPr lang="en-US" sz="3200" dirty="0">
                <a:latin typeface="Calibri" panose="020F0502020204030204" pitchFamily="34" charset="0"/>
                <a:cs typeface="Calibri" panose="020F0502020204030204" pitchFamily="34" charset="0"/>
              </a:rPr>
              <a:t>Statistics</a:t>
            </a:r>
          </a:p>
        </p:txBody>
      </p:sp>
    </p:spTree>
    <p:extLst>
      <p:ext uri="{BB962C8B-B14F-4D97-AF65-F5344CB8AC3E}">
        <p14:creationId xmlns:p14="http://schemas.microsoft.com/office/powerpoint/2010/main" val="39418302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9923" y="356048"/>
            <a:ext cx="7765322" cy="1112965"/>
          </a:xfrm>
        </p:spPr>
        <p:txBody>
          <a:bodyPr>
            <a:noAutofit/>
          </a:bodyPr>
          <a:lstStyle/>
          <a:p>
            <a:r>
              <a:rPr lang="en-US" b="1" dirty="0">
                <a:solidFill>
                  <a:schemeClr val="accent3"/>
                </a:solidFill>
                <a:latin typeface="Calibri" panose="020F0502020204030204" pitchFamily="34" charset="0"/>
                <a:cs typeface="Calibri" panose="020F0502020204030204" pitchFamily="34" charset="0"/>
              </a:rPr>
              <a:t>Consumer </a:t>
            </a:r>
            <a:r>
              <a:rPr lang="en-US" b="1" dirty="0" smtClean="0">
                <a:solidFill>
                  <a:schemeClr val="accent3"/>
                </a:solidFill>
                <a:latin typeface="Calibri" panose="020F0502020204030204" pitchFamily="34" charset="0"/>
                <a:cs typeface="Calibri" panose="020F0502020204030204" pitchFamily="34" charset="0"/>
              </a:rPr>
              <a:t>Directed </a:t>
            </a:r>
            <a:r>
              <a:rPr lang="en-US" b="1" dirty="0">
                <a:solidFill>
                  <a:schemeClr val="accent3"/>
                </a:solidFill>
                <a:latin typeface="Calibri" panose="020F0502020204030204" pitchFamily="34" charset="0"/>
                <a:cs typeface="Calibri" panose="020F0502020204030204" pitchFamily="34" charset="0"/>
              </a:rPr>
              <a:t>vs. </a:t>
            </a:r>
            <a:r>
              <a:rPr lang="en-US" b="1" dirty="0" smtClean="0">
                <a:solidFill>
                  <a:schemeClr val="accent3"/>
                </a:solidFill>
                <a:latin typeface="Calibri" panose="020F0502020204030204" pitchFamily="34" charset="0"/>
                <a:cs typeface="Calibri" panose="020F0502020204030204" pitchFamily="34" charset="0"/>
              </a:rPr>
              <a:t/>
            </a:r>
            <a:br>
              <a:rPr lang="en-US" b="1" dirty="0" smtClean="0">
                <a:solidFill>
                  <a:schemeClr val="accent3"/>
                </a:solidFill>
                <a:latin typeface="Calibri" panose="020F0502020204030204" pitchFamily="34" charset="0"/>
                <a:cs typeface="Calibri" panose="020F0502020204030204" pitchFamily="34" charset="0"/>
              </a:rPr>
            </a:br>
            <a:r>
              <a:rPr lang="en-US" b="1" dirty="0" smtClean="0">
                <a:solidFill>
                  <a:schemeClr val="accent3"/>
                </a:solidFill>
                <a:latin typeface="Calibri" panose="020F0502020204030204" pitchFamily="34" charset="0"/>
                <a:cs typeface="Calibri" panose="020F0502020204030204" pitchFamily="34" charset="0"/>
              </a:rPr>
              <a:t>Agency </a:t>
            </a:r>
            <a:r>
              <a:rPr lang="en-US" b="1" dirty="0">
                <a:solidFill>
                  <a:schemeClr val="accent3"/>
                </a:solidFill>
                <a:latin typeface="Calibri" panose="020F0502020204030204" pitchFamily="34" charset="0"/>
                <a:cs typeface="Calibri" panose="020F0502020204030204" pitchFamily="34" charset="0"/>
              </a:rPr>
              <a:t>Model Participants </a:t>
            </a:r>
          </a:p>
        </p:txBody>
      </p:sp>
      <p:sp>
        <p:nvSpPr>
          <p:cNvPr id="17" name="Text Placeholder 16"/>
          <p:cNvSpPr>
            <a:spLocks noGrp="1"/>
          </p:cNvSpPr>
          <p:nvPr>
            <p:ph type="body" idx="1"/>
          </p:nvPr>
        </p:nvSpPr>
        <p:spPr>
          <a:xfrm>
            <a:off x="457200" y="1921565"/>
            <a:ext cx="3886200" cy="745435"/>
          </a:xfrm>
        </p:spPr>
        <p:txBody>
          <a:bodyPr/>
          <a:lstStyle/>
          <a:p>
            <a:r>
              <a:rPr lang="en-US" sz="3600" dirty="0" smtClean="0">
                <a:latin typeface="Calibri" panose="020F0502020204030204" pitchFamily="34" charset="0"/>
                <a:cs typeface="Calibri" panose="020F0502020204030204" pitchFamily="34" charset="0"/>
              </a:rPr>
              <a:t>Consumer Directed</a:t>
            </a:r>
            <a:endParaRPr lang="en-US" sz="3600" dirty="0">
              <a:latin typeface="Calibri" panose="020F0502020204030204" pitchFamily="34" charset="0"/>
              <a:cs typeface="Calibri" panose="020F0502020204030204" pitchFamily="34" charset="0"/>
            </a:endParaRPr>
          </a:p>
        </p:txBody>
      </p:sp>
      <p:sp>
        <p:nvSpPr>
          <p:cNvPr id="18" name="Text Placeholder 17"/>
          <p:cNvSpPr>
            <a:spLocks noGrp="1"/>
          </p:cNvSpPr>
          <p:nvPr>
            <p:ph type="body" sz="quarter" idx="3"/>
          </p:nvPr>
        </p:nvSpPr>
        <p:spPr>
          <a:xfrm>
            <a:off x="5000905" y="1921565"/>
            <a:ext cx="3886200" cy="791155"/>
          </a:xfrm>
        </p:spPr>
        <p:txBody>
          <a:bodyPr/>
          <a:lstStyle/>
          <a:p>
            <a:r>
              <a:rPr lang="en-US" sz="3600" dirty="0">
                <a:latin typeface="Calibri" panose="020F0502020204030204" pitchFamily="34" charset="0"/>
                <a:cs typeface="Calibri" panose="020F0502020204030204" pitchFamily="34" charset="0"/>
              </a:rPr>
              <a:t>Agency</a:t>
            </a:r>
            <a:r>
              <a:rPr lang="en-US" sz="3600" dirty="0" smtClean="0">
                <a:latin typeface="Calibri" panose="020F0502020204030204" pitchFamily="34" charset="0"/>
                <a:cs typeface="Calibri" panose="020F0502020204030204" pitchFamily="34" charset="0"/>
              </a:rPr>
              <a:t> Model</a:t>
            </a:r>
            <a:endParaRPr lang="en-US" sz="3600" dirty="0">
              <a:latin typeface="Calibri" panose="020F0502020204030204" pitchFamily="34" charset="0"/>
              <a:cs typeface="Calibri" panose="020F0502020204030204" pitchFamily="34" charset="0"/>
            </a:endParaRPr>
          </a:p>
        </p:txBody>
      </p:sp>
      <p:sp>
        <p:nvSpPr>
          <p:cNvPr id="19" name="Content Placeholder 18"/>
          <p:cNvSpPr>
            <a:spLocks noGrp="1"/>
          </p:cNvSpPr>
          <p:nvPr>
            <p:ph sz="quarter" idx="13"/>
          </p:nvPr>
        </p:nvSpPr>
        <p:spPr>
          <a:xfrm>
            <a:off x="454152" y="2712720"/>
            <a:ext cx="4041648" cy="3688080"/>
          </a:xfrm>
        </p:spPr>
        <p:txBody>
          <a:bodyPr/>
          <a:lstStyle/>
          <a:p>
            <a:endParaRPr lang="en-US" dirty="0" smtClean="0"/>
          </a:p>
          <a:p>
            <a:endParaRPr lang="en-US" dirty="0"/>
          </a:p>
          <a:p>
            <a:endParaRPr lang="en-US" dirty="0" smtClean="0"/>
          </a:p>
          <a:p>
            <a:endParaRPr lang="en-US" dirty="0"/>
          </a:p>
          <a:p>
            <a:endParaRPr lang="en-US" dirty="0" smtClean="0"/>
          </a:p>
          <a:p>
            <a:pPr marL="36900" indent="0" algn="ctr">
              <a:buNone/>
            </a:pPr>
            <a:r>
              <a:rPr lang="en-US" sz="2800" dirty="0" smtClean="0">
                <a:latin typeface="Calibri" panose="020F0502020204030204" pitchFamily="34" charset="0"/>
                <a:cs typeface="Calibri" panose="020F0502020204030204" pitchFamily="34" charset="0"/>
              </a:rPr>
              <a:t>34,024 Participants</a:t>
            </a:r>
          </a:p>
        </p:txBody>
      </p:sp>
      <p:sp>
        <p:nvSpPr>
          <p:cNvPr id="20" name="Content Placeholder 19"/>
          <p:cNvSpPr>
            <a:spLocks noGrp="1"/>
          </p:cNvSpPr>
          <p:nvPr>
            <p:ph sz="quarter" idx="14"/>
          </p:nvPr>
        </p:nvSpPr>
        <p:spPr>
          <a:xfrm>
            <a:off x="5173780" y="2438400"/>
            <a:ext cx="3540451" cy="3687635"/>
          </a:xfrm>
        </p:spPr>
        <p:txBody>
          <a:bodyPr/>
          <a:lstStyle/>
          <a:p>
            <a:endParaRPr lang="en-US" dirty="0" smtClean="0"/>
          </a:p>
          <a:p>
            <a:endParaRPr lang="en-US" dirty="0"/>
          </a:p>
          <a:p>
            <a:endParaRPr lang="en-US" dirty="0" smtClean="0"/>
          </a:p>
          <a:p>
            <a:endParaRPr lang="en-US" dirty="0"/>
          </a:p>
          <a:p>
            <a:pPr marL="36900" indent="0" algn="ctr">
              <a:buNone/>
            </a:pPr>
            <a:endParaRPr lang="en-US" dirty="0"/>
          </a:p>
          <a:p>
            <a:pPr marL="36900" indent="0" algn="ctr">
              <a:buNone/>
            </a:pPr>
            <a:endParaRPr lang="en-US" sz="1100" dirty="0" smtClean="0">
              <a:latin typeface="Calibri" panose="020F0502020204030204" pitchFamily="34" charset="0"/>
              <a:cs typeface="Calibri" panose="020F0502020204030204" pitchFamily="34" charset="0"/>
            </a:endParaRPr>
          </a:p>
          <a:p>
            <a:pPr marL="36900" indent="0" algn="ctr">
              <a:buNone/>
            </a:pPr>
            <a:r>
              <a:rPr lang="en-US" sz="2800" dirty="0" smtClean="0">
                <a:latin typeface="Calibri" panose="020F0502020204030204" pitchFamily="34" charset="0"/>
                <a:cs typeface="Calibri" panose="020F0502020204030204" pitchFamily="34" charset="0"/>
              </a:rPr>
              <a:t>30,594 Participants</a:t>
            </a:r>
          </a:p>
        </p:txBody>
      </p:sp>
      <p:sp>
        <p:nvSpPr>
          <p:cNvPr id="21" name="Down Arrow 20"/>
          <p:cNvSpPr/>
          <p:nvPr/>
        </p:nvSpPr>
        <p:spPr>
          <a:xfrm>
            <a:off x="1676400" y="2971800"/>
            <a:ext cx="1295400" cy="1676400"/>
          </a:xfrm>
          <a:prstGeom prst="downArrow">
            <a:avLst/>
          </a:prstGeom>
          <a:solidFill>
            <a:srgbClr val="BC7D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p:cNvSpPr/>
          <p:nvPr/>
        </p:nvSpPr>
        <p:spPr>
          <a:xfrm>
            <a:off x="6477000" y="2971800"/>
            <a:ext cx="1295400" cy="1676400"/>
          </a:xfrm>
          <a:prstGeom prst="downArrow">
            <a:avLst/>
          </a:prstGeom>
          <a:solidFill>
            <a:srgbClr val="BC7D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23395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91600" cy="990600"/>
          </a:xfrm>
        </p:spPr>
        <p:txBody>
          <a:bodyPr>
            <a:noAutofit/>
          </a:bodyPr>
          <a:lstStyle/>
          <a:p>
            <a:r>
              <a:rPr lang="en-US" b="1" dirty="0">
                <a:solidFill>
                  <a:schemeClr val="accent3"/>
                </a:solidFill>
                <a:latin typeface="Calibri" panose="020F0502020204030204" pitchFamily="34" charset="0"/>
                <a:cs typeface="Calibri" panose="020F0502020204030204" pitchFamily="34" charset="0"/>
              </a:rPr>
              <a:t>Participant </a:t>
            </a:r>
            <a:r>
              <a:rPr lang="en-US" b="1" dirty="0" smtClean="0">
                <a:solidFill>
                  <a:schemeClr val="accent3"/>
                </a:solidFill>
                <a:latin typeface="Calibri" panose="020F0502020204030204" pitchFamily="34" charset="0"/>
                <a:cs typeface="Calibri" panose="020F0502020204030204" pitchFamily="34" charset="0"/>
              </a:rPr>
              <a:t>Statistics</a:t>
            </a:r>
            <a:endParaRPr lang="en-US" b="1" dirty="0">
              <a:solidFill>
                <a:schemeClr val="accent3"/>
              </a:solidFill>
              <a:latin typeface="Calibri" panose="020F0502020204030204" pitchFamily="34" charset="0"/>
              <a:cs typeface="Calibri" panose="020F0502020204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02832078"/>
              </p:ext>
            </p:extLst>
          </p:nvPr>
        </p:nvGraphicFramePr>
        <p:xfrm>
          <a:off x="457200" y="2362200"/>
          <a:ext cx="8229600" cy="3276601"/>
        </p:xfrm>
        <a:graphic>
          <a:graphicData uri="http://schemas.openxmlformats.org/drawingml/2006/table">
            <a:tbl>
              <a:tblPr firstRow="1" bandRow="1">
                <a:tableStyleId>{08FB837D-C827-4EFA-A057-4D05807E0F7C}</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568390">
                <a:tc>
                  <a:txBody>
                    <a:bodyPr/>
                    <a:lstStyle/>
                    <a:p>
                      <a:pPr marL="0" algn="ctr" defTabSz="457200" rtl="0" eaLnBrk="1" latinLnBrk="0" hangingPunct="1"/>
                      <a:r>
                        <a:rPr lang="en-US" sz="2400" b="0" kern="1200" dirty="0" smtClean="0">
                          <a:latin typeface="Calibri" panose="020F0502020204030204" pitchFamily="34" charset="0"/>
                          <a:cs typeface="Calibri" panose="020F0502020204030204" pitchFamily="34" charset="0"/>
                        </a:rPr>
                        <a:t>Waiver Type</a:t>
                      </a:r>
                      <a:endParaRPr lang="en-US" sz="2400" b="0" kern="1200" dirty="0">
                        <a:solidFill>
                          <a:schemeClr val="lt1"/>
                        </a:solidFill>
                        <a:latin typeface="Calibri" panose="020F0502020204030204" pitchFamily="34" charset="0"/>
                        <a:ea typeface="+mn-ea"/>
                        <a:cs typeface="Calibri" panose="020F0502020204030204" pitchFamily="34" charset="0"/>
                      </a:endParaRPr>
                    </a:p>
                  </a:txBody>
                  <a:tcPr anchor="ctr"/>
                </a:tc>
                <a:tc>
                  <a:txBody>
                    <a:bodyPr/>
                    <a:lstStyle/>
                    <a:p>
                      <a:pPr algn="ctr"/>
                      <a:r>
                        <a:rPr lang="en-US" sz="2400" b="0" dirty="0" smtClean="0">
                          <a:latin typeface="Calibri" panose="020F0502020204030204" pitchFamily="34" charset="0"/>
                          <a:cs typeface="Calibri" panose="020F0502020204030204" pitchFamily="34" charset="0"/>
                        </a:rPr>
                        <a:t>Participants </a:t>
                      </a:r>
                      <a:endParaRPr lang="en-US" sz="2400" b="0" dirty="0">
                        <a:latin typeface="Calibri" panose="020F0502020204030204" pitchFamily="34" charset="0"/>
                        <a:cs typeface="Calibri" panose="020F0502020204030204" pitchFamily="34" charset="0"/>
                      </a:endParaRPr>
                    </a:p>
                  </a:txBody>
                  <a:tcPr anchor="ctr"/>
                </a:tc>
                <a:tc>
                  <a:txBody>
                    <a:bodyPr/>
                    <a:lstStyle/>
                    <a:p>
                      <a:pPr algn="ctr"/>
                      <a:r>
                        <a:rPr lang="en-US" sz="2400" b="0" dirty="0" smtClean="0">
                          <a:latin typeface="Calibri" panose="020F0502020204030204" pitchFamily="34" charset="0"/>
                          <a:cs typeface="Calibri" panose="020F0502020204030204" pitchFamily="34" charset="0"/>
                        </a:rPr>
                        <a:t>Slots</a:t>
                      </a:r>
                      <a:r>
                        <a:rPr lang="en-US" sz="2400" b="0" baseline="0" dirty="0" smtClean="0">
                          <a:latin typeface="Calibri" panose="020F0502020204030204" pitchFamily="34" charset="0"/>
                          <a:cs typeface="Calibri" panose="020F0502020204030204" pitchFamily="34" charset="0"/>
                        </a:rPr>
                        <a:t> Available</a:t>
                      </a:r>
                      <a:endParaRPr lang="en-US" sz="2400" b="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0"/>
                  </a:ext>
                </a:extLst>
              </a:tr>
              <a:tr h="902737">
                <a:tc>
                  <a:txBody>
                    <a:bodyPr/>
                    <a:lstStyle/>
                    <a:p>
                      <a:pPr algn="ctr"/>
                      <a:r>
                        <a:rPr lang="en-US" sz="2400" b="0" dirty="0" smtClean="0">
                          <a:latin typeface="Calibri" panose="020F0502020204030204" pitchFamily="34" charset="0"/>
                          <a:cs typeface="Calibri" panose="020F0502020204030204" pitchFamily="34" charset="0"/>
                        </a:rPr>
                        <a:t>Aged</a:t>
                      </a:r>
                      <a:r>
                        <a:rPr lang="en-US" sz="2400" b="0" baseline="0" dirty="0" smtClean="0">
                          <a:latin typeface="Calibri" panose="020F0502020204030204" pitchFamily="34" charset="0"/>
                          <a:cs typeface="Calibri" panose="020F0502020204030204" pitchFamily="34" charset="0"/>
                        </a:rPr>
                        <a:t> and Disabled Waiver</a:t>
                      </a:r>
                      <a:endParaRPr lang="en-US" sz="2400" b="0" dirty="0">
                        <a:latin typeface="Calibri" panose="020F0502020204030204" pitchFamily="34" charset="0"/>
                        <a:cs typeface="Calibri" panose="020F050202020403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dirty="0" smtClean="0">
                          <a:latin typeface="Calibri" panose="020F0502020204030204" pitchFamily="34" charset="0"/>
                          <a:cs typeface="Calibri" panose="020F0502020204030204" pitchFamily="34" charset="0"/>
                        </a:rPr>
                        <a:t>14,990</a:t>
                      </a:r>
                    </a:p>
                    <a:p>
                      <a:pPr algn="ctr"/>
                      <a:endParaRPr lang="en-US" sz="2400" b="0" dirty="0">
                        <a:latin typeface="Calibri" panose="020F0502020204030204" pitchFamily="34" charset="0"/>
                        <a:cs typeface="Calibri" panose="020F0502020204030204" pitchFamily="34" charset="0"/>
                      </a:endParaRPr>
                    </a:p>
                  </a:txBody>
                  <a:tcPr anchor="ctr"/>
                </a:tc>
                <a:tc>
                  <a:txBody>
                    <a:bodyPr/>
                    <a:lstStyle/>
                    <a:p>
                      <a:pPr algn="ctr"/>
                      <a:r>
                        <a:rPr lang="en-US" sz="2400" b="0" dirty="0" smtClean="0">
                          <a:latin typeface="Calibri" panose="020F0502020204030204" pitchFamily="34" charset="0"/>
                          <a:cs typeface="Calibri" panose="020F0502020204030204" pitchFamily="34" charset="0"/>
                        </a:rPr>
                        <a:t>26,932</a:t>
                      </a:r>
                      <a:endParaRPr lang="en-US" sz="2400" b="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1"/>
                  </a:ext>
                </a:extLst>
              </a:tr>
              <a:tr h="902737">
                <a:tc>
                  <a:txBody>
                    <a:bodyPr/>
                    <a:lstStyle/>
                    <a:p>
                      <a:pPr algn="ctr"/>
                      <a:r>
                        <a:rPr lang="en-US" sz="2400" b="0" dirty="0" smtClean="0">
                          <a:latin typeface="Calibri" panose="020F0502020204030204" pitchFamily="34" charset="0"/>
                          <a:cs typeface="Calibri" panose="020F0502020204030204" pitchFamily="34" charset="0"/>
                        </a:rPr>
                        <a:t>Adult Day</a:t>
                      </a:r>
                      <a:r>
                        <a:rPr lang="en-US" sz="2400" b="0" baseline="0" dirty="0" smtClean="0">
                          <a:latin typeface="Calibri" panose="020F0502020204030204" pitchFamily="34" charset="0"/>
                          <a:cs typeface="Calibri" panose="020F0502020204030204" pitchFamily="34" charset="0"/>
                        </a:rPr>
                        <a:t> Care Waiver</a:t>
                      </a:r>
                      <a:endParaRPr lang="en-US" sz="2400" b="0" dirty="0">
                        <a:latin typeface="Calibri" panose="020F0502020204030204" pitchFamily="34" charset="0"/>
                        <a:cs typeface="Calibri" panose="020F0502020204030204" pitchFamily="34" charset="0"/>
                      </a:endParaRPr>
                    </a:p>
                  </a:txBody>
                  <a:tcPr anchor="ctr"/>
                </a:tc>
                <a:tc>
                  <a:txBody>
                    <a:bodyPr/>
                    <a:lstStyle/>
                    <a:p>
                      <a:pPr algn="ctr"/>
                      <a:r>
                        <a:rPr lang="en-US" sz="2400" b="0" dirty="0" smtClean="0">
                          <a:latin typeface="Calibri" panose="020F0502020204030204" pitchFamily="34" charset="0"/>
                          <a:cs typeface="Calibri" panose="020F0502020204030204" pitchFamily="34" charset="0"/>
                        </a:rPr>
                        <a:t>1,618</a:t>
                      </a:r>
                      <a:endParaRPr lang="en-US" sz="2400" b="0" dirty="0">
                        <a:latin typeface="Calibri" panose="020F0502020204030204" pitchFamily="34" charset="0"/>
                        <a:cs typeface="Calibri" panose="020F0502020204030204" pitchFamily="34" charset="0"/>
                      </a:endParaRPr>
                    </a:p>
                  </a:txBody>
                  <a:tcPr anchor="ctr"/>
                </a:tc>
                <a:tc>
                  <a:txBody>
                    <a:bodyPr/>
                    <a:lstStyle/>
                    <a:p>
                      <a:pPr algn="ctr"/>
                      <a:r>
                        <a:rPr lang="en-US" sz="2400" b="0" dirty="0" smtClean="0">
                          <a:latin typeface="Calibri" panose="020F0502020204030204" pitchFamily="34" charset="0"/>
                          <a:cs typeface="Calibri" panose="020F0502020204030204" pitchFamily="34" charset="0"/>
                        </a:rPr>
                        <a:t>3,600</a:t>
                      </a:r>
                      <a:endParaRPr lang="en-US" sz="2400" b="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2"/>
                  </a:ext>
                </a:extLst>
              </a:tr>
              <a:tr h="902737">
                <a:tc>
                  <a:txBody>
                    <a:bodyPr/>
                    <a:lstStyle/>
                    <a:p>
                      <a:pPr algn="ctr"/>
                      <a:r>
                        <a:rPr lang="en-US" sz="2400" b="0" dirty="0" smtClean="0">
                          <a:latin typeface="Calibri" panose="020F0502020204030204" pitchFamily="34" charset="0"/>
                          <a:cs typeface="Calibri" panose="020F0502020204030204" pitchFamily="34" charset="0"/>
                        </a:rPr>
                        <a:t>Independent</a:t>
                      </a:r>
                      <a:r>
                        <a:rPr lang="en-US" sz="2400" b="0" baseline="0" dirty="0" smtClean="0">
                          <a:latin typeface="Calibri" panose="020F0502020204030204" pitchFamily="34" charset="0"/>
                          <a:cs typeface="Calibri" panose="020F0502020204030204" pitchFamily="34" charset="0"/>
                        </a:rPr>
                        <a:t> Living Waiver</a:t>
                      </a:r>
                      <a:endParaRPr lang="en-US" sz="2400" b="0" dirty="0">
                        <a:latin typeface="Calibri" panose="020F0502020204030204" pitchFamily="34" charset="0"/>
                        <a:cs typeface="Calibri" panose="020F0502020204030204" pitchFamily="34" charset="0"/>
                      </a:endParaRPr>
                    </a:p>
                  </a:txBody>
                  <a:tcPr anchor="ctr"/>
                </a:tc>
                <a:tc>
                  <a:txBody>
                    <a:bodyPr/>
                    <a:lstStyle/>
                    <a:p>
                      <a:pPr algn="ctr"/>
                      <a:r>
                        <a:rPr lang="en-US" sz="2400" b="0" dirty="0" smtClean="0">
                          <a:latin typeface="Calibri" panose="020F0502020204030204" pitchFamily="34" charset="0"/>
                          <a:cs typeface="Calibri" panose="020F0502020204030204" pitchFamily="34" charset="0"/>
                        </a:rPr>
                        <a:t>578</a:t>
                      </a:r>
                      <a:endParaRPr lang="en-US" sz="2400" b="0" dirty="0">
                        <a:latin typeface="Calibri" panose="020F0502020204030204" pitchFamily="34" charset="0"/>
                        <a:cs typeface="Calibri" panose="020F0502020204030204" pitchFamily="34" charset="0"/>
                      </a:endParaRPr>
                    </a:p>
                  </a:txBody>
                  <a:tcPr anchor="ctr"/>
                </a:tc>
                <a:tc>
                  <a:txBody>
                    <a:bodyPr/>
                    <a:lstStyle/>
                    <a:p>
                      <a:pPr algn="ctr"/>
                      <a:r>
                        <a:rPr lang="en-US" sz="2400" b="0" dirty="0" smtClean="0">
                          <a:latin typeface="Calibri" panose="020F0502020204030204" pitchFamily="34" charset="0"/>
                          <a:cs typeface="Calibri" panose="020F0502020204030204" pitchFamily="34" charset="0"/>
                        </a:rPr>
                        <a:t>600</a:t>
                      </a:r>
                      <a:endParaRPr lang="en-US" sz="2400" b="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3"/>
                  </a:ext>
                </a:extLst>
              </a:tr>
            </a:tbl>
          </a:graphicData>
        </a:graphic>
      </p:graphicFrame>
      <p:sp>
        <p:nvSpPr>
          <p:cNvPr id="3" name="TextBox 2"/>
          <p:cNvSpPr txBox="1"/>
          <p:nvPr/>
        </p:nvSpPr>
        <p:spPr>
          <a:xfrm>
            <a:off x="1524000" y="1414790"/>
            <a:ext cx="6400800" cy="523220"/>
          </a:xfrm>
          <a:prstGeom prst="rect">
            <a:avLst/>
          </a:prstGeom>
          <a:noFill/>
        </p:spPr>
        <p:txBody>
          <a:bodyPr wrap="square" rtlCol="0">
            <a:spAutoFit/>
          </a:bodyPr>
          <a:lstStyle/>
          <a:p>
            <a:r>
              <a:rPr lang="en-US" sz="2800" b="1" dirty="0">
                <a:latin typeface="Calibri" panose="020F0502020204030204" pitchFamily="34" charset="0"/>
                <a:cs typeface="Calibri" panose="020F0502020204030204" pitchFamily="34" charset="0"/>
              </a:rPr>
              <a:t>Number of Participants per Waiver Type</a:t>
            </a:r>
            <a:endParaRPr lang="en-US" sz="2800" dirty="0"/>
          </a:p>
        </p:txBody>
      </p:sp>
    </p:spTree>
    <p:extLst>
      <p:ext uri="{BB962C8B-B14F-4D97-AF65-F5344CB8AC3E}">
        <p14:creationId xmlns:p14="http://schemas.microsoft.com/office/powerpoint/2010/main" val="29773369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b="1" dirty="0">
                <a:solidFill>
                  <a:schemeClr val="accent3"/>
                </a:solidFill>
                <a:latin typeface="Calibri" panose="020F0502020204030204" pitchFamily="34" charset="0"/>
                <a:cs typeface="Calibri" panose="020F0502020204030204" pitchFamily="34" charset="0"/>
              </a:rPr>
              <a:t>Reassessment Statistics</a:t>
            </a:r>
          </a:p>
        </p:txBody>
      </p:sp>
      <p:sp>
        <p:nvSpPr>
          <p:cNvPr id="3" name="Content Placeholder 2"/>
          <p:cNvSpPr>
            <a:spLocks noGrp="1"/>
          </p:cNvSpPr>
          <p:nvPr>
            <p:ph idx="1"/>
          </p:nvPr>
        </p:nvSpPr>
        <p:spPr>
          <a:xfrm>
            <a:off x="685346" y="1447801"/>
            <a:ext cx="7765322" cy="1066800"/>
          </a:xfrm>
        </p:spPr>
        <p:txBody>
          <a:bodyPr/>
          <a:lstStyle/>
          <a:p>
            <a:pPr marL="0" indent="0" algn="ctr">
              <a:buNone/>
            </a:pPr>
            <a:r>
              <a:rPr lang="en-US" sz="2800" b="1" dirty="0">
                <a:solidFill>
                  <a:schemeClr val="accent3"/>
                </a:solidFill>
                <a:latin typeface="Calibri" panose="020F0502020204030204" pitchFamily="34" charset="0"/>
                <a:cs typeface="Calibri" panose="020F0502020204030204" pitchFamily="34" charset="0"/>
              </a:rPr>
              <a:t>Number of Participants Reassessed by Type 27 Providers and DSDS Staff</a:t>
            </a:r>
          </a:p>
          <a:p>
            <a:pPr marL="0" indent="0" algn="ctr">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444288769"/>
              </p:ext>
            </p:extLst>
          </p:nvPr>
        </p:nvGraphicFramePr>
        <p:xfrm>
          <a:off x="1295400" y="2743200"/>
          <a:ext cx="6400800" cy="3233871"/>
        </p:xfrm>
        <a:graphic>
          <a:graphicData uri="http://schemas.openxmlformats.org/drawingml/2006/table">
            <a:tbl>
              <a:tblPr firstRow="1" firstCol="1" bandRow="1">
                <a:tableStyleId>{3C2FFA5D-87B4-456A-9821-1D502468CF0F}</a:tableStyleId>
              </a:tblPr>
              <a:tblGrid>
                <a:gridCol w="41910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tblGrid>
              <a:tr h="544557">
                <a:tc>
                  <a:txBody>
                    <a:bodyPr/>
                    <a:lstStyle/>
                    <a:p>
                      <a:pPr marL="0" marR="0" algn="ctr">
                        <a:spcBef>
                          <a:spcPts val="0"/>
                        </a:spcBef>
                        <a:spcAft>
                          <a:spcPts val="0"/>
                        </a:spcAft>
                      </a:pPr>
                      <a:r>
                        <a:rPr lang="en-US" sz="3200" b="0" dirty="0">
                          <a:effectLst/>
                          <a:latin typeface="Calibri" panose="020F0502020204030204" pitchFamily="34" charset="0"/>
                          <a:cs typeface="Calibri" panose="020F0502020204030204" pitchFamily="34" charset="0"/>
                        </a:rPr>
                        <a:t>Service Type</a:t>
                      </a:r>
                      <a:endParaRPr lang="en-US" sz="3200" b="0" i="0" dirty="0">
                        <a:effectLst/>
                        <a:latin typeface="Calibri" panose="020F0502020204030204" pitchFamily="34" charset="0"/>
                        <a:ea typeface="Calibri"/>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800" b="0" dirty="0">
                          <a:effectLst/>
                          <a:latin typeface="Calibri" panose="020F0502020204030204" pitchFamily="34" charset="0"/>
                          <a:cs typeface="Calibri" panose="020F0502020204030204" pitchFamily="34" charset="0"/>
                        </a:rPr>
                        <a:t>Total</a:t>
                      </a:r>
                      <a:endParaRPr lang="en-US" sz="2800" b="0" i="0" dirty="0">
                        <a:effectLst/>
                        <a:latin typeface="Calibri" panose="020F0502020204030204" pitchFamily="34" charset="0"/>
                        <a:ea typeface="Calibri"/>
                        <a:cs typeface="Calibri" panose="020F0502020204030204" pitchFamily="34" charset="0"/>
                      </a:endParaRPr>
                    </a:p>
                  </a:txBody>
                  <a:tcPr marL="68580" marR="68580" marT="0" marB="0" anchor="ctr"/>
                </a:tc>
                <a:extLst>
                  <a:ext uri="{0D108BD9-81ED-4DB2-BD59-A6C34878D82A}">
                    <a16:rowId xmlns:a16="http://schemas.microsoft.com/office/drawing/2014/main" val="10000"/>
                  </a:ext>
                </a:extLst>
              </a:tr>
              <a:tr h="544557">
                <a:tc>
                  <a:txBody>
                    <a:bodyPr/>
                    <a:lstStyle/>
                    <a:p>
                      <a:pPr marL="0" marR="0" algn="ctr">
                        <a:spcBef>
                          <a:spcPts val="0"/>
                        </a:spcBef>
                        <a:spcAft>
                          <a:spcPts val="0"/>
                        </a:spcAft>
                      </a:pPr>
                      <a:r>
                        <a:rPr lang="en-US" sz="2400" b="0" dirty="0">
                          <a:effectLst/>
                          <a:latin typeface="Calibri" panose="020F0502020204030204" pitchFamily="34" charset="0"/>
                          <a:cs typeface="Calibri" panose="020F0502020204030204" pitchFamily="34" charset="0"/>
                        </a:rPr>
                        <a:t>DSDS Reassessments</a:t>
                      </a:r>
                      <a:endParaRPr lang="en-US" sz="2400" b="0" i="0" dirty="0">
                        <a:effectLst/>
                        <a:latin typeface="Calibri" panose="020F0502020204030204" pitchFamily="34" charset="0"/>
                        <a:ea typeface="Calibri"/>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400" b="0" dirty="0" smtClean="0">
                          <a:effectLst/>
                          <a:latin typeface="Calibri" panose="020F0502020204030204" pitchFamily="34" charset="0"/>
                          <a:cs typeface="Calibri" panose="020F0502020204030204" pitchFamily="34" charset="0"/>
                        </a:rPr>
                        <a:t>19,470</a:t>
                      </a:r>
                      <a:endParaRPr lang="en-US" sz="2400" b="0" i="0" dirty="0">
                        <a:effectLst/>
                        <a:latin typeface="Calibri" panose="020F0502020204030204" pitchFamily="34" charset="0"/>
                        <a:ea typeface="Calibri"/>
                        <a:cs typeface="Calibri" panose="020F0502020204030204" pitchFamily="34" charset="0"/>
                      </a:endParaRPr>
                    </a:p>
                  </a:txBody>
                  <a:tcPr marL="68580" marR="68580" marT="0" marB="0" anchor="ctr"/>
                </a:tc>
                <a:extLst>
                  <a:ext uri="{0D108BD9-81ED-4DB2-BD59-A6C34878D82A}">
                    <a16:rowId xmlns:a16="http://schemas.microsoft.com/office/drawing/2014/main" val="10001"/>
                  </a:ext>
                </a:extLst>
              </a:tr>
              <a:tr h="511086">
                <a:tc>
                  <a:txBody>
                    <a:bodyPr/>
                    <a:lstStyle/>
                    <a:p>
                      <a:pPr marL="0" marR="0" algn="ctr">
                        <a:spcBef>
                          <a:spcPts val="0"/>
                        </a:spcBef>
                        <a:spcAft>
                          <a:spcPts val="0"/>
                        </a:spcAft>
                      </a:pPr>
                      <a:r>
                        <a:rPr lang="en-US" sz="2400" b="0" dirty="0">
                          <a:effectLst/>
                          <a:latin typeface="Calibri" panose="020F0502020204030204" pitchFamily="34" charset="0"/>
                          <a:cs typeface="Calibri" panose="020F0502020204030204" pitchFamily="34" charset="0"/>
                        </a:rPr>
                        <a:t>Provider Reassessments</a:t>
                      </a:r>
                      <a:endParaRPr lang="en-US" sz="2400" b="0" i="0" dirty="0">
                        <a:effectLst/>
                        <a:latin typeface="Calibri" panose="020F0502020204030204" pitchFamily="34" charset="0"/>
                        <a:ea typeface="Calibri"/>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400" b="0" dirty="0" smtClean="0">
                          <a:effectLst/>
                          <a:latin typeface="Calibri" panose="020F0502020204030204" pitchFamily="34" charset="0"/>
                          <a:cs typeface="Calibri" panose="020F0502020204030204" pitchFamily="34" charset="0"/>
                        </a:rPr>
                        <a:t>32,851</a:t>
                      </a:r>
                      <a:endParaRPr lang="en-US" sz="2400" b="0" i="0" dirty="0">
                        <a:effectLst/>
                        <a:latin typeface="Calibri" panose="020F0502020204030204" pitchFamily="34" charset="0"/>
                        <a:ea typeface="Calibri"/>
                        <a:cs typeface="Calibri" panose="020F0502020204030204" pitchFamily="34" charset="0"/>
                      </a:endParaRPr>
                    </a:p>
                  </a:txBody>
                  <a:tcPr marL="68580" marR="68580" marT="0" marB="0" anchor="ctr"/>
                </a:tc>
                <a:extLst>
                  <a:ext uri="{0D108BD9-81ED-4DB2-BD59-A6C34878D82A}">
                    <a16:rowId xmlns:a16="http://schemas.microsoft.com/office/drawing/2014/main" val="10002"/>
                  </a:ext>
                </a:extLst>
              </a:tr>
              <a:tr h="544557">
                <a:tc>
                  <a:txBody>
                    <a:bodyPr/>
                    <a:lstStyle/>
                    <a:p>
                      <a:pPr marL="0" marR="0" algn="ctr">
                        <a:spcBef>
                          <a:spcPts val="0"/>
                        </a:spcBef>
                        <a:spcAft>
                          <a:spcPts val="0"/>
                        </a:spcAft>
                      </a:pPr>
                      <a:r>
                        <a:rPr lang="en-US" sz="2400" b="0" dirty="0" smtClean="0">
                          <a:effectLst/>
                          <a:latin typeface="Calibri" panose="020F0502020204030204" pitchFamily="34" charset="0"/>
                          <a:cs typeface="Calibri" panose="020F0502020204030204" pitchFamily="34" charset="0"/>
                        </a:rPr>
                        <a:t>         Total </a:t>
                      </a:r>
                      <a:r>
                        <a:rPr lang="en-US" sz="2400" b="0" dirty="0">
                          <a:effectLst/>
                          <a:latin typeface="Calibri" panose="020F0502020204030204" pitchFamily="34" charset="0"/>
                          <a:cs typeface="Calibri" panose="020F0502020204030204" pitchFamily="34" charset="0"/>
                        </a:rPr>
                        <a:t>Reassessments</a:t>
                      </a:r>
                      <a:endParaRPr lang="en-US" sz="2400" b="0" i="0" dirty="0">
                        <a:effectLst/>
                        <a:latin typeface="Calibri" panose="020F0502020204030204" pitchFamily="34" charset="0"/>
                        <a:ea typeface="Calibri"/>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400" b="0" dirty="0" smtClean="0">
                          <a:effectLst/>
                          <a:latin typeface="Calibri" panose="020F0502020204030204" pitchFamily="34" charset="0"/>
                          <a:cs typeface="Calibri" panose="020F0502020204030204" pitchFamily="34" charset="0"/>
                        </a:rPr>
                        <a:t>52,321</a:t>
                      </a:r>
                      <a:endParaRPr lang="en-US" sz="2400" b="0" i="0" dirty="0">
                        <a:effectLst/>
                        <a:latin typeface="Calibri" panose="020F0502020204030204" pitchFamily="34" charset="0"/>
                        <a:ea typeface="Calibri"/>
                        <a:cs typeface="Calibri" panose="020F0502020204030204" pitchFamily="34" charset="0"/>
                      </a:endParaRPr>
                    </a:p>
                  </a:txBody>
                  <a:tcPr marL="68580" marR="68580" marT="0" marB="0" anchor="ctr"/>
                </a:tc>
                <a:extLst>
                  <a:ext uri="{0D108BD9-81ED-4DB2-BD59-A6C34878D82A}">
                    <a16:rowId xmlns:a16="http://schemas.microsoft.com/office/drawing/2014/main" val="10003"/>
                  </a:ext>
                </a:extLst>
              </a:tr>
              <a:tr h="544557">
                <a:tc>
                  <a:txBody>
                    <a:bodyPr/>
                    <a:lstStyle/>
                    <a:p>
                      <a:pPr marL="0" marR="0" algn="ctr">
                        <a:spcBef>
                          <a:spcPts val="0"/>
                        </a:spcBef>
                        <a:spcAft>
                          <a:spcPts val="0"/>
                        </a:spcAft>
                      </a:pPr>
                      <a:r>
                        <a:rPr lang="en-US" sz="1100" b="0" dirty="0">
                          <a:effectLst/>
                          <a:latin typeface="Calibri" panose="020F0502020204030204" pitchFamily="34" charset="0"/>
                          <a:cs typeface="Calibri" panose="020F0502020204030204" pitchFamily="34" charset="0"/>
                        </a:rPr>
                        <a:t> </a:t>
                      </a:r>
                      <a:endParaRPr lang="en-US" sz="1100" b="0" i="0" dirty="0">
                        <a:effectLst/>
                        <a:latin typeface="Calibri" panose="020F0502020204030204" pitchFamily="34" charset="0"/>
                        <a:ea typeface="Calibri"/>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b="0" dirty="0">
                          <a:effectLst/>
                          <a:latin typeface="Calibri" panose="020F0502020204030204" pitchFamily="34" charset="0"/>
                          <a:cs typeface="Calibri" panose="020F0502020204030204" pitchFamily="34" charset="0"/>
                        </a:rPr>
                        <a:t> </a:t>
                      </a:r>
                      <a:endParaRPr lang="en-US" sz="1100" b="0" i="0" dirty="0">
                        <a:effectLst/>
                        <a:latin typeface="Calibri" panose="020F0502020204030204" pitchFamily="34" charset="0"/>
                        <a:ea typeface="Calibri"/>
                        <a:cs typeface="Calibri" panose="020F0502020204030204" pitchFamily="34" charset="0"/>
                      </a:endParaRPr>
                    </a:p>
                  </a:txBody>
                  <a:tcPr marL="68580" marR="68580" marT="0" marB="0" anchor="ctr"/>
                </a:tc>
                <a:extLst>
                  <a:ext uri="{0D108BD9-81ED-4DB2-BD59-A6C34878D82A}">
                    <a16:rowId xmlns:a16="http://schemas.microsoft.com/office/drawing/2014/main" val="10004"/>
                  </a:ext>
                </a:extLst>
              </a:tr>
              <a:tr h="544557">
                <a:tc>
                  <a:txBody>
                    <a:bodyPr/>
                    <a:lstStyle/>
                    <a:p>
                      <a:pPr marL="0" marR="0" algn="ctr">
                        <a:spcBef>
                          <a:spcPts val="0"/>
                        </a:spcBef>
                        <a:spcAft>
                          <a:spcPts val="0"/>
                        </a:spcAft>
                      </a:pPr>
                      <a:r>
                        <a:rPr lang="en-US" sz="2400" b="0" dirty="0">
                          <a:effectLst/>
                          <a:latin typeface="Calibri" panose="020F0502020204030204" pitchFamily="34" charset="0"/>
                          <a:cs typeface="Calibri" panose="020F0502020204030204" pitchFamily="34" charset="0"/>
                        </a:rPr>
                        <a:t>Initial Referrals</a:t>
                      </a:r>
                      <a:endParaRPr lang="en-US" sz="2400" b="0" i="0" dirty="0">
                        <a:effectLst/>
                        <a:latin typeface="Calibri" panose="020F0502020204030204" pitchFamily="34" charset="0"/>
                        <a:ea typeface="Calibri"/>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400" b="0" dirty="0" smtClean="0">
                          <a:effectLst/>
                          <a:latin typeface="Calibri" panose="020F0502020204030204" pitchFamily="34" charset="0"/>
                          <a:cs typeface="Calibri" panose="020F0502020204030204" pitchFamily="34" charset="0"/>
                        </a:rPr>
                        <a:t>15,714</a:t>
                      </a:r>
                      <a:endParaRPr lang="en-US" sz="2400" b="0" i="0" dirty="0">
                        <a:effectLst/>
                        <a:latin typeface="Calibri" panose="020F0502020204030204" pitchFamily="34" charset="0"/>
                        <a:ea typeface="Calibri"/>
                        <a:cs typeface="Calibri" panose="020F0502020204030204" pitchFamily="34" charset="0"/>
                      </a:endParaRPr>
                    </a:p>
                  </a:txBody>
                  <a:tcPr marL="68580" marR="68580" marT="0"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2910381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1"/>
            <a:ext cx="8229600" cy="1295400"/>
          </a:xfrm>
        </p:spPr>
        <p:txBody>
          <a:bodyPr>
            <a:normAutofit/>
          </a:bodyPr>
          <a:lstStyle/>
          <a:p>
            <a:r>
              <a:rPr lang="en-US" b="1" dirty="0">
                <a:solidFill>
                  <a:schemeClr val="accent3"/>
                </a:solidFill>
                <a:latin typeface="Calibri" panose="020F0502020204030204" pitchFamily="34" charset="0"/>
                <a:cs typeface="Calibri" panose="020F0502020204030204" pitchFamily="34" charset="0"/>
              </a:rPr>
              <a:t>Type 27 Provider Statistics</a:t>
            </a:r>
          </a:p>
        </p:txBody>
      </p:sp>
      <p:sp>
        <p:nvSpPr>
          <p:cNvPr id="3" name="Content Placeholder 2"/>
          <p:cNvSpPr>
            <a:spLocks noGrp="1"/>
          </p:cNvSpPr>
          <p:nvPr>
            <p:ph idx="1"/>
          </p:nvPr>
        </p:nvSpPr>
        <p:spPr>
          <a:xfrm>
            <a:off x="457200" y="2514600"/>
            <a:ext cx="8229600" cy="3886200"/>
          </a:xfrm>
        </p:spPr>
        <p:txBody>
          <a:bodyPr>
            <a:normAutofit/>
          </a:bodyPr>
          <a:lstStyle/>
          <a:p>
            <a:pPr marL="0" indent="0" algn="ctr">
              <a:buNone/>
            </a:pPr>
            <a:endParaRPr lang="en-US" sz="2800" dirty="0" smtClean="0"/>
          </a:p>
          <a:p>
            <a:pPr marL="0" indent="0" algn="ctr">
              <a:buNone/>
            </a:pPr>
            <a:endParaRPr lang="en-US" sz="2800" dirty="0"/>
          </a:p>
        </p:txBody>
      </p:sp>
      <p:graphicFrame>
        <p:nvGraphicFramePr>
          <p:cNvPr id="5" name="Table 4"/>
          <p:cNvGraphicFramePr>
            <a:graphicFrameLocks noGrp="1"/>
          </p:cNvGraphicFramePr>
          <p:nvPr>
            <p:extLst>
              <p:ext uri="{D42A27DB-BD31-4B8C-83A1-F6EECF244321}">
                <p14:modId xmlns:p14="http://schemas.microsoft.com/office/powerpoint/2010/main" val="1741809007"/>
              </p:ext>
            </p:extLst>
          </p:nvPr>
        </p:nvGraphicFramePr>
        <p:xfrm>
          <a:off x="1447800" y="2362196"/>
          <a:ext cx="6324600" cy="3924304"/>
        </p:xfrm>
        <a:graphic>
          <a:graphicData uri="http://schemas.openxmlformats.org/drawingml/2006/table">
            <a:tbl>
              <a:tblPr firstRow="1" bandRow="1">
                <a:tableStyleId>{35758FB7-9AC5-4552-8A53-C91805E547FA}</a:tableStyleId>
              </a:tblPr>
              <a:tblGrid>
                <a:gridCol w="4269105">
                  <a:extLst>
                    <a:ext uri="{9D8B030D-6E8A-4147-A177-3AD203B41FA5}">
                      <a16:colId xmlns:a16="http://schemas.microsoft.com/office/drawing/2014/main" val="752804480"/>
                    </a:ext>
                  </a:extLst>
                </a:gridCol>
                <a:gridCol w="2055495">
                  <a:extLst>
                    <a:ext uri="{9D8B030D-6E8A-4147-A177-3AD203B41FA5}">
                      <a16:colId xmlns:a16="http://schemas.microsoft.com/office/drawing/2014/main" val="234995413"/>
                    </a:ext>
                  </a:extLst>
                </a:gridCol>
              </a:tblGrid>
              <a:tr h="490538">
                <a:tc gridSpan="2">
                  <a:txBody>
                    <a:bodyPr/>
                    <a:lstStyle/>
                    <a:p>
                      <a:pPr algn="ctr"/>
                      <a:r>
                        <a:rPr lang="en-US" sz="2400" dirty="0" smtClean="0">
                          <a:latin typeface="Calibri" panose="020F0502020204030204" pitchFamily="34" charset="0"/>
                          <a:cs typeface="Calibri" panose="020F0502020204030204" pitchFamily="34" charset="0"/>
                        </a:rPr>
                        <a:t>Breakdown of Active Providers</a:t>
                      </a:r>
                      <a:endParaRPr lang="en-US" sz="2400" dirty="0">
                        <a:latin typeface="Calibri" panose="020F0502020204030204" pitchFamily="34" charset="0"/>
                        <a:cs typeface="Calibri" panose="020F0502020204030204" pitchFamily="34" charset="0"/>
                      </a:endParaRPr>
                    </a:p>
                  </a:txBody>
                  <a:tcPr/>
                </a:tc>
                <a:tc hMerge="1">
                  <a:txBody>
                    <a:bodyPr/>
                    <a:lstStyle/>
                    <a:p>
                      <a:pPr algn="ctr"/>
                      <a:endParaRPr lang="en-US"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843475518"/>
                  </a:ext>
                </a:extLst>
              </a:tr>
              <a:tr h="490538">
                <a:tc>
                  <a:txBody>
                    <a:bodyPr/>
                    <a:lstStyle/>
                    <a:p>
                      <a:pPr algn="ctr"/>
                      <a:r>
                        <a:rPr lang="en-US" sz="2400" dirty="0" smtClean="0">
                          <a:latin typeface="Calibri" panose="020F0502020204030204" pitchFamily="34" charset="0"/>
                          <a:cs typeface="Calibri" panose="020F0502020204030204" pitchFamily="34" charset="0"/>
                        </a:rPr>
                        <a:t>AAA</a:t>
                      </a:r>
                      <a:endParaRPr lang="en-US" sz="2400" dirty="0">
                        <a:latin typeface="Calibri" panose="020F0502020204030204" pitchFamily="34" charset="0"/>
                        <a:cs typeface="Calibri" panose="020F0502020204030204" pitchFamily="34" charset="0"/>
                      </a:endParaRPr>
                    </a:p>
                  </a:txBody>
                  <a:tcPr/>
                </a:tc>
                <a:tc>
                  <a:txBody>
                    <a:bodyPr/>
                    <a:lstStyle/>
                    <a:p>
                      <a:pPr algn="ctr"/>
                      <a:r>
                        <a:rPr lang="en-US" sz="2400" dirty="0" smtClean="0">
                          <a:latin typeface="Calibri" panose="020F0502020204030204" pitchFamily="34" charset="0"/>
                          <a:cs typeface="Calibri" panose="020F0502020204030204" pitchFamily="34" charset="0"/>
                        </a:rPr>
                        <a:t>9</a:t>
                      </a:r>
                      <a:endParaRPr lang="en-US"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110567802"/>
                  </a:ext>
                </a:extLst>
              </a:tr>
              <a:tr h="490538">
                <a:tc>
                  <a:txBody>
                    <a:bodyPr/>
                    <a:lstStyle/>
                    <a:p>
                      <a:pPr algn="ctr"/>
                      <a:r>
                        <a:rPr lang="en-US" sz="2400" dirty="0" smtClean="0">
                          <a:latin typeface="Calibri" panose="020F0502020204030204" pitchFamily="34" charset="0"/>
                          <a:cs typeface="Calibri" panose="020F0502020204030204" pitchFamily="34" charset="0"/>
                        </a:rPr>
                        <a:t>RCF/ALF</a:t>
                      </a:r>
                      <a:endParaRPr lang="en-US" sz="2400" dirty="0">
                        <a:latin typeface="Calibri" panose="020F0502020204030204" pitchFamily="34" charset="0"/>
                        <a:cs typeface="Calibri" panose="020F0502020204030204" pitchFamily="34" charset="0"/>
                      </a:endParaRPr>
                    </a:p>
                  </a:txBody>
                  <a:tcPr/>
                </a:tc>
                <a:tc>
                  <a:txBody>
                    <a:bodyPr/>
                    <a:lstStyle/>
                    <a:p>
                      <a:pPr algn="ctr"/>
                      <a:r>
                        <a:rPr lang="en-US" sz="2400" dirty="0" smtClean="0">
                          <a:latin typeface="Calibri" panose="020F0502020204030204" pitchFamily="34" charset="0"/>
                          <a:cs typeface="Calibri" panose="020F0502020204030204" pitchFamily="34" charset="0"/>
                        </a:rPr>
                        <a:t>73</a:t>
                      </a:r>
                    </a:p>
                  </a:txBody>
                  <a:tcPr/>
                </a:tc>
                <a:extLst>
                  <a:ext uri="{0D108BD9-81ED-4DB2-BD59-A6C34878D82A}">
                    <a16:rowId xmlns:a16="http://schemas.microsoft.com/office/drawing/2014/main" val="3135201649"/>
                  </a:ext>
                </a:extLst>
              </a:tr>
              <a:tr h="490538">
                <a:tc>
                  <a:txBody>
                    <a:bodyPr/>
                    <a:lstStyle/>
                    <a:p>
                      <a:pPr algn="ctr"/>
                      <a:r>
                        <a:rPr lang="en-US" sz="2400" dirty="0" smtClean="0">
                          <a:latin typeface="Calibri" panose="020F0502020204030204" pitchFamily="34" charset="0"/>
                          <a:cs typeface="Calibri" panose="020F0502020204030204" pitchFamily="34" charset="0"/>
                        </a:rPr>
                        <a:t>Agency</a:t>
                      </a:r>
                      <a:r>
                        <a:rPr lang="en-US" sz="2400" baseline="0" dirty="0" smtClean="0">
                          <a:latin typeface="Calibri" panose="020F0502020204030204" pitchFamily="34" charset="0"/>
                          <a:cs typeface="Calibri" panose="020F0502020204030204" pitchFamily="34" charset="0"/>
                        </a:rPr>
                        <a:t> Model Only</a:t>
                      </a:r>
                      <a:endParaRPr lang="en-US" sz="2400" dirty="0">
                        <a:latin typeface="Calibri" panose="020F0502020204030204" pitchFamily="34" charset="0"/>
                        <a:cs typeface="Calibri" panose="020F0502020204030204" pitchFamily="34" charset="0"/>
                      </a:endParaRPr>
                    </a:p>
                  </a:txBody>
                  <a:tcPr/>
                </a:tc>
                <a:tc>
                  <a:txBody>
                    <a:bodyPr/>
                    <a:lstStyle/>
                    <a:p>
                      <a:pPr algn="ctr"/>
                      <a:r>
                        <a:rPr lang="en-US" sz="2400" dirty="0" smtClean="0">
                          <a:latin typeface="Calibri" panose="020F0502020204030204" pitchFamily="34" charset="0"/>
                          <a:cs typeface="Calibri" panose="020F0502020204030204" pitchFamily="34" charset="0"/>
                        </a:rPr>
                        <a:t>49</a:t>
                      </a:r>
                      <a:endParaRPr lang="en-US"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703314318"/>
                  </a:ext>
                </a:extLst>
              </a:tr>
              <a:tr h="490538">
                <a:tc>
                  <a:txBody>
                    <a:bodyPr/>
                    <a:lstStyle/>
                    <a:p>
                      <a:pPr algn="ctr"/>
                      <a:r>
                        <a:rPr lang="en-US" sz="2400" dirty="0" smtClean="0">
                          <a:latin typeface="Calibri" panose="020F0502020204030204" pitchFamily="34" charset="0"/>
                          <a:cs typeface="Calibri" panose="020F0502020204030204" pitchFamily="34" charset="0"/>
                        </a:rPr>
                        <a:t>CDS Only</a:t>
                      </a:r>
                      <a:endParaRPr lang="en-US" sz="2400" dirty="0">
                        <a:latin typeface="Calibri" panose="020F0502020204030204" pitchFamily="34" charset="0"/>
                        <a:cs typeface="Calibri" panose="020F0502020204030204" pitchFamily="34" charset="0"/>
                      </a:endParaRPr>
                    </a:p>
                  </a:txBody>
                  <a:tcPr/>
                </a:tc>
                <a:tc>
                  <a:txBody>
                    <a:bodyPr/>
                    <a:lstStyle/>
                    <a:p>
                      <a:pPr algn="ctr"/>
                      <a:r>
                        <a:rPr lang="en-US" sz="2400" dirty="0" smtClean="0">
                          <a:latin typeface="Calibri" panose="020F0502020204030204" pitchFamily="34" charset="0"/>
                          <a:cs typeface="Calibri" panose="020F0502020204030204" pitchFamily="34" charset="0"/>
                        </a:rPr>
                        <a:t>31</a:t>
                      </a:r>
                      <a:endParaRPr lang="en-US"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444938732"/>
                  </a:ext>
                </a:extLst>
              </a:tr>
              <a:tr h="490538">
                <a:tc>
                  <a:txBody>
                    <a:bodyPr/>
                    <a:lstStyle/>
                    <a:p>
                      <a:pPr algn="ctr"/>
                      <a:r>
                        <a:rPr lang="en-US" sz="2400" dirty="0" smtClean="0">
                          <a:latin typeface="Calibri" panose="020F0502020204030204" pitchFamily="34" charset="0"/>
                          <a:cs typeface="Calibri" panose="020F0502020204030204" pitchFamily="34" charset="0"/>
                        </a:rPr>
                        <a:t>Agency, CDS, &amp; ADC</a:t>
                      </a:r>
                      <a:endParaRPr lang="en-US" sz="2400" dirty="0">
                        <a:latin typeface="Calibri" panose="020F0502020204030204" pitchFamily="34" charset="0"/>
                        <a:cs typeface="Calibri" panose="020F0502020204030204" pitchFamily="34" charset="0"/>
                      </a:endParaRPr>
                    </a:p>
                  </a:txBody>
                  <a:tcPr/>
                </a:tc>
                <a:tc>
                  <a:txBody>
                    <a:bodyPr/>
                    <a:lstStyle/>
                    <a:p>
                      <a:pPr algn="ctr"/>
                      <a:r>
                        <a:rPr lang="en-US" sz="2400" dirty="0" smtClean="0">
                          <a:latin typeface="Calibri" panose="020F0502020204030204" pitchFamily="34" charset="0"/>
                          <a:cs typeface="Calibri" panose="020F0502020204030204" pitchFamily="34" charset="0"/>
                        </a:rPr>
                        <a:t>2</a:t>
                      </a:r>
                      <a:endParaRPr lang="en-US"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957867947"/>
                  </a:ext>
                </a:extLst>
              </a:tr>
              <a:tr h="490538">
                <a:tc>
                  <a:txBody>
                    <a:bodyPr/>
                    <a:lstStyle/>
                    <a:p>
                      <a:pPr algn="ctr"/>
                      <a:r>
                        <a:rPr lang="en-US" sz="2400" dirty="0" smtClean="0">
                          <a:latin typeface="Calibri" panose="020F0502020204030204" pitchFamily="34" charset="0"/>
                          <a:cs typeface="Calibri" panose="020F0502020204030204" pitchFamily="34" charset="0"/>
                        </a:rPr>
                        <a:t>Agency &amp;</a:t>
                      </a:r>
                      <a:r>
                        <a:rPr lang="en-US" sz="2400" baseline="0" dirty="0" smtClean="0">
                          <a:latin typeface="Calibri" panose="020F0502020204030204" pitchFamily="34" charset="0"/>
                          <a:cs typeface="Calibri" panose="020F0502020204030204" pitchFamily="34" charset="0"/>
                        </a:rPr>
                        <a:t> CDS</a:t>
                      </a:r>
                      <a:endParaRPr lang="en-US" sz="2400" dirty="0">
                        <a:latin typeface="Calibri" panose="020F0502020204030204" pitchFamily="34" charset="0"/>
                        <a:cs typeface="Calibri" panose="020F0502020204030204" pitchFamily="34" charset="0"/>
                      </a:endParaRPr>
                    </a:p>
                  </a:txBody>
                  <a:tcPr/>
                </a:tc>
                <a:tc>
                  <a:txBody>
                    <a:bodyPr/>
                    <a:lstStyle/>
                    <a:p>
                      <a:pPr algn="ctr"/>
                      <a:r>
                        <a:rPr lang="en-US" sz="2400" dirty="0" smtClean="0">
                          <a:latin typeface="Calibri" panose="020F0502020204030204" pitchFamily="34" charset="0"/>
                          <a:cs typeface="Calibri" panose="020F0502020204030204" pitchFamily="34" charset="0"/>
                        </a:rPr>
                        <a:t>65</a:t>
                      </a:r>
                      <a:endParaRPr lang="en-US"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220269786"/>
                  </a:ext>
                </a:extLst>
              </a:tr>
              <a:tr h="490538">
                <a:tc>
                  <a:txBody>
                    <a:bodyPr/>
                    <a:lstStyle/>
                    <a:p>
                      <a:pPr algn="ctr"/>
                      <a:r>
                        <a:rPr lang="en-US" sz="2400" dirty="0" smtClean="0">
                          <a:latin typeface="Calibri" panose="020F0502020204030204" pitchFamily="34" charset="0"/>
                          <a:cs typeface="Calibri" panose="020F0502020204030204" pitchFamily="34" charset="0"/>
                        </a:rPr>
                        <a:t>CDS &amp; ADC</a:t>
                      </a:r>
                      <a:endParaRPr lang="en-US" sz="2400" dirty="0">
                        <a:latin typeface="Calibri" panose="020F0502020204030204" pitchFamily="34" charset="0"/>
                        <a:cs typeface="Calibri" panose="020F0502020204030204" pitchFamily="34" charset="0"/>
                      </a:endParaRPr>
                    </a:p>
                  </a:txBody>
                  <a:tcPr/>
                </a:tc>
                <a:tc>
                  <a:txBody>
                    <a:bodyPr/>
                    <a:lstStyle/>
                    <a:p>
                      <a:pPr algn="ctr"/>
                      <a:r>
                        <a:rPr lang="en-US" sz="2400" dirty="0" smtClean="0">
                          <a:latin typeface="Calibri" panose="020F0502020204030204" pitchFamily="34" charset="0"/>
                          <a:cs typeface="Calibri" panose="020F0502020204030204" pitchFamily="34" charset="0"/>
                        </a:rPr>
                        <a:t>1</a:t>
                      </a:r>
                      <a:endParaRPr lang="en-US"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578987993"/>
                  </a:ext>
                </a:extLst>
              </a:tr>
            </a:tbl>
          </a:graphicData>
        </a:graphic>
      </p:graphicFrame>
      <p:sp>
        <p:nvSpPr>
          <p:cNvPr id="7" name="Content Placeholder 2"/>
          <p:cNvSpPr txBox="1">
            <a:spLocks/>
          </p:cNvSpPr>
          <p:nvPr/>
        </p:nvSpPr>
        <p:spPr>
          <a:xfrm>
            <a:off x="689339" y="1452764"/>
            <a:ext cx="7765322" cy="685799"/>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0" indent="0" algn="ctr">
              <a:lnSpc>
                <a:spcPct val="110000"/>
              </a:lnSpc>
              <a:spcBef>
                <a:spcPts val="0"/>
              </a:spcBef>
              <a:buFont typeface="Wingdings 2" charset="2"/>
              <a:buNone/>
            </a:pPr>
            <a:r>
              <a:rPr lang="en-US" sz="2800" b="1" dirty="0" smtClean="0">
                <a:solidFill>
                  <a:schemeClr val="tx1"/>
                </a:solidFill>
                <a:latin typeface="Calibri" panose="020F0502020204030204" pitchFamily="34" charset="0"/>
                <a:cs typeface="Calibri" panose="020F0502020204030204" pitchFamily="34" charset="0"/>
              </a:rPr>
              <a:t>Total number of active Type 27 Providers: 236</a:t>
            </a:r>
          </a:p>
          <a:p>
            <a:pPr marL="0" indent="0" algn="ctr">
              <a:buFont typeface="Wingdings 2" charset="2"/>
              <a:buNone/>
            </a:pPr>
            <a:endParaRPr lang="en-US" dirty="0"/>
          </a:p>
        </p:txBody>
      </p:sp>
    </p:spTree>
    <p:extLst>
      <p:ext uri="{BB962C8B-B14F-4D97-AF65-F5344CB8AC3E}">
        <p14:creationId xmlns:p14="http://schemas.microsoft.com/office/powerpoint/2010/main" val="30678672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826F61"/>
      </a:accent1>
      <a:accent2>
        <a:srgbClr val="A19C7F"/>
      </a:accent2>
      <a:accent3>
        <a:srgbClr val="9AA489"/>
      </a:accent3>
      <a:accent4>
        <a:srgbClr val="7C938B"/>
      </a:accent4>
      <a:accent5>
        <a:srgbClr val="7C7D92"/>
      </a:accent5>
      <a:accent6>
        <a:srgbClr val="897376"/>
      </a:accent6>
      <a:hlink>
        <a:srgbClr val="D29B73"/>
      </a:hlink>
      <a:folHlink>
        <a:srgbClr val="F4C5A4"/>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FF747C5C-A8E8-4833-9E55-3D08FE4E487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Slate</Template>
  <TotalTime>3550</TotalTime>
  <Words>931</Words>
  <Application>Microsoft Office PowerPoint</Application>
  <PresentationFormat>On-screen Show (4:3)</PresentationFormat>
  <Paragraphs>321</Paragraphs>
  <Slides>19</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Calibri</vt:lpstr>
      <vt:lpstr>Calisto MT</vt:lpstr>
      <vt:lpstr>Trebuchet MS</vt:lpstr>
      <vt:lpstr>Wingdings</vt:lpstr>
      <vt:lpstr>Wingdings 2</vt:lpstr>
      <vt:lpstr>Slate</vt:lpstr>
      <vt:lpstr>Division of Senior and Disability Services  MMAC Provider Update</vt:lpstr>
      <vt:lpstr>Organizational Structure</vt:lpstr>
      <vt:lpstr>Home &amp; Community Based Services</vt:lpstr>
      <vt:lpstr>Adult Protective Services</vt:lpstr>
      <vt:lpstr>Statistics</vt:lpstr>
      <vt:lpstr>Consumer Directed vs.  Agency Model Participants </vt:lpstr>
      <vt:lpstr>Participant Statistics</vt:lpstr>
      <vt:lpstr>Reassessment Statistics</vt:lpstr>
      <vt:lpstr>Type 27 Provider Statistics</vt:lpstr>
      <vt:lpstr>Call Center Stats</vt:lpstr>
      <vt:lpstr>Call Center Stats</vt:lpstr>
      <vt:lpstr>HCBS Updates A Review of the PM/VMs</vt:lpstr>
      <vt:lpstr>HCBS Updates A Review of the PM/VMs</vt:lpstr>
      <vt:lpstr>HCBS Updates</vt:lpstr>
      <vt:lpstr>Special Investigation Unit</vt:lpstr>
      <vt:lpstr>Old Monroe Police Chief Indicted for Exploitation of the Elderly (Lincoln County)</vt:lpstr>
      <vt:lpstr>Two Indicted for $110,000 in CDS Fraud (St. Louis County)</vt:lpstr>
      <vt:lpstr>Adult Abuse and Neglect Hotline</vt:lpstr>
      <vt:lpstr> Questions?</vt:lpstr>
    </vt:vector>
  </TitlesOfParts>
  <Company>State of Missouri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Division of Senior and Disability Services  MMAC Spring Provider Update Meeting</dc:title>
  <dc:creator>Rueter, Barbara</dc:creator>
  <cp:lastModifiedBy>Coffelt, Becca</cp:lastModifiedBy>
  <cp:revision>160</cp:revision>
  <cp:lastPrinted>2019-03-26T21:26:20Z</cp:lastPrinted>
  <dcterms:created xsi:type="dcterms:W3CDTF">2019-03-06T14:27:06Z</dcterms:created>
  <dcterms:modified xsi:type="dcterms:W3CDTF">2019-10-22T15:50:43Z</dcterms:modified>
</cp:coreProperties>
</file>