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7"/>
  </p:notesMasterIdLst>
  <p:handoutMasterIdLst>
    <p:handoutMasterId r:id="rId98"/>
  </p:handoutMasterIdLst>
  <p:sldIdLst>
    <p:sldId id="257" r:id="rId2"/>
    <p:sldId id="459" r:id="rId3"/>
    <p:sldId id="467" r:id="rId4"/>
    <p:sldId id="446" r:id="rId5"/>
    <p:sldId id="258" r:id="rId6"/>
    <p:sldId id="402" r:id="rId7"/>
    <p:sldId id="412" r:id="rId8"/>
    <p:sldId id="413" r:id="rId9"/>
    <p:sldId id="414" r:id="rId10"/>
    <p:sldId id="403" r:id="rId11"/>
    <p:sldId id="404" r:id="rId12"/>
    <p:sldId id="405" r:id="rId13"/>
    <p:sldId id="406" r:id="rId14"/>
    <p:sldId id="287" r:id="rId15"/>
    <p:sldId id="261" r:id="rId16"/>
    <p:sldId id="407" r:id="rId17"/>
    <p:sldId id="386" r:id="rId18"/>
    <p:sldId id="447" r:id="rId19"/>
    <p:sldId id="408" r:id="rId20"/>
    <p:sldId id="409" r:id="rId21"/>
    <p:sldId id="411" r:id="rId22"/>
    <p:sldId id="425" r:id="rId23"/>
    <p:sldId id="416" r:id="rId24"/>
    <p:sldId id="417" r:id="rId25"/>
    <p:sldId id="415" r:id="rId26"/>
    <p:sldId id="426" r:id="rId27"/>
    <p:sldId id="444" r:id="rId28"/>
    <p:sldId id="443" r:id="rId29"/>
    <p:sldId id="441" r:id="rId30"/>
    <p:sldId id="448" r:id="rId31"/>
    <p:sldId id="427" r:id="rId32"/>
    <p:sldId id="280" r:id="rId33"/>
    <p:sldId id="281" r:id="rId34"/>
    <p:sldId id="462" r:id="rId35"/>
    <p:sldId id="450" r:id="rId36"/>
    <p:sldId id="463" r:id="rId37"/>
    <p:sldId id="464" r:id="rId38"/>
    <p:sldId id="458" r:id="rId39"/>
    <p:sldId id="428" r:id="rId40"/>
    <p:sldId id="279" r:id="rId41"/>
    <p:sldId id="276" r:id="rId42"/>
    <p:sldId id="465" r:id="rId43"/>
    <p:sldId id="451" r:id="rId44"/>
    <p:sldId id="429" r:id="rId45"/>
    <p:sldId id="389" r:id="rId46"/>
    <p:sldId id="390" r:id="rId47"/>
    <p:sldId id="435" r:id="rId48"/>
    <p:sldId id="391" r:id="rId49"/>
    <p:sldId id="392" r:id="rId50"/>
    <p:sldId id="393" r:id="rId51"/>
    <p:sldId id="394" r:id="rId52"/>
    <p:sldId id="483" r:id="rId53"/>
    <p:sldId id="439" r:id="rId54"/>
    <p:sldId id="395" r:id="rId55"/>
    <p:sldId id="396" r:id="rId56"/>
    <p:sldId id="452" r:id="rId57"/>
    <p:sldId id="430" r:id="rId58"/>
    <p:sldId id="397" r:id="rId59"/>
    <p:sldId id="398" r:id="rId60"/>
    <p:sldId id="399" r:id="rId61"/>
    <p:sldId id="432" r:id="rId62"/>
    <p:sldId id="400" r:id="rId63"/>
    <p:sldId id="453" r:id="rId64"/>
    <p:sldId id="388" r:id="rId65"/>
    <p:sldId id="418" r:id="rId66"/>
    <p:sldId id="419" r:id="rId67"/>
    <p:sldId id="421" r:id="rId68"/>
    <p:sldId id="480" r:id="rId69"/>
    <p:sldId id="481" r:id="rId70"/>
    <p:sldId id="482" r:id="rId71"/>
    <p:sldId id="479" r:id="rId72"/>
    <p:sldId id="420" r:id="rId73"/>
    <p:sldId id="454" r:id="rId74"/>
    <p:sldId id="433" r:id="rId75"/>
    <p:sldId id="470" r:id="rId76"/>
    <p:sldId id="471" r:id="rId77"/>
    <p:sldId id="472" r:id="rId78"/>
    <p:sldId id="473" r:id="rId79"/>
    <p:sldId id="474" r:id="rId80"/>
    <p:sldId id="475" r:id="rId81"/>
    <p:sldId id="476" r:id="rId82"/>
    <p:sldId id="477" r:id="rId83"/>
    <p:sldId id="455" r:id="rId84"/>
    <p:sldId id="431" r:id="rId85"/>
    <p:sldId id="422" r:id="rId86"/>
    <p:sldId id="423" r:id="rId87"/>
    <p:sldId id="410" r:id="rId88"/>
    <p:sldId id="456" r:id="rId89"/>
    <p:sldId id="457" r:id="rId90"/>
    <p:sldId id="286" r:id="rId91"/>
    <p:sldId id="285" r:id="rId92"/>
    <p:sldId id="460" r:id="rId93"/>
    <p:sldId id="461" r:id="rId94"/>
    <p:sldId id="478" r:id="rId95"/>
    <p:sldId id="381" r:id="rId9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guide id="3" orient="horz" pos="2909" userDrawn="1">
          <p15:clr>
            <a:srgbClr val="A4A3A4"/>
          </p15:clr>
        </p15:guide>
        <p15:guide id="4"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widdie, Kathryn" initials="DK" lastIdx="13" clrIdx="0">
    <p:extLst/>
  </p:cmAuthor>
  <p:cmAuthor id="2" name="Werdehausen, Cynthia J" initials="WCJ" lastIdx="14" clrIdx="1">
    <p:extLst>
      <p:ext uri="{19B8F6BF-5375-455C-9EA6-DF929625EA0E}">
        <p15:presenceInfo xmlns:p15="http://schemas.microsoft.com/office/powerpoint/2012/main" userId="S-1-5-21-508124448-3695470602-466989033-83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78095" autoAdjust="0"/>
  </p:normalViewPr>
  <p:slideViewPr>
    <p:cSldViewPr>
      <p:cViewPr varScale="1">
        <p:scale>
          <a:sx n="68" d="100"/>
          <a:sy n="68" d="100"/>
        </p:scale>
        <p:origin x="1838" y="67"/>
      </p:cViewPr>
      <p:guideLst>
        <p:guide orient="horz" pos="2160"/>
        <p:guide pos="2880"/>
      </p:guideLst>
    </p:cSldViewPr>
  </p:slideViewPr>
  <p:notesTextViewPr>
    <p:cViewPr>
      <p:scale>
        <a:sx n="1" d="1"/>
        <a:sy n="1" d="1"/>
      </p:scale>
      <p:origin x="0" y="0"/>
    </p:cViewPr>
  </p:notesTextViewPr>
  <p:notesViewPr>
    <p:cSldViewPr>
      <p:cViewPr varScale="1">
        <p:scale>
          <a:sx n="51" d="100"/>
          <a:sy n="51" d="100"/>
        </p:scale>
        <p:origin x="-2652" y="-108"/>
      </p:cViewPr>
      <p:guideLst>
        <p:guide orient="horz" pos="2928"/>
        <p:guide pos="2160"/>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564338-6E14-4405-A560-7A1FDFC7E3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5ECDA0D-074B-4DA1-9FCF-2FF05F0472C0}">
      <dgm:prSet phldrT="[Text]" custT="1"/>
      <dgm:spPr/>
      <dgm:t>
        <a:bodyPr/>
        <a:lstStyle/>
        <a:p>
          <a:r>
            <a:rPr lang="en-US" sz="3600" dirty="0" smtClean="0">
              <a:solidFill>
                <a:schemeClr val="accent3">
                  <a:lumMod val="20000"/>
                  <a:lumOff val="80000"/>
                </a:schemeClr>
              </a:solidFill>
            </a:rPr>
            <a:t>DHSS</a:t>
          </a:r>
        </a:p>
        <a:p>
          <a:r>
            <a:rPr lang="en-US" sz="2000" dirty="0" smtClean="0">
              <a:solidFill>
                <a:schemeClr val="accent3">
                  <a:lumMod val="20000"/>
                  <a:lumOff val="80000"/>
                </a:schemeClr>
              </a:solidFill>
            </a:rPr>
            <a:t>Department of Health &amp; Senior Services</a:t>
          </a:r>
          <a:endParaRPr lang="en-US" sz="2000" dirty="0">
            <a:solidFill>
              <a:schemeClr val="accent3">
                <a:lumMod val="20000"/>
                <a:lumOff val="80000"/>
              </a:schemeClr>
            </a:solidFill>
          </a:endParaRPr>
        </a:p>
      </dgm:t>
    </dgm:pt>
    <dgm:pt modelId="{2939B034-49B4-43B4-ABD2-CCADDB4DE54A}" type="parTrans" cxnId="{3B55B194-6B57-4A44-8BDD-7BAF06CBE09E}">
      <dgm:prSet/>
      <dgm:spPr/>
      <dgm:t>
        <a:bodyPr/>
        <a:lstStyle/>
        <a:p>
          <a:endParaRPr lang="en-US"/>
        </a:p>
      </dgm:t>
    </dgm:pt>
    <dgm:pt modelId="{BB8EEAFD-C9DE-4300-8F30-B3BA58A19AD8}" type="sibTrans" cxnId="{3B55B194-6B57-4A44-8BDD-7BAF06CBE09E}">
      <dgm:prSet/>
      <dgm:spPr/>
      <dgm:t>
        <a:bodyPr/>
        <a:lstStyle/>
        <a:p>
          <a:endParaRPr lang="en-US"/>
        </a:p>
      </dgm:t>
    </dgm:pt>
    <dgm:pt modelId="{4DC3CB6E-57E0-43B9-9ABD-DC2533316678}">
      <dgm:prSet phldrT="[Text]" custT="1"/>
      <dgm:spPr/>
      <dgm:t>
        <a:bodyPr/>
        <a:lstStyle/>
        <a:p>
          <a:r>
            <a:rPr lang="en-US" sz="3600" dirty="0" smtClean="0">
              <a:solidFill>
                <a:schemeClr val="accent3">
                  <a:lumMod val="20000"/>
                  <a:lumOff val="80000"/>
                </a:schemeClr>
              </a:solidFill>
            </a:rPr>
            <a:t>MMAC</a:t>
          </a:r>
        </a:p>
        <a:p>
          <a:r>
            <a:rPr lang="en-US" sz="2000" dirty="0" smtClean="0">
              <a:solidFill>
                <a:schemeClr val="accent3">
                  <a:lumMod val="20000"/>
                  <a:lumOff val="80000"/>
                </a:schemeClr>
              </a:solidFill>
            </a:rPr>
            <a:t>Missouri Medicaid Audit &amp; Compliance</a:t>
          </a:r>
        </a:p>
      </dgm:t>
    </dgm:pt>
    <dgm:pt modelId="{B98D9084-7DD1-4031-84EC-E43E42AA9F83}" type="parTrans" cxnId="{92300386-B5CB-4493-B20C-70084995C20D}">
      <dgm:prSet/>
      <dgm:spPr/>
      <dgm:t>
        <a:bodyPr/>
        <a:lstStyle/>
        <a:p>
          <a:endParaRPr lang="en-US"/>
        </a:p>
      </dgm:t>
    </dgm:pt>
    <dgm:pt modelId="{FB973327-C7CE-4332-A7E5-CC10B9D39AAD}" type="sibTrans" cxnId="{92300386-B5CB-4493-B20C-70084995C20D}">
      <dgm:prSet/>
      <dgm:spPr/>
      <dgm:t>
        <a:bodyPr/>
        <a:lstStyle/>
        <a:p>
          <a:endParaRPr lang="en-US"/>
        </a:p>
      </dgm:t>
    </dgm:pt>
    <dgm:pt modelId="{4040EAE9-38E8-444C-84CD-7881EBF0CE4B}">
      <dgm:prSet phldrT="[Text]" custT="1"/>
      <dgm:spPr/>
      <dgm:t>
        <a:bodyPr/>
        <a:lstStyle/>
        <a:p>
          <a:r>
            <a:rPr lang="en-US" sz="3600" dirty="0" smtClean="0">
              <a:solidFill>
                <a:schemeClr val="accent3">
                  <a:lumMod val="20000"/>
                  <a:lumOff val="80000"/>
                </a:schemeClr>
              </a:solidFill>
            </a:rPr>
            <a:t>DSS</a:t>
          </a:r>
        </a:p>
        <a:p>
          <a:r>
            <a:rPr lang="en-US" sz="2000" dirty="0" smtClean="0">
              <a:solidFill>
                <a:schemeClr val="accent3">
                  <a:lumMod val="20000"/>
                  <a:lumOff val="80000"/>
                </a:schemeClr>
              </a:solidFill>
            </a:rPr>
            <a:t>Department of Social Services</a:t>
          </a:r>
          <a:endParaRPr lang="en-US" sz="2000" dirty="0">
            <a:solidFill>
              <a:schemeClr val="accent3">
                <a:lumMod val="20000"/>
                <a:lumOff val="80000"/>
              </a:schemeClr>
            </a:solidFill>
          </a:endParaRPr>
        </a:p>
      </dgm:t>
    </dgm:pt>
    <dgm:pt modelId="{55C498C7-B40E-4915-B844-7E12B49EDCE1}" type="parTrans" cxnId="{AFDA638D-B7B2-4CC2-82A7-2185DADEA7FC}">
      <dgm:prSet/>
      <dgm:spPr/>
      <dgm:t>
        <a:bodyPr/>
        <a:lstStyle/>
        <a:p>
          <a:endParaRPr lang="en-US"/>
        </a:p>
      </dgm:t>
    </dgm:pt>
    <dgm:pt modelId="{1686F431-02E7-4765-B31D-C4921FEE9186}" type="sibTrans" cxnId="{AFDA638D-B7B2-4CC2-82A7-2185DADEA7FC}">
      <dgm:prSet/>
      <dgm:spPr/>
      <dgm:t>
        <a:bodyPr/>
        <a:lstStyle/>
        <a:p>
          <a:endParaRPr lang="en-US"/>
        </a:p>
      </dgm:t>
    </dgm:pt>
    <dgm:pt modelId="{CFC60834-67EB-40D3-95A8-5D435DEAC0E4}">
      <dgm:prSet phldrT="[Text]" custT="1"/>
      <dgm:spPr/>
      <dgm:t>
        <a:bodyPr/>
        <a:lstStyle/>
        <a:p>
          <a:r>
            <a:rPr lang="en-US" sz="3600" dirty="0" smtClean="0">
              <a:solidFill>
                <a:schemeClr val="accent3">
                  <a:lumMod val="20000"/>
                  <a:lumOff val="80000"/>
                </a:schemeClr>
              </a:solidFill>
            </a:rPr>
            <a:t>DSDS</a:t>
          </a:r>
        </a:p>
        <a:p>
          <a:r>
            <a:rPr lang="en-US" sz="2000" dirty="0" smtClean="0">
              <a:solidFill>
                <a:schemeClr val="accent3">
                  <a:lumMod val="20000"/>
                  <a:lumOff val="80000"/>
                </a:schemeClr>
              </a:solidFill>
            </a:rPr>
            <a:t>Division of Senior &amp; Disability Services</a:t>
          </a:r>
          <a:endParaRPr lang="en-US" sz="2000" dirty="0">
            <a:solidFill>
              <a:schemeClr val="accent3">
                <a:lumMod val="20000"/>
                <a:lumOff val="80000"/>
              </a:schemeClr>
            </a:solidFill>
          </a:endParaRPr>
        </a:p>
      </dgm:t>
    </dgm:pt>
    <dgm:pt modelId="{26DC7E3B-AF29-4D31-AC2F-D8F890FEA066}" type="parTrans" cxnId="{15732ABE-880D-47C0-9B22-773E75449F87}">
      <dgm:prSet/>
      <dgm:spPr/>
      <dgm:t>
        <a:bodyPr/>
        <a:lstStyle/>
        <a:p>
          <a:endParaRPr lang="en-US"/>
        </a:p>
      </dgm:t>
    </dgm:pt>
    <dgm:pt modelId="{C116FEDB-6F6F-492E-81F2-1A95F2D632DC}" type="sibTrans" cxnId="{15732ABE-880D-47C0-9B22-773E75449F87}">
      <dgm:prSet/>
      <dgm:spPr/>
      <dgm:t>
        <a:bodyPr/>
        <a:lstStyle/>
        <a:p>
          <a:endParaRPr lang="en-US"/>
        </a:p>
      </dgm:t>
    </dgm:pt>
    <dgm:pt modelId="{ED298D37-F502-4401-A5C6-B17415A1A742}">
      <dgm:prSet phldrT="[Text]" custT="1"/>
      <dgm:spPr/>
      <dgm:t>
        <a:bodyPr/>
        <a:lstStyle/>
        <a:p>
          <a:r>
            <a:rPr lang="en-US" sz="3600" dirty="0" smtClean="0">
              <a:solidFill>
                <a:schemeClr val="accent3">
                  <a:lumMod val="20000"/>
                  <a:lumOff val="80000"/>
                </a:schemeClr>
              </a:solidFill>
            </a:rPr>
            <a:t>MHD</a:t>
          </a:r>
        </a:p>
        <a:p>
          <a:r>
            <a:rPr lang="en-US" sz="2000" dirty="0" smtClean="0">
              <a:solidFill>
                <a:schemeClr val="accent3">
                  <a:lumMod val="20000"/>
                  <a:lumOff val="80000"/>
                </a:schemeClr>
              </a:solidFill>
            </a:rPr>
            <a:t>MO HealthNet Division</a:t>
          </a:r>
        </a:p>
      </dgm:t>
    </dgm:pt>
    <dgm:pt modelId="{53110915-D3C0-450A-B877-FCE077DDC79B}" type="parTrans" cxnId="{A4AAC8B2-D515-446F-B4F0-3790A543B36C}">
      <dgm:prSet/>
      <dgm:spPr/>
      <dgm:t>
        <a:bodyPr/>
        <a:lstStyle/>
        <a:p>
          <a:endParaRPr lang="en-US"/>
        </a:p>
      </dgm:t>
    </dgm:pt>
    <dgm:pt modelId="{2D972876-62F4-4046-AC16-F7534413E232}" type="sibTrans" cxnId="{A4AAC8B2-D515-446F-B4F0-3790A543B36C}">
      <dgm:prSet/>
      <dgm:spPr/>
      <dgm:t>
        <a:bodyPr/>
        <a:lstStyle/>
        <a:p>
          <a:endParaRPr lang="en-US"/>
        </a:p>
      </dgm:t>
    </dgm:pt>
    <dgm:pt modelId="{B578769B-CA9B-474D-A8B4-401B768D5A41}" type="pres">
      <dgm:prSet presAssocID="{D1564338-6E14-4405-A560-7A1FDFC7E339}" presName="diagram" presStyleCnt="0">
        <dgm:presLayoutVars>
          <dgm:dir/>
          <dgm:resizeHandles val="exact"/>
        </dgm:presLayoutVars>
      </dgm:prSet>
      <dgm:spPr/>
      <dgm:t>
        <a:bodyPr/>
        <a:lstStyle/>
        <a:p>
          <a:endParaRPr lang="en-US"/>
        </a:p>
      </dgm:t>
    </dgm:pt>
    <dgm:pt modelId="{0AE26012-567A-4307-B545-EAB5906A855E}" type="pres">
      <dgm:prSet presAssocID="{75ECDA0D-074B-4DA1-9FCF-2FF05F0472C0}" presName="node" presStyleLbl="node1" presStyleIdx="0" presStyleCnt="5">
        <dgm:presLayoutVars>
          <dgm:bulletEnabled val="1"/>
        </dgm:presLayoutVars>
      </dgm:prSet>
      <dgm:spPr/>
      <dgm:t>
        <a:bodyPr/>
        <a:lstStyle/>
        <a:p>
          <a:endParaRPr lang="en-US"/>
        </a:p>
      </dgm:t>
    </dgm:pt>
    <dgm:pt modelId="{A63E0CA7-56CE-4A2D-B0F6-BD5D13D4FC50}" type="pres">
      <dgm:prSet presAssocID="{BB8EEAFD-C9DE-4300-8F30-B3BA58A19AD8}" presName="sibTrans" presStyleCnt="0"/>
      <dgm:spPr/>
    </dgm:pt>
    <dgm:pt modelId="{031CACC4-AA5F-439F-9A1A-428CF4A26FC1}" type="pres">
      <dgm:prSet presAssocID="{4DC3CB6E-57E0-43B9-9ABD-DC2533316678}" presName="node" presStyleLbl="node1" presStyleIdx="1" presStyleCnt="5" custScaleX="87708" custScaleY="118624" custLinFactY="31024" custLinFactNeighborX="13275" custLinFactNeighborY="100000">
        <dgm:presLayoutVars>
          <dgm:bulletEnabled val="1"/>
        </dgm:presLayoutVars>
      </dgm:prSet>
      <dgm:spPr/>
      <dgm:t>
        <a:bodyPr/>
        <a:lstStyle/>
        <a:p>
          <a:endParaRPr lang="en-US"/>
        </a:p>
      </dgm:t>
    </dgm:pt>
    <dgm:pt modelId="{803BB784-84DB-4D48-B5D1-348D83D4A9A1}" type="pres">
      <dgm:prSet presAssocID="{FB973327-C7CE-4332-A7E5-CC10B9D39AAD}" presName="sibTrans" presStyleCnt="0"/>
      <dgm:spPr/>
    </dgm:pt>
    <dgm:pt modelId="{58861841-4AD2-4F06-85B4-BD16ECE36759}" type="pres">
      <dgm:prSet presAssocID="{4040EAE9-38E8-444C-84CD-7881EBF0CE4B}" presName="node" presStyleLbl="node1" presStyleIdx="2" presStyleCnt="5" custLinFactNeighborX="-57037" custLinFactNeighborY="-3430">
        <dgm:presLayoutVars>
          <dgm:bulletEnabled val="1"/>
        </dgm:presLayoutVars>
      </dgm:prSet>
      <dgm:spPr/>
      <dgm:t>
        <a:bodyPr/>
        <a:lstStyle/>
        <a:p>
          <a:endParaRPr lang="en-US"/>
        </a:p>
      </dgm:t>
    </dgm:pt>
    <dgm:pt modelId="{EFA5A823-A8B1-44B3-BC21-E42E4961D805}" type="pres">
      <dgm:prSet presAssocID="{1686F431-02E7-4765-B31D-C4921FEE9186}" presName="sibTrans" presStyleCnt="0"/>
      <dgm:spPr/>
    </dgm:pt>
    <dgm:pt modelId="{B72669DC-6FFA-46CB-8DC4-956C0B771A67}" type="pres">
      <dgm:prSet presAssocID="{CFC60834-67EB-40D3-95A8-5D435DEAC0E4}" presName="node" presStyleLbl="node1" presStyleIdx="3" presStyleCnt="5" custScaleY="119414" custLinFactNeighborX="-52037" custLinFactNeighborY="12912">
        <dgm:presLayoutVars>
          <dgm:bulletEnabled val="1"/>
        </dgm:presLayoutVars>
      </dgm:prSet>
      <dgm:spPr/>
      <dgm:t>
        <a:bodyPr/>
        <a:lstStyle/>
        <a:p>
          <a:endParaRPr lang="en-US"/>
        </a:p>
      </dgm:t>
    </dgm:pt>
    <dgm:pt modelId="{18C4C8E1-D6A1-412C-8882-E4B162AC92C7}" type="pres">
      <dgm:prSet presAssocID="{C116FEDB-6F6F-492E-81F2-1A95F2D632DC}" presName="sibTrans" presStyleCnt="0"/>
      <dgm:spPr/>
    </dgm:pt>
    <dgm:pt modelId="{F488055B-5FF5-45B8-8E00-004ADC16B9BD}" type="pres">
      <dgm:prSet presAssocID="{ED298D37-F502-4401-A5C6-B17415A1A742}" presName="node" presStyleLbl="node1" presStyleIdx="4" presStyleCnt="5" custScaleX="91154" custScaleY="120639" custLinFactNeighborX="51640" custLinFactNeighborY="-3311">
        <dgm:presLayoutVars>
          <dgm:bulletEnabled val="1"/>
        </dgm:presLayoutVars>
      </dgm:prSet>
      <dgm:spPr/>
      <dgm:t>
        <a:bodyPr/>
        <a:lstStyle/>
        <a:p>
          <a:endParaRPr lang="en-US"/>
        </a:p>
      </dgm:t>
    </dgm:pt>
  </dgm:ptLst>
  <dgm:cxnLst>
    <dgm:cxn modelId="{A4AAC8B2-D515-446F-B4F0-3790A543B36C}" srcId="{D1564338-6E14-4405-A560-7A1FDFC7E339}" destId="{ED298D37-F502-4401-A5C6-B17415A1A742}" srcOrd="4" destOrd="0" parTransId="{53110915-D3C0-450A-B877-FCE077DDC79B}" sibTransId="{2D972876-62F4-4046-AC16-F7534413E232}"/>
    <dgm:cxn modelId="{3B55B194-6B57-4A44-8BDD-7BAF06CBE09E}" srcId="{D1564338-6E14-4405-A560-7A1FDFC7E339}" destId="{75ECDA0D-074B-4DA1-9FCF-2FF05F0472C0}" srcOrd="0" destOrd="0" parTransId="{2939B034-49B4-43B4-ABD2-CCADDB4DE54A}" sibTransId="{BB8EEAFD-C9DE-4300-8F30-B3BA58A19AD8}"/>
    <dgm:cxn modelId="{15732ABE-880D-47C0-9B22-773E75449F87}" srcId="{D1564338-6E14-4405-A560-7A1FDFC7E339}" destId="{CFC60834-67EB-40D3-95A8-5D435DEAC0E4}" srcOrd="3" destOrd="0" parTransId="{26DC7E3B-AF29-4D31-AC2F-D8F890FEA066}" sibTransId="{C116FEDB-6F6F-492E-81F2-1A95F2D632DC}"/>
    <dgm:cxn modelId="{92300386-B5CB-4493-B20C-70084995C20D}" srcId="{D1564338-6E14-4405-A560-7A1FDFC7E339}" destId="{4DC3CB6E-57E0-43B9-9ABD-DC2533316678}" srcOrd="1" destOrd="0" parTransId="{B98D9084-7DD1-4031-84EC-E43E42AA9F83}" sibTransId="{FB973327-C7CE-4332-A7E5-CC10B9D39AAD}"/>
    <dgm:cxn modelId="{AFDA638D-B7B2-4CC2-82A7-2185DADEA7FC}" srcId="{D1564338-6E14-4405-A560-7A1FDFC7E339}" destId="{4040EAE9-38E8-444C-84CD-7881EBF0CE4B}" srcOrd="2" destOrd="0" parTransId="{55C498C7-B40E-4915-B844-7E12B49EDCE1}" sibTransId="{1686F431-02E7-4765-B31D-C4921FEE9186}"/>
    <dgm:cxn modelId="{1E38E468-359B-41FD-8B8F-57AE016591C8}" type="presOf" srcId="{4DC3CB6E-57E0-43B9-9ABD-DC2533316678}" destId="{031CACC4-AA5F-439F-9A1A-428CF4A26FC1}" srcOrd="0" destOrd="0" presId="urn:microsoft.com/office/officeart/2005/8/layout/default"/>
    <dgm:cxn modelId="{956BB61D-095F-4441-BC94-2DC638CCC084}" type="presOf" srcId="{CFC60834-67EB-40D3-95A8-5D435DEAC0E4}" destId="{B72669DC-6FFA-46CB-8DC4-956C0B771A67}" srcOrd="0" destOrd="0" presId="urn:microsoft.com/office/officeart/2005/8/layout/default"/>
    <dgm:cxn modelId="{FEC332D7-5A8E-47C0-A774-5ECD10C758D7}" type="presOf" srcId="{75ECDA0D-074B-4DA1-9FCF-2FF05F0472C0}" destId="{0AE26012-567A-4307-B545-EAB5906A855E}" srcOrd="0" destOrd="0" presId="urn:microsoft.com/office/officeart/2005/8/layout/default"/>
    <dgm:cxn modelId="{93289B13-71D1-4F59-80D9-6AB783F3985F}" type="presOf" srcId="{4040EAE9-38E8-444C-84CD-7881EBF0CE4B}" destId="{58861841-4AD2-4F06-85B4-BD16ECE36759}" srcOrd="0" destOrd="0" presId="urn:microsoft.com/office/officeart/2005/8/layout/default"/>
    <dgm:cxn modelId="{45954E12-E008-4E37-9A32-F5BFDB1DCE7D}" type="presOf" srcId="{ED298D37-F502-4401-A5C6-B17415A1A742}" destId="{F488055B-5FF5-45B8-8E00-004ADC16B9BD}" srcOrd="0" destOrd="0" presId="urn:microsoft.com/office/officeart/2005/8/layout/default"/>
    <dgm:cxn modelId="{4FDC4DF3-CBAC-445B-BA20-9D99161628CD}" type="presOf" srcId="{D1564338-6E14-4405-A560-7A1FDFC7E339}" destId="{B578769B-CA9B-474D-A8B4-401B768D5A41}" srcOrd="0" destOrd="0" presId="urn:microsoft.com/office/officeart/2005/8/layout/default"/>
    <dgm:cxn modelId="{6F7C9FDA-38CF-4F2F-9582-958032347334}" type="presParOf" srcId="{B578769B-CA9B-474D-A8B4-401B768D5A41}" destId="{0AE26012-567A-4307-B545-EAB5906A855E}" srcOrd="0" destOrd="0" presId="urn:microsoft.com/office/officeart/2005/8/layout/default"/>
    <dgm:cxn modelId="{60E80423-0195-4BB8-9D6B-E000332501E6}" type="presParOf" srcId="{B578769B-CA9B-474D-A8B4-401B768D5A41}" destId="{A63E0CA7-56CE-4A2D-B0F6-BD5D13D4FC50}" srcOrd="1" destOrd="0" presId="urn:microsoft.com/office/officeart/2005/8/layout/default"/>
    <dgm:cxn modelId="{15C625C1-2113-4A1D-A75F-CF270D0385CA}" type="presParOf" srcId="{B578769B-CA9B-474D-A8B4-401B768D5A41}" destId="{031CACC4-AA5F-439F-9A1A-428CF4A26FC1}" srcOrd="2" destOrd="0" presId="urn:microsoft.com/office/officeart/2005/8/layout/default"/>
    <dgm:cxn modelId="{F999C6CF-04B6-4CCA-950E-3997188382FB}" type="presParOf" srcId="{B578769B-CA9B-474D-A8B4-401B768D5A41}" destId="{803BB784-84DB-4D48-B5D1-348D83D4A9A1}" srcOrd="3" destOrd="0" presId="urn:microsoft.com/office/officeart/2005/8/layout/default"/>
    <dgm:cxn modelId="{BCE728AD-9C04-4FC4-BF76-B707E08F214E}" type="presParOf" srcId="{B578769B-CA9B-474D-A8B4-401B768D5A41}" destId="{58861841-4AD2-4F06-85B4-BD16ECE36759}" srcOrd="4" destOrd="0" presId="urn:microsoft.com/office/officeart/2005/8/layout/default"/>
    <dgm:cxn modelId="{F6DF13E5-4E99-4144-A86F-82854F718389}" type="presParOf" srcId="{B578769B-CA9B-474D-A8B4-401B768D5A41}" destId="{EFA5A823-A8B1-44B3-BC21-E42E4961D805}" srcOrd="5" destOrd="0" presId="urn:microsoft.com/office/officeart/2005/8/layout/default"/>
    <dgm:cxn modelId="{394B0DC0-21B8-4857-9D32-C10E27F35621}" type="presParOf" srcId="{B578769B-CA9B-474D-A8B4-401B768D5A41}" destId="{B72669DC-6FFA-46CB-8DC4-956C0B771A67}" srcOrd="6" destOrd="0" presId="urn:microsoft.com/office/officeart/2005/8/layout/default"/>
    <dgm:cxn modelId="{C9EC1486-5267-47FA-9B3D-4D9D1622098C}" type="presParOf" srcId="{B578769B-CA9B-474D-A8B4-401B768D5A41}" destId="{18C4C8E1-D6A1-412C-8882-E4B162AC92C7}" srcOrd="7" destOrd="0" presId="urn:microsoft.com/office/officeart/2005/8/layout/default"/>
    <dgm:cxn modelId="{06F43AC3-3151-452A-A2DE-EB333FC90809}" type="presParOf" srcId="{B578769B-CA9B-474D-A8B4-401B768D5A41}" destId="{F488055B-5FF5-45B8-8E00-004ADC16B9B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0B1726-1EB9-4485-A8AB-E38E9F8AD22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D5507F61-E5C0-4744-B2DF-8D1CD01B739D}">
      <dgm:prSet phldrT="[Text]"/>
      <dgm:spPr/>
      <dgm:t>
        <a:bodyPr/>
        <a:lstStyle/>
        <a:p>
          <a:r>
            <a:rPr lang="en-US" dirty="0" smtClean="0">
              <a:solidFill>
                <a:srgbClr val="FFFF00"/>
              </a:solidFill>
            </a:rPr>
            <a:t>MMAC</a:t>
          </a:r>
        </a:p>
        <a:p>
          <a:r>
            <a:rPr lang="en-US" dirty="0" smtClean="0">
              <a:solidFill>
                <a:srgbClr val="FFFF00"/>
              </a:solidFill>
            </a:rPr>
            <a:t>Proposal/Approved</a:t>
          </a:r>
        </a:p>
        <a:p>
          <a:r>
            <a:rPr lang="en-US" dirty="0" smtClean="0">
              <a:solidFill>
                <a:srgbClr val="FFFF00"/>
              </a:solidFill>
            </a:rPr>
            <a:t>Enrollment/Changes per Provider/Provider Review/Invest.</a:t>
          </a:r>
        </a:p>
        <a:p>
          <a:r>
            <a:rPr lang="en-US" dirty="0" smtClean="0">
              <a:solidFill>
                <a:srgbClr val="FFFF00"/>
              </a:solidFill>
            </a:rPr>
            <a:t>www.mmac.mo.gov</a:t>
          </a:r>
          <a:endParaRPr lang="en-US" dirty="0">
            <a:solidFill>
              <a:srgbClr val="FFFF00"/>
            </a:solidFill>
          </a:endParaRPr>
        </a:p>
      </dgm:t>
    </dgm:pt>
    <dgm:pt modelId="{27170735-6D80-43D5-83B5-64D0A253CEA1}" type="parTrans" cxnId="{4B268369-DAE2-4B7A-BD8F-10E1EDF138EC}">
      <dgm:prSet/>
      <dgm:spPr/>
      <dgm:t>
        <a:bodyPr/>
        <a:lstStyle/>
        <a:p>
          <a:endParaRPr lang="en-US"/>
        </a:p>
      </dgm:t>
    </dgm:pt>
    <dgm:pt modelId="{D52716D4-C8F3-4C51-8574-3FC5CB3B22A6}" type="sibTrans" cxnId="{4B268369-DAE2-4B7A-BD8F-10E1EDF138EC}">
      <dgm:prSet/>
      <dgm:spPr/>
      <dgm:t>
        <a:bodyPr/>
        <a:lstStyle/>
        <a:p>
          <a:endParaRPr lang="en-US"/>
        </a:p>
      </dgm:t>
    </dgm:pt>
    <dgm:pt modelId="{5A34F194-F1AD-4E9B-AFAD-3E7008ADFFC6}">
      <dgm:prSet phldrT="[Text]" custT="1"/>
      <dgm:spPr/>
      <dgm:t>
        <a:bodyPr/>
        <a:lstStyle/>
        <a:p>
          <a:r>
            <a:rPr lang="en-US" sz="2500" dirty="0" smtClean="0">
              <a:solidFill>
                <a:srgbClr val="FFFF00"/>
              </a:solidFill>
            </a:rPr>
            <a:t>DSDS</a:t>
          </a:r>
        </a:p>
        <a:p>
          <a:r>
            <a:rPr lang="en-US" sz="2500" dirty="0" smtClean="0">
              <a:solidFill>
                <a:srgbClr val="FFFF00"/>
              </a:solidFill>
            </a:rPr>
            <a:t>Cyber Access</a:t>
          </a:r>
        </a:p>
        <a:p>
          <a:r>
            <a:rPr lang="en-US" sz="2000" dirty="0" smtClean="0">
              <a:solidFill>
                <a:srgbClr val="FFFF00"/>
              </a:solidFill>
            </a:rPr>
            <a:t>Set Policies and Participant Care</a:t>
          </a:r>
        </a:p>
        <a:p>
          <a:r>
            <a:rPr lang="en-US" sz="2000" dirty="0" smtClean="0">
              <a:solidFill>
                <a:srgbClr val="FFFF00"/>
              </a:solidFill>
            </a:rPr>
            <a:t>www.health.mo.gov</a:t>
          </a:r>
          <a:endParaRPr lang="en-US" sz="2000" dirty="0">
            <a:solidFill>
              <a:srgbClr val="FFFF00"/>
            </a:solidFill>
          </a:endParaRPr>
        </a:p>
      </dgm:t>
    </dgm:pt>
    <dgm:pt modelId="{CB7D36E2-38A2-4916-8702-5AA5FF5D5FF9}" type="parTrans" cxnId="{B528164E-8370-4DD0-A427-56C5FB559E99}">
      <dgm:prSet/>
      <dgm:spPr/>
      <dgm:t>
        <a:bodyPr/>
        <a:lstStyle/>
        <a:p>
          <a:endParaRPr lang="en-US"/>
        </a:p>
      </dgm:t>
    </dgm:pt>
    <dgm:pt modelId="{34B4D7B1-B301-4D45-A1A8-A583584C0908}" type="sibTrans" cxnId="{B528164E-8370-4DD0-A427-56C5FB559E99}">
      <dgm:prSet/>
      <dgm:spPr/>
      <dgm:t>
        <a:bodyPr/>
        <a:lstStyle/>
        <a:p>
          <a:endParaRPr lang="en-US"/>
        </a:p>
      </dgm:t>
    </dgm:pt>
    <dgm:pt modelId="{78C2F6DD-57F1-484A-810C-6B5920239FEF}">
      <dgm:prSet phldrT="[Text]"/>
      <dgm:spPr/>
      <dgm:t>
        <a:bodyPr/>
        <a:lstStyle/>
        <a:p>
          <a:r>
            <a:rPr lang="en-US" dirty="0" smtClean="0">
              <a:solidFill>
                <a:srgbClr val="FFFF00"/>
              </a:solidFill>
            </a:rPr>
            <a:t>MHD</a:t>
          </a:r>
        </a:p>
        <a:p>
          <a:r>
            <a:rPr lang="en-US" dirty="0" smtClean="0">
              <a:solidFill>
                <a:srgbClr val="FFFF00"/>
              </a:solidFill>
            </a:rPr>
            <a:t>eMOMED</a:t>
          </a:r>
        </a:p>
        <a:p>
          <a:r>
            <a:rPr lang="en-US" dirty="0" smtClean="0">
              <a:solidFill>
                <a:srgbClr val="FFFF00"/>
              </a:solidFill>
            </a:rPr>
            <a:t>Billing, Claims, and Education</a:t>
          </a:r>
        </a:p>
        <a:p>
          <a:r>
            <a:rPr lang="en-US" dirty="0" smtClean="0">
              <a:solidFill>
                <a:srgbClr val="FFFF00"/>
              </a:solidFill>
            </a:rPr>
            <a:t>www.dss.mo.gov</a:t>
          </a:r>
          <a:endParaRPr lang="en-US" dirty="0">
            <a:solidFill>
              <a:srgbClr val="FFFF00"/>
            </a:solidFill>
          </a:endParaRPr>
        </a:p>
      </dgm:t>
    </dgm:pt>
    <dgm:pt modelId="{0F62CD48-5DB9-4C3C-BC4A-8A1DF53CE124}" type="parTrans" cxnId="{A1277E9D-37E6-42C1-8A30-FDD938E62670}">
      <dgm:prSet/>
      <dgm:spPr/>
      <dgm:t>
        <a:bodyPr/>
        <a:lstStyle/>
        <a:p>
          <a:endParaRPr lang="en-US"/>
        </a:p>
      </dgm:t>
    </dgm:pt>
    <dgm:pt modelId="{ED5ED5A4-36D4-48F9-9E77-046D07ACCA54}" type="sibTrans" cxnId="{A1277E9D-37E6-42C1-8A30-FDD938E62670}">
      <dgm:prSet/>
      <dgm:spPr/>
      <dgm:t>
        <a:bodyPr/>
        <a:lstStyle/>
        <a:p>
          <a:endParaRPr lang="en-US"/>
        </a:p>
      </dgm:t>
    </dgm:pt>
    <dgm:pt modelId="{CAD762C5-5E6D-4AAD-BAA4-BF1FAFD0FAD7}" type="pres">
      <dgm:prSet presAssocID="{2E0B1726-1EB9-4485-A8AB-E38E9F8AD220}" presName="Name0" presStyleCnt="0">
        <dgm:presLayoutVars>
          <dgm:dir/>
          <dgm:resizeHandles val="exact"/>
        </dgm:presLayoutVars>
      </dgm:prSet>
      <dgm:spPr/>
      <dgm:t>
        <a:bodyPr/>
        <a:lstStyle/>
        <a:p>
          <a:endParaRPr lang="en-US"/>
        </a:p>
      </dgm:t>
    </dgm:pt>
    <dgm:pt modelId="{765706A4-9C13-42D7-934A-4DFC35521BFA}" type="pres">
      <dgm:prSet presAssocID="{D5507F61-E5C0-4744-B2DF-8D1CD01B739D}" presName="node" presStyleLbl="node1" presStyleIdx="0" presStyleCnt="3" custScaleX="136611" custScaleY="142553" custRadScaleRad="84037" custRadScaleInc="554">
        <dgm:presLayoutVars>
          <dgm:bulletEnabled val="1"/>
        </dgm:presLayoutVars>
      </dgm:prSet>
      <dgm:spPr/>
      <dgm:t>
        <a:bodyPr/>
        <a:lstStyle/>
        <a:p>
          <a:endParaRPr lang="en-US"/>
        </a:p>
      </dgm:t>
    </dgm:pt>
    <dgm:pt modelId="{75AB4966-9120-495A-8599-600A0DB810D0}" type="pres">
      <dgm:prSet presAssocID="{D52716D4-C8F3-4C51-8574-3FC5CB3B22A6}" presName="sibTrans" presStyleLbl="sibTrans2D1" presStyleIdx="0" presStyleCnt="3" custScaleX="91952"/>
      <dgm:spPr>
        <a:prstGeom prst="leftRightArrow">
          <a:avLst/>
        </a:prstGeom>
      </dgm:spPr>
      <dgm:t>
        <a:bodyPr/>
        <a:lstStyle/>
        <a:p>
          <a:endParaRPr lang="en-US"/>
        </a:p>
      </dgm:t>
    </dgm:pt>
    <dgm:pt modelId="{06EBAD1F-2B4B-4BBD-AE7C-11FCD01E368B}" type="pres">
      <dgm:prSet presAssocID="{D52716D4-C8F3-4C51-8574-3FC5CB3B22A6}" presName="connectorText" presStyleLbl="sibTrans2D1" presStyleIdx="0" presStyleCnt="3"/>
      <dgm:spPr/>
      <dgm:t>
        <a:bodyPr/>
        <a:lstStyle/>
        <a:p>
          <a:endParaRPr lang="en-US"/>
        </a:p>
      </dgm:t>
    </dgm:pt>
    <dgm:pt modelId="{AD57F7A5-5D7B-4C36-8F59-749ECEF0CB2C}" type="pres">
      <dgm:prSet presAssocID="{5A34F194-F1AD-4E9B-AFAD-3E7008ADFFC6}" presName="node" presStyleLbl="node1" presStyleIdx="1" presStyleCnt="3" custScaleX="111535" custScaleY="155112">
        <dgm:presLayoutVars>
          <dgm:bulletEnabled val="1"/>
        </dgm:presLayoutVars>
      </dgm:prSet>
      <dgm:spPr/>
      <dgm:t>
        <a:bodyPr/>
        <a:lstStyle/>
        <a:p>
          <a:endParaRPr lang="en-US"/>
        </a:p>
      </dgm:t>
    </dgm:pt>
    <dgm:pt modelId="{7EC0AF27-4F74-4C05-8E2C-29AF9CAF39A7}" type="pres">
      <dgm:prSet presAssocID="{34B4D7B1-B301-4D45-A1A8-A583584C0908}" presName="sibTrans" presStyleLbl="sibTrans2D1" presStyleIdx="1" presStyleCnt="3"/>
      <dgm:spPr/>
      <dgm:t>
        <a:bodyPr/>
        <a:lstStyle/>
        <a:p>
          <a:endParaRPr lang="en-US"/>
        </a:p>
      </dgm:t>
    </dgm:pt>
    <dgm:pt modelId="{37B9937B-9695-4466-8454-46B193B75D97}" type="pres">
      <dgm:prSet presAssocID="{34B4D7B1-B301-4D45-A1A8-A583584C0908}" presName="connectorText" presStyleLbl="sibTrans2D1" presStyleIdx="1" presStyleCnt="3"/>
      <dgm:spPr/>
      <dgm:t>
        <a:bodyPr/>
        <a:lstStyle/>
        <a:p>
          <a:endParaRPr lang="en-US"/>
        </a:p>
      </dgm:t>
    </dgm:pt>
    <dgm:pt modelId="{121502A0-403E-46BC-BB3A-EDF9E36D94E1}" type="pres">
      <dgm:prSet presAssocID="{78C2F6DD-57F1-484A-810C-6B5920239FEF}" presName="node" presStyleLbl="node1" presStyleIdx="2" presStyleCnt="3" custScaleX="107863" custScaleY="151525">
        <dgm:presLayoutVars>
          <dgm:bulletEnabled val="1"/>
        </dgm:presLayoutVars>
      </dgm:prSet>
      <dgm:spPr/>
      <dgm:t>
        <a:bodyPr/>
        <a:lstStyle/>
        <a:p>
          <a:endParaRPr lang="en-US"/>
        </a:p>
      </dgm:t>
    </dgm:pt>
    <dgm:pt modelId="{F4FA5011-0B18-40F6-BB26-CE619C3DA1E5}" type="pres">
      <dgm:prSet presAssocID="{ED5ED5A4-36D4-48F9-9E77-046D07ACCA54}" presName="sibTrans" presStyleLbl="sibTrans2D1" presStyleIdx="2" presStyleCnt="3" custAng="10825279" custScaleX="90948"/>
      <dgm:spPr>
        <a:prstGeom prst="leftRightArrow">
          <a:avLst/>
        </a:prstGeom>
      </dgm:spPr>
      <dgm:t>
        <a:bodyPr/>
        <a:lstStyle/>
        <a:p>
          <a:endParaRPr lang="en-US"/>
        </a:p>
      </dgm:t>
    </dgm:pt>
    <dgm:pt modelId="{9BFA025E-E9A5-4CCA-8361-DBF10B6367F4}" type="pres">
      <dgm:prSet presAssocID="{ED5ED5A4-36D4-48F9-9E77-046D07ACCA54}" presName="connectorText" presStyleLbl="sibTrans2D1" presStyleIdx="2" presStyleCnt="3"/>
      <dgm:spPr/>
      <dgm:t>
        <a:bodyPr/>
        <a:lstStyle/>
        <a:p>
          <a:endParaRPr lang="en-US"/>
        </a:p>
      </dgm:t>
    </dgm:pt>
  </dgm:ptLst>
  <dgm:cxnLst>
    <dgm:cxn modelId="{7DFA0892-1EC8-47F7-B482-955527A07553}" type="presOf" srcId="{D5507F61-E5C0-4744-B2DF-8D1CD01B739D}" destId="{765706A4-9C13-42D7-934A-4DFC35521BFA}" srcOrd="0" destOrd="0" presId="urn:microsoft.com/office/officeart/2005/8/layout/cycle7"/>
    <dgm:cxn modelId="{FA40E0B8-771B-4336-9BB7-8680C565C7A0}" type="presOf" srcId="{5A34F194-F1AD-4E9B-AFAD-3E7008ADFFC6}" destId="{AD57F7A5-5D7B-4C36-8F59-749ECEF0CB2C}" srcOrd="0" destOrd="0" presId="urn:microsoft.com/office/officeart/2005/8/layout/cycle7"/>
    <dgm:cxn modelId="{34EE6D54-BF33-4B2E-BBE0-0D25F560194B}" type="presOf" srcId="{78C2F6DD-57F1-484A-810C-6B5920239FEF}" destId="{121502A0-403E-46BC-BB3A-EDF9E36D94E1}" srcOrd="0" destOrd="0" presId="urn:microsoft.com/office/officeart/2005/8/layout/cycle7"/>
    <dgm:cxn modelId="{8608A22E-E142-49ED-BC76-20A1EF017E36}" type="presOf" srcId="{2E0B1726-1EB9-4485-A8AB-E38E9F8AD220}" destId="{CAD762C5-5E6D-4AAD-BAA4-BF1FAFD0FAD7}" srcOrd="0" destOrd="0" presId="urn:microsoft.com/office/officeart/2005/8/layout/cycle7"/>
    <dgm:cxn modelId="{A1277E9D-37E6-42C1-8A30-FDD938E62670}" srcId="{2E0B1726-1EB9-4485-A8AB-E38E9F8AD220}" destId="{78C2F6DD-57F1-484A-810C-6B5920239FEF}" srcOrd="2" destOrd="0" parTransId="{0F62CD48-5DB9-4C3C-BC4A-8A1DF53CE124}" sibTransId="{ED5ED5A4-36D4-48F9-9E77-046D07ACCA54}"/>
    <dgm:cxn modelId="{7F9E13BD-2603-4413-A75F-6B899F8949AC}" type="presOf" srcId="{34B4D7B1-B301-4D45-A1A8-A583584C0908}" destId="{37B9937B-9695-4466-8454-46B193B75D97}" srcOrd="1" destOrd="0" presId="urn:microsoft.com/office/officeart/2005/8/layout/cycle7"/>
    <dgm:cxn modelId="{DFBE596E-EE1F-47A7-AAD9-A4D255D333A0}" type="presOf" srcId="{D52716D4-C8F3-4C51-8574-3FC5CB3B22A6}" destId="{06EBAD1F-2B4B-4BBD-AE7C-11FCD01E368B}" srcOrd="1" destOrd="0" presId="urn:microsoft.com/office/officeart/2005/8/layout/cycle7"/>
    <dgm:cxn modelId="{D34F6D70-6CFD-4C61-85C3-575FDB523ACD}" type="presOf" srcId="{ED5ED5A4-36D4-48F9-9E77-046D07ACCA54}" destId="{9BFA025E-E9A5-4CCA-8361-DBF10B6367F4}" srcOrd="1" destOrd="0" presId="urn:microsoft.com/office/officeart/2005/8/layout/cycle7"/>
    <dgm:cxn modelId="{1C5CC9F6-F415-402B-A10D-F3B3F2352436}" type="presOf" srcId="{D52716D4-C8F3-4C51-8574-3FC5CB3B22A6}" destId="{75AB4966-9120-495A-8599-600A0DB810D0}" srcOrd="0" destOrd="0" presId="urn:microsoft.com/office/officeart/2005/8/layout/cycle7"/>
    <dgm:cxn modelId="{B528164E-8370-4DD0-A427-56C5FB559E99}" srcId="{2E0B1726-1EB9-4485-A8AB-E38E9F8AD220}" destId="{5A34F194-F1AD-4E9B-AFAD-3E7008ADFFC6}" srcOrd="1" destOrd="0" parTransId="{CB7D36E2-38A2-4916-8702-5AA5FF5D5FF9}" sibTransId="{34B4D7B1-B301-4D45-A1A8-A583584C0908}"/>
    <dgm:cxn modelId="{CA37BBAC-75BA-4504-8F3D-488AE56100CA}" type="presOf" srcId="{ED5ED5A4-36D4-48F9-9E77-046D07ACCA54}" destId="{F4FA5011-0B18-40F6-BB26-CE619C3DA1E5}" srcOrd="0" destOrd="0" presId="urn:microsoft.com/office/officeart/2005/8/layout/cycle7"/>
    <dgm:cxn modelId="{DEB35A75-2D12-4FFE-BC48-E50C573FED24}" type="presOf" srcId="{34B4D7B1-B301-4D45-A1A8-A583584C0908}" destId="{7EC0AF27-4F74-4C05-8E2C-29AF9CAF39A7}" srcOrd="0" destOrd="0" presId="urn:microsoft.com/office/officeart/2005/8/layout/cycle7"/>
    <dgm:cxn modelId="{4B268369-DAE2-4B7A-BD8F-10E1EDF138EC}" srcId="{2E0B1726-1EB9-4485-A8AB-E38E9F8AD220}" destId="{D5507F61-E5C0-4744-B2DF-8D1CD01B739D}" srcOrd="0" destOrd="0" parTransId="{27170735-6D80-43D5-83B5-64D0A253CEA1}" sibTransId="{D52716D4-C8F3-4C51-8574-3FC5CB3B22A6}"/>
    <dgm:cxn modelId="{0281EAB3-1992-4933-85BC-546EF726879B}" type="presParOf" srcId="{CAD762C5-5E6D-4AAD-BAA4-BF1FAFD0FAD7}" destId="{765706A4-9C13-42D7-934A-4DFC35521BFA}" srcOrd="0" destOrd="0" presId="urn:microsoft.com/office/officeart/2005/8/layout/cycle7"/>
    <dgm:cxn modelId="{AF93875F-6612-4533-B899-6BF51A22D460}" type="presParOf" srcId="{CAD762C5-5E6D-4AAD-BAA4-BF1FAFD0FAD7}" destId="{75AB4966-9120-495A-8599-600A0DB810D0}" srcOrd="1" destOrd="0" presId="urn:microsoft.com/office/officeart/2005/8/layout/cycle7"/>
    <dgm:cxn modelId="{3F5ED269-ECBD-4896-B105-F4DDFEE28090}" type="presParOf" srcId="{75AB4966-9120-495A-8599-600A0DB810D0}" destId="{06EBAD1F-2B4B-4BBD-AE7C-11FCD01E368B}" srcOrd="0" destOrd="0" presId="urn:microsoft.com/office/officeart/2005/8/layout/cycle7"/>
    <dgm:cxn modelId="{D66F0850-B0EA-4B92-A533-65E0886A4169}" type="presParOf" srcId="{CAD762C5-5E6D-4AAD-BAA4-BF1FAFD0FAD7}" destId="{AD57F7A5-5D7B-4C36-8F59-749ECEF0CB2C}" srcOrd="2" destOrd="0" presId="urn:microsoft.com/office/officeart/2005/8/layout/cycle7"/>
    <dgm:cxn modelId="{8E3ED17D-2809-4B4B-9D88-11D36D707021}" type="presParOf" srcId="{CAD762C5-5E6D-4AAD-BAA4-BF1FAFD0FAD7}" destId="{7EC0AF27-4F74-4C05-8E2C-29AF9CAF39A7}" srcOrd="3" destOrd="0" presId="urn:microsoft.com/office/officeart/2005/8/layout/cycle7"/>
    <dgm:cxn modelId="{3C9E00A0-438B-4B75-A4F4-FAF02717496D}" type="presParOf" srcId="{7EC0AF27-4F74-4C05-8E2C-29AF9CAF39A7}" destId="{37B9937B-9695-4466-8454-46B193B75D97}" srcOrd="0" destOrd="0" presId="urn:microsoft.com/office/officeart/2005/8/layout/cycle7"/>
    <dgm:cxn modelId="{2FED552B-098B-4E3A-9A09-97154CE3002C}" type="presParOf" srcId="{CAD762C5-5E6D-4AAD-BAA4-BF1FAFD0FAD7}" destId="{121502A0-403E-46BC-BB3A-EDF9E36D94E1}" srcOrd="4" destOrd="0" presId="urn:microsoft.com/office/officeart/2005/8/layout/cycle7"/>
    <dgm:cxn modelId="{F5EAD710-3269-4805-BABB-4C4866597419}" type="presParOf" srcId="{CAD762C5-5E6D-4AAD-BAA4-BF1FAFD0FAD7}" destId="{F4FA5011-0B18-40F6-BB26-CE619C3DA1E5}" srcOrd="5" destOrd="0" presId="urn:microsoft.com/office/officeart/2005/8/layout/cycle7"/>
    <dgm:cxn modelId="{3DE70272-656C-4D7F-98D8-78D0927E9214}" type="presParOf" srcId="{F4FA5011-0B18-40F6-BB26-CE619C3DA1E5}" destId="{9BFA025E-E9A5-4CCA-8361-DBF10B6367F4}"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2204F2-E0A0-44E8-BF94-88714128E059}"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AA3CD90-0804-40B9-BBD3-3CDE1755681B}">
      <dgm:prSet phldrT="[Text]"/>
      <dgm:spPr/>
      <dgm:t>
        <a:bodyPr/>
        <a:lstStyle/>
        <a:p>
          <a:r>
            <a:rPr lang="en-US" b="1" dirty="0" smtClean="0"/>
            <a:t>Approved Proposal</a:t>
          </a:r>
          <a:endParaRPr lang="en-US" b="1" dirty="0"/>
        </a:p>
      </dgm:t>
    </dgm:pt>
    <dgm:pt modelId="{4AAA186F-25C7-44E5-9AB4-E9807300850F}" type="parTrans" cxnId="{0419CEAC-9005-44C8-B329-988D686F11C7}">
      <dgm:prSet/>
      <dgm:spPr/>
      <dgm:t>
        <a:bodyPr/>
        <a:lstStyle/>
        <a:p>
          <a:endParaRPr lang="en-US"/>
        </a:p>
      </dgm:t>
    </dgm:pt>
    <dgm:pt modelId="{4D26DC74-ADC4-465E-BDCD-8530DB8EB30B}" type="sibTrans" cxnId="{0419CEAC-9005-44C8-B329-988D686F11C7}">
      <dgm:prSet/>
      <dgm:spPr/>
      <dgm:t>
        <a:bodyPr/>
        <a:lstStyle/>
        <a:p>
          <a:endParaRPr lang="en-US"/>
        </a:p>
      </dgm:t>
    </dgm:pt>
    <dgm:pt modelId="{43714D07-8581-4A99-8592-ADBF834D7705}">
      <dgm:prSet phldrT="[Text]" custT="1"/>
      <dgm:spPr/>
      <dgm:t>
        <a:bodyPr/>
        <a:lstStyle/>
        <a:p>
          <a:r>
            <a:rPr lang="en-US" sz="2200" dirty="0" smtClean="0">
              <a:solidFill>
                <a:schemeClr val="accent4">
                  <a:lumMod val="75000"/>
                </a:schemeClr>
              </a:solidFill>
              <a:latin typeface="+mj-lt"/>
            </a:rPr>
            <a:t>Medicaid Enrollment forms are sent to the provider</a:t>
          </a:r>
          <a:endParaRPr lang="en-US" sz="2200" dirty="0">
            <a:solidFill>
              <a:schemeClr val="accent4">
                <a:lumMod val="75000"/>
              </a:schemeClr>
            </a:solidFill>
            <a:latin typeface="+mj-lt"/>
          </a:endParaRPr>
        </a:p>
      </dgm:t>
    </dgm:pt>
    <dgm:pt modelId="{27556475-1E86-44BF-8CD3-53AD03FE46A6}" type="parTrans" cxnId="{D6686B1D-CF24-44EB-9BCF-631B7C4BD25E}">
      <dgm:prSet/>
      <dgm:spPr/>
      <dgm:t>
        <a:bodyPr/>
        <a:lstStyle/>
        <a:p>
          <a:endParaRPr lang="en-US"/>
        </a:p>
      </dgm:t>
    </dgm:pt>
    <dgm:pt modelId="{4E66E13F-DF1E-4E46-A7F5-699C2C9BE0B7}" type="sibTrans" cxnId="{D6686B1D-CF24-44EB-9BCF-631B7C4BD25E}">
      <dgm:prSet/>
      <dgm:spPr/>
      <dgm:t>
        <a:bodyPr/>
        <a:lstStyle/>
        <a:p>
          <a:endParaRPr lang="en-US"/>
        </a:p>
      </dgm:t>
    </dgm:pt>
    <dgm:pt modelId="{1F578D6B-96F2-456C-8F4A-A6B71C48FD3F}">
      <dgm:prSet phldrT="[Text]" custT="1"/>
      <dgm:spPr/>
      <dgm:t>
        <a:bodyPr/>
        <a:lstStyle/>
        <a:p>
          <a:r>
            <a:rPr lang="en-US" sz="2200" dirty="0" smtClean="0">
              <a:solidFill>
                <a:schemeClr val="accent4">
                  <a:lumMod val="75000"/>
                </a:schemeClr>
              </a:solidFill>
              <a:latin typeface="+mj-lt"/>
            </a:rPr>
            <a:t>Notification of Site Visit</a:t>
          </a:r>
          <a:endParaRPr lang="en-US" sz="2200" dirty="0">
            <a:solidFill>
              <a:schemeClr val="accent4">
                <a:lumMod val="75000"/>
              </a:schemeClr>
            </a:solidFill>
            <a:latin typeface="+mj-lt"/>
          </a:endParaRPr>
        </a:p>
      </dgm:t>
    </dgm:pt>
    <dgm:pt modelId="{10822CA5-37CC-4812-979B-CA246F066828}" type="parTrans" cxnId="{B9CCA357-4C9F-4E12-AD4F-0BBAB634A93A}">
      <dgm:prSet/>
      <dgm:spPr/>
      <dgm:t>
        <a:bodyPr/>
        <a:lstStyle/>
        <a:p>
          <a:endParaRPr lang="en-US"/>
        </a:p>
      </dgm:t>
    </dgm:pt>
    <dgm:pt modelId="{6B8B0144-D922-4D9D-BF1B-33630A75E1F8}" type="sibTrans" cxnId="{B9CCA357-4C9F-4E12-AD4F-0BBAB634A93A}">
      <dgm:prSet/>
      <dgm:spPr/>
      <dgm:t>
        <a:bodyPr/>
        <a:lstStyle/>
        <a:p>
          <a:endParaRPr lang="en-US"/>
        </a:p>
      </dgm:t>
    </dgm:pt>
    <dgm:pt modelId="{70E9C42C-E283-451C-9EA2-B7813F0FC5CC}">
      <dgm:prSet phldrT="[Text]" custT="1"/>
      <dgm:spPr/>
      <dgm:t>
        <a:bodyPr/>
        <a:lstStyle/>
        <a:p>
          <a:r>
            <a:rPr lang="en-US" sz="2800" b="0" dirty="0" smtClean="0"/>
            <a:t>Site Visit</a:t>
          </a:r>
          <a:endParaRPr lang="en-US" sz="2800" b="0" dirty="0"/>
        </a:p>
      </dgm:t>
    </dgm:pt>
    <dgm:pt modelId="{556302E2-6AB3-4AAD-AE92-B92F1C7BB8A2}" type="parTrans" cxnId="{1EC4D229-8416-4E6C-ABA2-F77788C9FA39}">
      <dgm:prSet/>
      <dgm:spPr/>
      <dgm:t>
        <a:bodyPr/>
        <a:lstStyle/>
        <a:p>
          <a:endParaRPr lang="en-US"/>
        </a:p>
      </dgm:t>
    </dgm:pt>
    <dgm:pt modelId="{87F01CB8-9BC1-46A7-B098-00B536DAEA3F}" type="sibTrans" cxnId="{1EC4D229-8416-4E6C-ABA2-F77788C9FA39}">
      <dgm:prSet/>
      <dgm:spPr/>
      <dgm:t>
        <a:bodyPr/>
        <a:lstStyle/>
        <a:p>
          <a:endParaRPr lang="en-US"/>
        </a:p>
      </dgm:t>
    </dgm:pt>
    <dgm:pt modelId="{FA0754E8-8921-4283-81B5-A98FCCC0555D}">
      <dgm:prSet phldrT="[Text]" custT="1"/>
      <dgm:spPr/>
      <dgm:t>
        <a:bodyPr/>
        <a:lstStyle/>
        <a:p>
          <a:r>
            <a:rPr lang="en-US" sz="2200" dirty="0" smtClean="0">
              <a:solidFill>
                <a:srgbClr val="FF0000"/>
              </a:solidFill>
              <a:latin typeface="+mj-lt"/>
            </a:rPr>
            <a:t>MMAC representative will set a time for a virtual tour and go over the checklist </a:t>
          </a:r>
          <a:endParaRPr lang="en-US" sz="2200" dirty="0">
            <a:solidFill>
              <a:srgbClr val="FF0000"/>
            </a:solidFill>
            <a:latin typeface="+mj-lt"/>
          </a:endParaRPr>
        </a:p>
      </dgm:t>
    </dgm:pt>
    <dgm:pt modelId="{5FF26173-6867-4987-BB32-FBCD4440234E}" type="parTrans" cxnId="{5D1CBCCA-53AA-4A5C-B26B-B6DB272FA213}">
      <dgm:prSet/>
      <dgm:spPr/>
      <dgm:t>
        <a:bodyPr/>
        <a:lstStyle/>
        <a:p>
          <a:endParaRPr lang="en-US"/>
        </a:p>
      </dgm:t>
    </dgm:pt>
    <dgm:pt modelId="{F44F3D15-FAC3-4AF7-AB44-B9809ADF66B2}" type="sibTrans" cxnId="{5D1CBCCA-53AA-4A5C-B26B-B6DB272FA213}">
      <dgm:prSet/>
      <dgm:spPr/>
      <dgm:t>
        <a:bodyPr/>
        <a:lstStyle/>
        <a:p>
          <a:endParaRPr lang="en-US"/>
        </a:p>
      </dgm:t>
    </dgm:pt>
    <dgm:pt modelId="{F2EEECCF-BAA9-48FB-9789-45F0575E27B5}">
      <dgm:prSet phldrT="[Text]"/>
      <dgm:spPr/>
      <dgm:t>
        <a:bodyPr/>
        <a:lstStyle/>
        <a:p>
          <a:r>
            <a:rPr lang="en-US" b="1" dirty="0" smtClean="0"/>
            <a:t>Contract</a:t>
          </a:r>
          <a:endParaRPr lang="en-US" b="1" dirty="0"/>
        </a:p>
      </dgm:t>
    </dgm:pt>
    <dgm:pt modelId="{14206E1E-EE0A-4FE0-90EC-EB167E54C35D}" type="parTrans" cxnId="{DFFECDA4-7EB0-45EA-AED7-83FD0311079F}">
      <dgm:prSet/>
      <dgm:spPr/>
      <dgm:t>
        <a:bodyPr/>
        <a:lstStyle/>
        <a:p>
          <a:endParaRPr lang="en-US"/>
        </a:p>
      </dgm:t>
    </dgm:pt>
    <dgm:pt modelId="{0159A646-501D-4048-B93B-8761C91B5277}" type="sibTrans" cxnId="{DFFECDA4-7EB0-45EA-AED7-83FD0311079F}">
      <dgm:prSet/>
      <dgm:spPr/>
      <dgm:t>
        <a:bodyPr/>
        <a:lstStyle/>
        <a:p>
          <a:endParaRPr lang="en-US"/>
        </a:p>
      </dgm:t>
    </dgm:pt>
    <dgm:pt modelId="{7625970A-6A63-4005-8AD4-FDF97DBDADC1}">
      <dgm:prSet phldrT="[Text]" custT="1"/>
      <dgm:spPr/>
      <dgm:t>
        <a:bodyPr/>
        <a:lstStyle/>
        <a:p>
          <a:r>
            <a:rPr lang="en-US" sz="2000" dirty="0" smtClean="0">
              <a:solidFill>
                <a:srgbClr val="7030A0"/>
              </a:solidFill>
              <a:latin typeface="+mj-lt"/>
            </a:rPr>
            <a:t>Provider Agreement mailed out</a:t>
          </a:r>
          <a:endParaRPr lang="en-US" sz="2000" dirty="0">
            <a:solidFill>
              <a:srgbClr val="7030A0"/>
            </a:solidFill>
            <a:latin typeface="+mj-lt"/>
          </a:endParaRPr>
        </a:p>
      </dgm:t>
    </dgm:pt>
    <dgm:pt modelId="{24BF8170-196D-4F0F-B635-071003C33DA8}" type="parTrans" cxnId="{AAF4EC39-9B5A-495B-A129-2AE755FD0618}">
      <dgm:prSet/>
      <dgm:spPr/>
      <dgm:t>
        <a:bodyPr/>
        <a:lstStyle/>
        <a:p>
          <a:endParaRPr lang="en-US"/>
        </a:p>
      </dgm:t>
    </dgm:pt>
    <dgm:pt modelId="{D91BDDAD-E364-4A69-98FF-2A67CAED072E}" type="sibTrans" cxnId="{AAF4EC39-9B5A-495B-A129-2AE755FD0618}">
      <dgm:prSet/>
      <dgm:spPr/>
      <dgm:t>
        <a:bodyPr/>
        <a:lstStyle/>
        <a:p>
          <a:endParaRPr lang="en-US"/>
        </a:p>
      </dgm:t>
    </dgm:pt>
    <dgm:pt modelId="{DAAE12D4-F97E-484B-9C1E-CD4598CDC9E6}">
      <dgm:prSet phldrT="[Text]" custT="1"/>
      <dgm:spPr/>
      <dgm:t>
        <a:bodyPr/>
        <a:lstStyle/>
        <a:p>
          <a:r>
            <a:rPr lang="en-US" sz="2200" dirty="0" smtClean="0">
              <a:solidFill>
                <a:schemeClr val="accent4">
                  <a:lumMod val="75000"/>
                </a:schemeClr>
              </a:solidFill>
              <a:latin typeface="+mj-lt"/>
            </a:rPr>
            <a:t>Application fee paid </a:t>
          </a:r>
          <a:endParaRPr lang="en-US" sz="2200" dirty="0">
            <a:solidFill>
              <a:schemeClr val="accent4">
                <a:lumMod val="75000"/>
              </a:schemeClr>
            </a:solidFill>
            <a:latin typeface="+mj-lt"/>
          </a:endParaRPr>
        </a:p>
      </dgm:t>
    </dgm:pt>
    <dgm:pt modelId="{A788FA12-9BA2-417A-AB1E-BBE7D1C26076}" type="parTrans" cxnId="{997BBE90-01CF-4F84-8FC5-919266C0BEFB}">
      <dgm:prSet/>
      <dgm:spPr/>
      <dgm:t>
        <a:bodyPr/>
        <a:lstStyle/>
        <a:p>
          <a:endParaRPr lang="en-US"/>
        </a:p>
      </dgm:t>
    </dgm:pt>
    <dgm:pt modelId="{3EB2A133-34D9-4159-9AE1-6331388CD41C}" type="sibTrans" cxnId="{997BBE90-01CF-4F84-8FC5-919266C0BEFB}">
      <dgm:prSet/>
      <dgm:spPr/>
      <dgm:t>
        <a:bodyPr/>
        <a:lstStyle/>
        <a:p>
          <a:endParaRPr lang="en-US"/>
        </a:p>
      </dgm:t>
    </dgm:pt>
    <dgm:pt modelId="{32620304-DFED-49FD-A4A1-E10B591D0DCE}">
      <dgm:prSet phldrT="[Text]" custT="1"/>
      <dgm:spPr/>
      <dgm:t>
        <a:bodyPr/>
        <a:lstStyle/>
        <a:p>
          <a:r>
            <a:rPr lang="en-US" sz="2200" dirty="0" smtClean="0">
              <a:solidFill>
                <a:srgbClr val="FF0000"/>
              </a:solidFill>
              <a:latin typeface="+mj-lt"/>
            </a:rPr>
            <a:t>Notification of any follow up needed will be sent out</a:t>
          </a:r>
          <a:endParaRPr lang="en-US" sz="2200" dirty="0">
            <a:solidFill>
              <a:srgbClr val="FF0000"/>
            </a:solidFill>
            <a:latin typeface="+mj-lt"/>
          </a:endParaRPr>
        </a:p>
      </dgm:t>
    </dgm:pt>
    <dgm:pt modelId="{A8C5F29E-42C5-48F9-92C4-854B61A33E1C}" type="parTrans" cxnId="{4EF130B8-797F-4479-B2D0-FDB404458E51}">
      <dgm:prSet/>
      <dgm:spPr/>
      <dgm:t>
        <a:bodyPr/>
        <a:lstStyle/>
        <a:p>
          <a:endParaRPr lang="en-US"/>
        </a:p>
      </dgm:t>
    </dgm:pt>
    <dgm:pt modelId="{482A9AB2-4EAE-4F3F-B316-5F1CCF772669}" type="sibTrans" cxnId="{4EF130B8-797F-4479-B2D0-FDB404458E51}">
      <dgm:prSet/>
      <dgm:spPr/>
      <dgm:t>
        <a:bodyPr/>
        <a:lstStyle/>
        <a:p>
          <a:endParaRPr lang="en-US"/>
        </a:p>
      </dgm:t>
    </dgm:pt>
    <dgm:pt modelId="{C34CC736-79CE-43A2-BA5B-625577D93EBF}">
      <dgm:prSet phldrT="[Text]" custT="1"/>
      <dgm:spPr/>
      <dgm:t>
        <a:bodyPr/>
        <a:lstStyle/>
        <a:p>
          <a:r>
            <a:rPr lang="en-US" sz="2000" dirty="0" smtClean="0">
              <a:solidFill>
                <a:srgbClr val="7030A0"/>
              </a:solidFill>
              <a:latin typeface="+mj-lt"/>
            </a:rPr>
            <a:t> Provider will fill out paperwork and send back the signed agreement along with the requested notarized work affidavit and E-Verify Signature Page)</a:t>
          </a:r>
          <a:endParaRPr lang="en-US" sz="2000" dirty="0">
            <a:solidFill>
              <a:srgbClr val="7030A0"/>
            </a:solidFill>
            <a:latin typeface="+mj-lt"/>
          </a:endParaRPr>
        </a:p>
      </dgm:t>
    </dgm:pt>
    <dgm:pt modelId="{369D0A84-1C0E-4437-9F11-C915208BDD20}" type="parTrans" cxnId="{4A6ECFFB-F5CC-4E2E-B5F7-FE2A06114318}">
      <dgm:prSet/>
      <dgm:spPr/>
      <dgm:t>
        <a:bodyPr/>
        <a:lstStyle/>
        <a:p>
          <a:endParaRPr lang="en-US"/>
        </a:p>
      </dgm:t>
    </dgm:pt>
    <dgm:pt modelId="{760F48F3-008F-463D-B399-0A79EFE25CA6}" type="sibTrans" cxnId="{4A6ECFFB-F5CC-4E2E-B5F7-FE2A06114318}">
      <dgm:prSet/>
      <dgm:spPr/>
      <dgm:t>
        <a:bodyPr/>
        <a:lstStyle/>
        <a:p>
          <a:endParaRPr lang="en-US"/>
        </a:p>
      </dgm:t>
    </dgm:pt>
    <dgm:pt modelId="{A51B6EED-0E01-415E-BCC6-C0CFA327E8C8}">
      <dgm:prSet phldrT="[Text]" custT="1"/>
      <dgm:spPr/>
      <dgm:t>
        <a:bodyPr/>
        <a:lstStyle/>
        <a:p>
          <a:r>
            <a:rPr lang="en-US" sz="2000" dirty="0" smtClean="0">
              <a:solidFill>
                <a:srgbClr val="7030A0"/>
              </a:solidFill>
              <a:latin typeface="+mj-lt"/>
            </a:rPr>
            <a:t>MMAC will process the paperwork; finalize the enrollment</a:t>
          </a:r>
          <a:endParaRPr lang="en-US" sz="2000" dirty="0">
            <a:solidFill>
              <a:srgbClr val="7030A0"/>
            </a:solidFill>
            <a:latin typeface="+mj-lt"/>
          </a:endParaRPr>
        </a:p>
      </dgm:t>
    </dgm:pt>
    <dgm:pt modelId="{75D73596-13DA-4C40-BD14-706DF3EA9E74}" type="parTrans" cxnId="{411FFEE7-C019-401A-BB17-B4DD862D7762}">
      <dgm:prSet/>
      <dgm:spPr/>
      <dgm:t>
        <a:bodyPr/>
        <a:lstStyle/>
        <a:p>
          <a:endParaRPr lang="en-US"/>
        </a:p>
      </dgm:t>
    </dgm:pt>
    <dgm:pt modelId="{338E1312-CBBF-4AEC-891C-24993DE3C882}" type="sibTrans" cxnId="{411FFEE7-C019-401A-BB17-B4DD862D7762}">
      <dgm:prSet/>
      <dgm:spPr/>
      <dgm:t>
        <a:bodyPr/>
        <a:lstStyle/>
        <a:p>
          <a:endParaRPr lang="en-US"/>
        </a:p>
      </dgm:t>
    </dgm:pt>
    <dgm:pt modelId="{7BC6D321-8551-420B-91E2-F165B3C2E372}">
      <dgm:prSet phldrT="[Text]" custT="1"/>
      <dgm:spPr/>
      <dgm:t>
        <a:bodyPr/>
        <a:lstStyle/>
        <a:p>
          <a:r>
            <a:rPr lang="en-US" sz="2000" dirty="0" smtClean="0">
              <a:solidFill>
                <a:srgbClr val="7030A0"/>
              </a:solidFill>
              <a:latin typeface="+mj-lt"/>
            </a:rPr>
            <a:t>Will mail out the signed contract along with a Welcome letter</a:t>
          </a:r>
          <a:endParaRPr lang="en-US" sz="2000" dirty="0">
            <a:solidFill>
              <a:srgbClr val="7030A0"/>
            </a:solidFill>
            <a:latin typeface="+mj-lt"/>
          </a:endParaRPr>
        </a:p>
      </dgm:t>
    </dgm:pt>
    <dgm:pt modelId="{E29DAFE7-32E5-4D0C-86A9-3C4D615106A3}" type="parTrans" cxnId="{88165FF2-3B01-437C-AD32-B7673874EC55}">
      <dgm:prSet/>
      <dgm:spPr/>
      <dgm:t>
        <a:bodyPr/>
        <a:lstStyle/>
        <a:p>
          <a:endParaRPr lang="en-US"/>
        </a:p>
      </dgm:t>
    </dgm:pt>
    <dgm:pt modelId="{4CE5BFE6-6F0D-4BF8-8343-A2FC14F7D811}" type="sibTrans" cxnId="{88165FF2-3B01-437C-AD32-B7673874EC55}">
      <dgm:prSet/>
      <dgm:spPr/>
      <dgm:t>
        <a:bodyPr/>
        <a:lstStyle/>
        <a:p>
          <a:endParaRPr lang="en-US"/>
        </a:p>
      </dgm:t>
    </dgm:pt>
    <dgm:pt modelId="{74FC58A7-103B-45FE-AB24-76992958F041}">
      <dgm:prSet phldrT="[Text]" custT="1"/>
      <dgm:spPr/>
      <dgm:t>
        <a:bodyPr/>
        <a:lstStyle/>
        <a:p>
          <a:r>
            <a:rPr lang="en-US" sz="2200" dirty="0" smtClean="0">
              <a:solidFill>
                <a:srgbClr val="FF0000"/>
              </a:solidFill>
              <a:latin typeface="+mj-lt"/>
            </a:rPr>
            <a:t>Once the site visit is completed, any additional pictures or documentation will be reviewed and processed</a:t>
          </a:r>
          <a:endParaRPr lang="en-US" sz="2200" dirty="0">
            <a:solidFill>
              <a:srgbClr val="FF0000"/>
            </a:solidFill>
            <a:latin typeface="+mj-lt"/>
          </a:endParaRPr>
        </a:p>
      </dgm:t>
    </dgm:pt>
    <dgm:pt modelId="{1B041D3D-57EF-4CBB-BAD0-0C1A92674B7D}" type="parTrans" cxnId="{EA438FB4-72E4-43F2-BD64-546C4F0B506E}">
      <dgm:prSet/>
      <dgm:spPr/>
    </dgm:pt>
    <dgm:pt modelId="{287693F1-9F21-482A-8DF7-69454E8F89E5}" type="sibTrans" cxnId="{EA438FB4-72E4-43F2-BD64-546C4F0B506E}">
      <dgm:prSet/>
      <dgm:spPr/>
    </dgm:pt>
    <dgm:pt modelId="{4AE1DE36-65A3-464F-980C-329ABA13D5C3}" type="pres">
      <dgm:prSet presAssocID="{B72204F2-E0A0-44E8-BF94-88714128E059}" presName="Name0" presStyleCnt="0">
        <dgm:presLayoutVars>
          <dgm:dir/>
          <dgm:animLvl val="lvl"/>
          <dgm:resizeHandles val="exact"/>
        </dgm:presLayoutVars>
      </dgm:prSet>
      <dgm:spPr/>
      <dgm:t>
        <a:bodyPr/>
        <a:lstStyle/>
        <a:p>
          <a:endParaRPr lang="en-US"/>
        </a:p>
      </dgm:t>
    </dgm:pt>
    <dgm:pt modelId="{B67C7903-6201-43EB-8A71-0F37F84A5970}" type="pres">
      <dgm:prSet presAssocID="{4AA3CD90-0804-40B9-BBD3-3CDE1755681B}" presName="linNode" presStyleCnt="0"/>
      <dgm:spPr/>
    </dgm:pt>
    <dgm:pt modelId="{A5E88D7D-0A3B-4680-82BB-737D2CC530C5}" type="pres">
      <dgm:prSet presAssocID="{4AA3CD90-0804-40B9-BBD3-3CDE1755681B}" presName="parentText" presStyleLbl="node1" presStyleIdx="0" presStyleCnt="3" custScaleX="53349" custScaleY="42677">
        <dgm:presLayoutVars>
          <dgm:chMax val="1"/>
          <dgm:bulletEnabled val="1"/>
        </dgm:presLayoutVars>
      </dgm:prSet>
      <dgm:spPr/>
      <dgm:t>
        <a:bodyPr/>
        <a:lstStyle/>
        <a:p>
          <a:endParaRPr lang="en-US"/>
        </a:p>
      </dgm:t>
    </dgm:pt>
    <dgm:pt modelId="{EF1394A9-428F-49E4-8C1E-3D217B1929E1}" type="pres">
      <dgm:prSet presAssocID="{4AA3CD90-0804-40B9-BBD3-3CDE1755681B}" presName="descendantText" presStyleLbl="alignAccFollowNode1" presStyleIdx="0" presStyleCnt="3" custScaleX="123148" custScaleY="58165">
        <dgm:presLayoutVars>
          <dgm:bulletEnabled val="1"/>
        </dgm:presLayoutVars>
      </dgm:prSet>
      <dgm:spPr/>
      <dgm:t>
        <a:bodyPr/>
        <a:lstStyle/>
        <a:p>
          <a:endParaRPr lang="en-US"/>
        </a:p>
      </dgm:t>
    </dgm:pt>
    <dgm:pt modelId="{F1B52EBC-C669-4585-9F37-AF8723CC1610}" type="pres">
      <dgm:prSet presAssocID="{4D26DC74-ADC4-465E-BDCD-8530DB8EB30B}" presName="sp" presStyleCnt="0"/>
      <dgm:spPr/>
    </dgm:pt>
    <dgm:pt modelId="{3BEEB54F-1D79-4FC2-A1A6-7CD27E32C422}" type="pres">
      <dgm:prSet presAssocID="{70E9C42C-E283-451C-9EA2-B7813F0FC5CC}" presName="linNode" presStyleCnt="0"/>
      <dgm:spPr/>
    </dgm:pt>
    <dgm:pt modelId="{BCA178E2-C4AC-461E-9390-FA51203346EA}" type="pres">
      <dgm:prSet presAssocID="{70E9C42C-E283-451C-9EA2-B7813F0FC5CC}" presName="parentText" presStyleLbl="node1" presStyleIdx="1" presStyleCnt="3" custScaleX="33188" custScaleY="52852" custLinFactNeighborY="1674">
        <dgm:presLayoutVars>
          <dgm:chMax val="1"/>
          <dgm:bulletEnabled val="1"/>
        </dgm:presLayoutVars>
      </dgm:prSet>
      <dgm:spPr/>
      <dgm:t>
        <a:bodyPr/>
        <a:lstStyle/>
        <a:p>
          <a:endParaRPr lang="en-US"/>
        </a:p>
      </dgm:t>
    </dgm:pt>
    <dgm:pt modelId="{27D575B6-DEB2-4D30-96C5-8D1A0BFBFA92}" type="pres">
      <dgm:prSet presAssocID="{70E9C42C-E283-451C-9EA2-B7813F0FC5CC}" presName="descendantText" presStyleLbl="alignAccFollowNode1" presStyleIdx="1" presStyleCnt="3" custScaleX="131700" custScaleY="73477">
        <dgm:presLayoutVars>
          <dgm:bulletEnabled val="1"/>
        </dgm:presLayoutVars>
      </dgm:prSet>
      <dgm:spPr/>
      <dgm:t>
        <a:bodyPr/>
        <a:lstStyle/>
        <a:p>
          <a:endParaRPr lang="en-US"/>
        </a:p>
      </dgm:t>
    </dgm:pt>
    <dgm:pt modelId="{1D9C3290-A1A4-4BC5-9115-20F6E54590BF}" type="pres">
      <dgm:prSet presAssocID="{87F01CB8-9BC1-46A7-B098-00B536DAEA3F}" presName="sp" presStyleCnt="0"/>
      <dgm:spPr/>
    </dgm:pt>
    <dgm:pt modelId="{3FFF9D3A-A33C-42DA-B00B-14D8B8B8A3B7}" type="pres">
      <dgm:prSet presAssocID="{F2EEECCF-BAA9-48FB-9789-45F0575E27B5}" presName="linNode" presStyleCnt="0"/>
      <dgm:spPr/>
    </dgm:pt>
    <dgm:pt modelId="{65E6DFE4-E704-4314-A53F-69ABE32448F3}" type="pres">
      <dgm:prSet presAssocID="{F2EEECCF-BAA9-48FB-9789-45F0575E27B5}" presName="parentText" presStyleLbl="node1" presStyleIdx="2" presStyleCnt="3" custScaleX="42788" custScaleY="68319">
        <dgm:presLayoutVars>
          <dgm:chMax val="1"/>
          <dgm:bulletEnabled val="1"/>
        </dgm:presLayoutVars>
      </dgm:prSet>
      <dgm:spPr/>
      <dgm:t>
        <a:bodyPr/>
        <a:lstStyle/>
        <a:p>
          <a:endParaRPr lang="en-US"/>
        </a:p>
      </dgm:t>
    </dgm:pt>
    <dgm:pt modelId="{88723BDA-BDC5-4BDF-9F99-75D73CFC3EB3}" type="pres">
      <dgm:prSet presAssocID="{F2EEECCF-BAA9-48FB-9789-45F0575E27B5}" presName="descendantText" presStyleLbl="alignAccFollowNode1" presStyleIdx="2" presStyleCnt="3" custScaleX="130124" custScaleY="82196" custLinFactNeighborX="310" custLinFactNeighborY="-4058">
        <dgm:presLayoutVars>
          <dgm:bulletEnabled val="1"/>
        </dgm:presLayoutVars>
      </dgm:prSet>
      <dgm:spPr/>
      <dgm:t>
        <a:bodyPr/>
        <a:lstStyle/>
        <a:p>
          <a:endParaRPr lang="en-US"/>
        </a:p>
      </dgm:t>
    </dgm:pt>
  </dgm:ptLst>
  <dgm:cxnLst>
    <dgm:cxn modelId="{B9CCA357-4C9F-4E12-AD4F-0BBAB634A93A}" srcId="{4AA3CD90-0804-40B9-BBD3-3CDE1755681B}" destId="{1F578D6B-96F2-456C-8F4A-A6B71C48FD3F}" srcOrd="1" destOrd="0" parTransId="{10822CA5-37CC-4812-979B-CA246F066828}" sibTransId="{6B8B0144-D922-4D9D-BF1B-33630A75E1F8}"/>
    <dgm:cxn modelId="{6FF7B27F-65CE-4BC1-BADF-28EF153627E0}" type="presOf" srcId="{FA0754E8-8921-4283-81B5-A98FCCC0555D}" destId="{27D575B6-DEB2-4D30-96C5-8D1A0BFBFA92}" srcOrd="0" destOrd="0" presId="urn:microsoft.com/office/officeart/2005/8/layout/vList5"/>
    <dgm:cxn modelId="{0419CEAC-9005-44C8-B329-988D686F11C7}" srcId="{B72204F2-E0A0-44E8-BF94-88714128E059}" destId="{4AA3CD90-0804-40B9-BBD3-3CDE1755681B}" srcOrd="0" destOrd="0" parTransId="{4AAA186F-25C7-44E5-9AB4-E9807300850F}" sibTransId="{4D26DC74-ADC4-465E-BDCD-8530DB8EB30B}"/>
    <dgm:cxn modelId="{5D14D0B3-26B1-4214-9EB9-C32CBAF40787}" type="presOf" srcId="{43714D07-8581-4A99-8592-ADBF834D7705}" destId="{EF1394A9-428F-49E4-8C1E-3D217B1929E1}" srcOrd="0" destOrd="0" presId="urn:microsoft.com/office/officeart/2005/8/layout/vList5"/>
    <dgm:cxn modelId="{7723CE47-8972-47C9-A11A-79188DB484C5}" type="presOf" srcId="{A51B6EED-0E01-415E-BCC6-C0CFA327E8C8}" destId="{88723BDA-BDC5-4BDF-9F99-75D73CFC3EB3}" srcOrd="0" destOrd="2" presId="urn:microsoft.com/office/officeart/2005/8/layout/vList5"/>
    <dgm:cxn modelId="{9F1CE7A8-79DF-484A-940F-28215A29CB8E}" type="presOf" srcId="{70E9C42C-E283-451C-9EA2-B7813F0FC5CC}" destId="{BCA178E2-C4AC-461E-9390-FA51203346EA}" srcOrd="0" destOrd="0" presId="urn:microsoft.com/office/officeart/2005/8/layout/vList5"/>
    <dgm:cxn modelId="{437C621F-215F-47A5-939B-6B38E3B2C47F}" type="presOf" srcId="{4AA3CD90-0804-40B9-BBD3-3CDE1755681B}" destId="{A5E88D7D-0A3B-4680-82BB-737D2CC530C5}" srcOrd="0" destOrd="0" presId="urn:microsoft.com/office/officeart/2005/8/layout/vList5"/>
    <dgm:cxn modelId="{EA438FB4-72E4-43F2-BD64-546C4F0B506E}" srcId="{70E9C42C-E283-451C-9EA2-B7813F0FC5CC}" destId="{74FC58A7-103B-45FE-AB24-76992958F041}" srcOrd="1" destOrd="0" parTransId="{1B041D3D-57EF-4CBB-BAD0-0C1A92674B7D}" sibTransId="{287693F1-9F21-482A-8DF7-69454E8F89E5}"/>
    <dgm:cxn modelId="{5D1CBCCA-53AA-4A5C-B26B-B6DB272FA213}" srcId="{70E9C42C-E283-451C-9EA2-B7813F0FC5CC}" destId="{FA0754E8-8921-4283-81B5-A98FCCC0555D}" srcOrd="0" destOrd="0" parTransId="{5FF26173-6867-4987-BB32-FBCD4440234E}" sibTransId="{F44F3D15-FAC3-4AF7-AB44-B9809ADF66B2}"/>
    <dgm:cxn modelId="{1467DAC5-0835-4EC4-A229-ABD3BC4B9F81}" type="presOf" srcId="{7BC6D321-8551-420B-91E2-F165B3C2E372}" destId="{88723BDA-BDC5-4BDF-9F99-75D73CFC3EB3}" srcOrd="0" destOrd="3" presId="urn:microsoft.com/office/officeart/2005/8/layout/vList5"/>
    <dgm:cxn modelId="{411FFEE7-C019-401A-BB17-B4DD862D7762}" srcId="{F2EEECCF-BAA9-48FB-9789-45F0575E27B5}" destId="{A51B6EED-0E01-415E-BCC6-C0CFA327E8C8}" srcOrd="2" destOrd="0" parTransId="{75D73596-13DA-4C40-BD14-706DF3EA9E74}" sibTransId="{338E1312-CBBF-4AEC-891C-24993DE3C882}"/>
    <dgm:cxn modelId="{8BBA42D8-01E5-404C-B183-16CD27014035}" type="presOf" srcId="{1F578D6B-96F2-456C-8F4A-A6B71C48FD3F}" destId="{EF1394A9-428F-49E4-8C1E-3D217B1929E1}" srcOrd="0" destOrd="1" presId="urn:microsoft.com/office/officeart/2005/8/layout/vList5"/>
    <dgm:cxn modelId="{DFFECDA4-7EB0-45EA-AED7-83FD0311079F}" srcId="{B72204F2-E0A0-44E8-BF94-88714128E059}" destId="{F2EEECCF-BAA9-48FB-9789-45F0575E27B5}" srcOrd="2" destOrd="0" parTransId="{14206E1E-EE0A-4FE0-90EC-EB167E54C35D}" sibTransId="{0159A646-501D-4048-B93B-8761C91B5277}"/>
    <dgm:cxn modelId="{AAF4EC39-9B5A-495B-A129-2AE755FD0618}" srcId="{F2EEECCF-BAA9-48FB-9789-45F0575E27B5}" destId="{7625970A-6A63-4005-8AD4-FDF97DBDADC1}" srcOrd="0" destOrd="0" parTransId="{24BF8170-196D-4F0F-B635-071003C33DA8}" sibTransId="{D91BDDAD-E364-4A69-98FF-2A67CAED072E}"/>
    <dgm:cxn modelId="{CC573D87-38F9-48BB-A063-81C576943110}" type="presOf" srcId="{74FC58A7-103B-45FE-AB24-76992958F041}" destId="{27D575B6-DEB2-4D30-96C5-8D1A0BFBFA92}" srcOrd="0" destOrd="1" presId="urn:microsoft.com/office/officeart/2005/8/layout/vList5"/>
    <dgm:cxn modelId="{997BBE90-01CF-4F84-8FC5-919266C0BEFB}" srcId="{4AA3CD90-0804-40B9-BBD3-3CDE1755681B}" destId="{DAAE12D4-F97E-484B-9C1E-CD4598CDC9E6}" srcOrd="2" destOrd="0" parTransId="{A788FA12-9BA2-417A-AB1E-BBE7D1C26076}" sibTransId="{3EB2A133-34D9-4159-9AE1-6331388CD41C}"/>
    <dgm:cxn modelId="{B0E42E34-AF41-4C7B-B52F-46708E7672BE}" type="presOf" srcId="{F2EEECCF-BAA9-48FB-9789-45F0575E27B5}" destId="{65E6DFE4-E704-4314-A53F-69ABE32448F3}" srcOrd="0" destOrd="0" presId="urn:microsoft.com/office/officeart/2005/8/layout/vList5"/>
    <dgm:cxn modelId="{D6686B1D-CF24-44EB-9BCF-631B7C4BD25E}" srcId="{4AA3CD90-0804-40B9-BBD3-3CDE1755681B}" destId="{43714D07-8581-4A99-8592-ADBF834D7705}" srcOrd="0" destOrd="0" parTransId="{27556475-1E86-44BF-8CD3-53AD03FE46A6}" sibTransId="{4E66E13F-DF1E-4E46-A7F5-699C2C9BE0B7}"/>
    <dgm:cxn modelId="{B831A5AD-2577-48EE-914A-5CB33564CD63}" type="presOf" srcId="{B72204F2-E0A0-44E8-BF94-88714128E059}" destId="{4AE1DE36-65A3-464F-980C-329ABA13D5C3}" srcOrd="0" destOrd="0" presId="urn:microsoft.com/office/officeart/2005/8/layout/vList5"/>
    <dgm:cxn modelId="{7516A3AB-9A4A-4DF3-B0DB-D2C8C977BC44}" type="presOf" srcId="{7625970A-6A63-4005-8AD4-FDF97DBDADC1}" destId="{88723BDA-BDC5-4BDF-9F99-75D73CFC3EB3}" srcOrd="0" destOrd="0" presId="urn:microsoft.com/office/officeart/2005/8/layout/vList5"/>
    <dgm:cxn modelId="{4A6ECFFB-F5CC-4E2E-B5F7-FE2A06114318}" srcId="{F2EEECCF-BAA9-48FB-9789-45F0575E27B5}" destId="{C34CC736-79CE-43A2-BA5B-625577D93EBF}" srcOrd="1" destOrd="0" parTransId="{369D0A84-1C0E-4437-9F11-C915208BDD20}" sibTransId="{760F48F3-008F-463D-B399-0A79EFE25CA6}"/>
    <dgm:cxn modelId="{1EC4D229-8416-4E6C-ABA2-F77788C9FA39}" srcId="{B72204F2-E0A0-44E8-BF94-88714128E059}" destId="{70E9C42C-E283-451C-9EA2-B7813F0FC5CC}" srcOrd="1" destOrd="0" parTransId="{556302E2-6AB3-4AAD-AE92-B92F1C7BB8A2}" sibTransId="{87F01CB8-9BC1-46A7-B098-00B536DAEA3F}"/>
    <dgm:cxn modelId="{0EBF5448-6873-4F5C-9EDB-644E436E561D}" type="presOf" srcId="{C34CC736-79CE-43A2-BA5B-625577D93EBF}" destId="{88723BDA-BDC5-4BDF-9F99-75D73CFC3EB3}" srcOrd="0" destOrd="1" presId="urn:microsoft.com/office/officeart/2005/8/layout/vList5"/>
    <dgm:cxn modelId="{87DF2F6B-E2BD-44ED-8DAF-556881D5168E}" type="presOf" srcId="{32620304-DFED-49FD-A4A1-E10B591D0DCE}" destId="{27D575B6-DEB2-4D30-96C5-8D1A0BFBFA92}" srcOrd="0" destOrd="2" presId="urn:microsoft.com/office/officeart/2005/8/layout/vList5"/>
    <dgm:cxn modelId="{41A1BC4D-09C8-4031-B673-D94631E1BA52}" type="presOf" srcId="{DAAE12D4-F97E-484B-9C1E-CD4598CDC9E6}" destId="{EF1394A9-428F-49E4-8C1E-3D217B1929E1}" srcOrd="0" destOrd="2" presId="urn:microsoft.com/office/officeart/2005/8/layout/vList5"/>
    <dgm:cxn modelId="{88165FF2-3B01-437C-AD32-B7673874EC55}" srcId="{F2EEECCF-BAA9-48FB-9789-45F0575E27B5}" destId="{7BC6D321-8551-420B-91E2-F165B3C2E372}" srcOrd="3" destOrd="0" parTransId="{E29DAFE7-32E5-4D0C-86A9-3C4D615106A3}" sibTransId="{4CE5BFE6-6F0D-4BF8-8343-A2FC14F7D811}"/>
    <dgm:cxn modelId="{4EF130B8-797F-4479-B2D0-FDB404458E51}" srcId="{70E9C42C-E283-451C-9EA2-B7813F0FC5CC}" destId="{32620304-DFED-49FD-A4A1-E10B591D0DCE}" srcOrd="2" destOrd="0" parTransId="{A8C5F29E-42C5-48F9-92C4-854B61A33E1C}" sibTransId="{482A9AB2-4EAE-4F3F-B316-5F1CCF772669}"/>
    <dgm:cxn modelId="{BC3D80B1-B8A9-46A7-BD5A-27FCF45A31AC}" type="presParOf" srcId="{4AE1DE36-65A3-464F-980C-329ABA13D5C3}" destId="{B67C7903-6201-43EB-8A71-0F37F84A5970}" srcOrd="0" destOrd="0" presId="urn:microsoft.com/office/officeart/2005/8/layout/vList5"/>
    <dgm:cxn modelId="{8AEC73E0-57F4-44E3-80AD-7AB086D32231}" type="presParOf" srcId="{B67C7903-6201-43EB-8A71-0F37F84A5970}" destId="{A5E88D7D-0A3B-4680-82BB-737D2CC530C5}" srcOrd="0" destOrd="0" presId="urn:microsoft.com/office/officeart/2005/8/layout/vList5"/>
    <dgm:cxn modelId="{ACD5C851-F9BA-4000-9408-A216FEC28939}" type="presParOf" srcId="{B67C7903-6201-43EB-8A71-0F37F84A5970}" destId="{EF1394A9-428F-49E4-8C1E-3D217B1929E1}" srcOrd="1" destOrd="0" presId="urn:microsoft.com/office/officeart/2005/8/layout/vList5"/>
    <dgm:cxn modelId="{5FB971E4-A50A-40F9-AC80-49020192C49F}" type="presParOf" srcId="{4AE1DE36-65A3-464F-980C-329ABA13D5C3}" destId="{F1B52EBC-C669-4585-9F37-AF8723CC1610}" srcOrd="1" destOrd="0" presId="urn:microsoft.com/office/officeart/2005/8/layout/vList5"/>
    <dgm:cxn modelId="{060D9B78-3417-412A-B91E-8CC0A99ADB9E}" type="presParOf" srcId="{4AE1DE36-65A3-464F-980C-329ABA13D5C3}" destId="{3BEEB54F-1D79-4FC2-A1A6-7CD27E32C422}" srcOrd="2" destOrd="0" presId="urn:microsoft.com/office/officeart/2005/8/layout/vList5"/>
    <dgm:cxn modelId="{4671C08B-A3B6-4D18-923A-BF727D2C5F55}" type="presParOf" srcId="{3BEEB54F-1D79-4FC2-A1A6-7CD27E32C422}" destId="{BCA178E2-C4AC-461E-9390-FA51203346EA}" srcOrd="0" destOrd="0" presId="urn:microsoft.com/office/officeart/2005/8/layout/vList5"/>
    <dgm:cxn modelId="{71E71299-D5F1-4E8C-98FD-431DB2CE226C}" type="presParOf" srcId="{3BEEB54F-1D79-4FC2-A1A6-7CD27E32C422}" destId="{27D575B6-DEB2-4D30-96C5-8D1A0BFBFA92}" srcOrd="1" destOrd="0" presId="urn:microsoft.com/office/officeart/2005/8/layout/vList5"/>
    <dgm:cxn modelId="{D0A158C3-E031-41D4-BDD7-18F265DAABBE}" type="presParOf" srcId="{4AE1DE36-65A3-464F-980C-329ABA13D5C3}" destId="{1D9C3290-A1A4-4BC5-9115-20F6E54590BF}" srcOrd="3" destOrd="0" presId="urn:microsoft.com/office/officeart/2005/8/layout/vList5"/>
    <dgm:cxn modelId="{6FC978E3-EDF3-49F0-832C-7A3C1106A8D1}" type="presParOf" srcId="{4AE1DE36-65A3-464F-980C-329ABA13D5C3}" destId="{3FFF9D3A-A33C-42DA-B00B-14D8B8B8A3B7}" srcOrd="4" destOrd="0" presId="urn:microsoft.com/office/officeart/2005/8/layout/vList5"/>
    <dgm:cxn modelId="{C275B44E-A5C9-463D-B6A6-6C9F485D947D}" type="presParOf" srcId="{3FFF9D3A-A33C-42DA-B00B-14D8B8B8A3B7}" destId="{65E6DFE4-E704-4314-A53F-69ABE32448F3}" srcOrd="0" destOrd="0" presId="urn:microsoft.com/office/officeart/2005/8/layout/vList5"/>
    <dgm:cxn modelId="{91F9DDFD-3879-41D7-AA79-9B53C3455632}" type="presParOf" srcId="{3FFF9D3A-A33C-42DA-B00B-14D8B8B8A3B7}" destId="{88723BDA-BDC5-4BDF-9F99-75D73CFC3EB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26012-567A-4307-B545-EAB5906A855E}">
      <dsp:nvSpPr>
        <dsp:cNvPr id="0" name=""/>
        <dsp:cNvSpPr/>
      </dsp:nvSpPr>
      <dsp:spPr>
        <a:xfrm>
          <a:off x="3758" y="433191"/>
          <a:ext cx="2870150" cy="17220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accent3">
                  <a:lumMod val="20000"/>
                  <a:lumOff val="80000"/>
                </a:schemeClr>
              </a:solidFill>
            </a:rPr>
            <a:t>DHSS</a:t>
          </a:r>
        </a:p>
        <a:p>
          <a:pPr lvl="0" algn="ctr" defTabSz="1600200">
            <a:lnSpc>
              <a:spcPct val="90000"/>
            </a:lnSpc>
            <a:spcBef>
              <a:spcPct val="0"/>
            </a:spcBef>
            <a:spcAft>
              <a:spcPct val="35000"/>
            </a:spcAft>
          </a:pPr>
          <a:r>
            <a:rPr lang="en-US" sz="2000" kern="1200" dirty="0" smtClean="0">
              <a:solidFill>
                <a:schemeClr val="accent3">
                  <a:lumMod val="20000"/>
                  <a:lumOff val="80000"/>
                </a:schemeClr>
              </a:solidFill>
            </a:rPr>
            <a:t>Department of Health &amp; Senior Services</a:t>
          </a:r>
          <a:endParaRPr lang="en-US" sz="2000" kern="1200" dirty="0">
            <a:solidFill>
              <a:schemeClr val="accent3">
                <a:lumMod val="20000"/>
                <a:lumOff val="80000"/>
              </a:schemeClr>
            </a:solidFill>
          </a:endParaRPr>
        </a:p>
      </dsp:txBody>
      <dsp:txXfrm>
        <a:off x="3758" y="433191"/>
        <a:ext cx="2870150" cy="1722090"/>
      </dsp:txXfrm>
    </dsp:sp>
    <dsp:sp modelId="{031CACC4-AA5F-439F-9A1A-428CF4A26FC1}">
      <dsp:nvSpPr>
        <dsp:cNvPr id="0" name=""/>
        <dsp:cNvSpPr/>
      </dsp:nvSpPr>
      <dsp:spPr>
        <a:xfrm>
          <a:off x="3541936" y="2529181"/>
          <a:ext cx="2517351" cy="20428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accent3">
                  <a:lumMod val="20000"/>
                  <a:lumOff val="80000"/>
                </a:schemeClr>
              </a:solidFill>
            </a:rPr>
            <a:t>MMAC</a:t>
          </a:r>
        </a:p>
        <a:p>
          <a:pPr lvl="0" algn="ctr" defTabSz="1600200">
            <a:lnSpc>
              <a:spcPct val="90000"/>
            </a:lnSpc>
            <a:spcBef>
              <a:spcPct val="0"/>
            </a:spcBef>
            <a:spcAft>
              <a:spcPct val="35000"/>
            </a:spcAft>
          </a:pPr>
          <a:r>
            <a:rPr lang="en-US" sz="2000" kern="1200" dirty="0" smtClean="0">
              <a:solidFill>
                <a:schemeClr val="accent3">
                  <a:lumMod val="20000"/>
                  <a:lumOff val="80000"/>
                </a:schemeClr>
              </a:solidFill>
            </a:rPr>
            <a:t>Missouri Medicaid Audit &amp; Compliance</a:t>
          </a:r>
        </a:p>
      </dsp:txBody>
      <dsp:txXfrm>
        <a:off x="3541936" y="2529181"/>
        <a:ext cx="2517351" cy="2042812"/>
      </dsp:txXfrm>
    </dsp:sp>
    <dsp:sp modelId="{58861841-4AD2-4F06-85B4-BD16ECE36759}">
      <dsp:nvSpPr>
        <dsp:cNvPr id="0" name=""/>
        <dsp:cNvSpPr/>
      </dsp:nvSpPr>
      <dsp:spPr>
        <a:xfrm>
          <a:off x="4328243" y="374123"/>
          <a:ext cx="2870150" cy="17220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accent3">
                  <a:lumMod val="20000"/>
                  <a:lumOff val="80000"/>
                </a:schemeClr>
              </a:solidFill>
            </a:rPr>
            <a:t>DSS</a:t>
          </a:r>
        </a:p>
        <a:p>
          <a:pPr lvl="0" algn="ctr" defTabSz="1600200">
            <a:lnSpc>
              <a:spcPct val="90000"/>
            </a:lnSpc>
            <a:spcBef>
              <a:spcPct val="0"/>
            </a:spcBef>
            <a:spcAft>
              <a:spcPct val="35000"/>
            </a:spcAft>
          </a:pPr>
          <a:r>
            <a:rPr lang="en-US" sz="2000" kern="1200" dirty="0" smtClean="0">
              <a:solidFill>
                <a:schemeClr val="accent3">
                  <a:lumMod val="20000"/>
                  <a:lumOff val="80000"/>
                </a:schemeClr>
              </a:solidFill>
            </a:rPr>
            <a:t>Department of Social Services</a:t>
          </a:r>
          <a:endParaRPr lang="en-US" sz="2000" kern="1200" dirty="0">
            <a:solidFill>
              <a:schemeClr val="accent3">
                <a:lumMod val="20000"/>
                <a:lumOff val="80000"/>
              </a:schemeClr>
            </a:solidFill>
          </a:endParaRPr>
        </a:p>
      </dsp:txBody>
      <dsp:txXfrm>
        <a:off x="4328243" y="374123"/>
        <a:ext cx="2870150" cy="1722090"/>
      </dsp:txXfrm>
    </dsp:sp>
    <dsp:sp modelId="{B72669DC-6FFA-46CB-8DC4-956C0B771A67}">
      <dsp:nvSpPr>
        <dsp:cNvPr id="0" name=""/>
        <dsp:cNvSpPr/>
      </dsp:nvSpPr>
      <dsp:spPr>
        <a:xfrm>
          <a:off x="39348" y="2835561"/>
          <a:ext cx="2870150" cy="20564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accent3">
                  <a:lumMod val="20000"/>
                  <a:lumOff val="80000"/>
                </a:schemeClr>
              </a:solidFill>
            </a:rPr>
            <a:t>DSDS</a:t>
          </a:r>
        </a:p>
        <a:p>
          <a:pPr lvl="0" algn="ctr" defTabSz="1600200">
            <a:lnSpc>
              <a:spcPct val="90000"/>
            </a:lnSpc>
            <a:spcBef>
              <a:spcPct val="0"/>
            </a:spcBef>
            <a:spcAft>
              <a:spcPct val="35000"/>
            </a:spcAft>
          </a:pPr>
          <a:r>
            <a:rPr lang="en-US" sz="2000" kern="1200" dirty="0" smtClean="0">
              <a:solidFill>
                <a:schemeClr val="accent3">
                  <a:lumMod val="20000"/>
                  <a:lumOff val="80000"/>
                </a:schemeClr>
              </a:solidFill>
            </a:rPr>
            <a:t>Division of Senior &amp; Disability Services</a:t>
          </a:r>
          <a:endParaRPr lang="en-US" sz="2000" kern="1200" dirty="0">
            <a:solidFill>
              <a:schemeClr val="accent3">
                <a:lumMod val="20000"/>
                <a:lumOff val="80000"/>
              </a:schemeClr>
            </a:solidFill>
          </a:endParaRPr>
        </a:p>
      </dsp:txBody>
      <dsp:txXfrm>
        <a:off x="39348" y="2835561"/>
        <a:ext cx="2870150" cy="2056416"/>
      </dsp:txXfrm>
    </dsp:sp>
    <dsp:sp modelId="{F488055B-5FF5-45B8-8E00-004ADC16B9BD}">
      <dsp:nvSpPr>
        <dsp:cNvPr id="0" name=""/>
        <dsp:cNvSpPr/>
      </dsp:nvSpPr>
      <dsp:spPr>
        <a:xfrm>
          <a:off x="6172199" y="2545639"/>
          <a:ext cx="2616256" cy="20775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accent3">
                  <a:lumMod val="20000"/>
                  <a:lumOff val="80000"/>
                </a:schemeClr>
              </a:solidFill>
            </a:rPr>
            <a:t>MHD</a:t>
          </a:r>
        </a:p>
        <a:p>
          <a:pPr lvl="0" algn="ctr" defTabSz="1600200">
            <a:lnSpc>
              <a:spcPct val="90000"/>
            </a:lnSpc>
            <a:spcBef>
              <a:spcPct val="0"/>
            </a:spcBef>
            <a:spcAft>
              <a:spcPct val="35000"/>
            </a:spcAft>
          </a:pPr>
          <a:r>
            <a:rPr lang="en-US" sz="2000" kern="1200" dirty="0" smtClean="0">
              <a:solidFill>
                <a:schemeClr val="accent3">
                  <a:lumMod val="20000"/>
                  <a:lumOff val="80000"/>
                </a:schemeClr>
              </a:solidFill>
            </a:rPr>
            <a:t>MO HealthNet Division</a:t>
          </a:r>
        </a:p>
      </dsp:txBody>
      <dsp:txXfrm>
        <a:off x="6172199" y="2545639"/>
        <a:ext cx="2616256" cy="2077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706A4-9C13-42D7-934A-4DFC35521BFA}">
      <dsp:nvSpPr>
        <dsp:cNvPr id="0" name=""/>
        <dsp:cNvSpPr/>
      </dsp:nvSpPr>
      <dsp:spPr>
        <a:xfrm>
          <a:off x="2091899" y="152390"/>
          <a:ext cx="4473349" cy="23339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00"/>
              </a:solidFill>
            </a:rPr>
            <a:t>MMAC</a:t>
          </a:r>
        </a:p>
        <a:p>
          <a:pPr lvl="0" algn="ctr" defTabSz="977900">
            <a:lnSpc>
              <a:spcPct val="90000"/>
            </a:lnSpc>
            <a:spcBef>
              <a:spcPct val="0"/>
            </a:spcBef>
            <a:spcAft>
              <a:spcPct val="35000"/>
            </a:spcAft>
          </a:pPr>
          <a:r>
            <a:rPr lang="en-US" sz="2200" kern="1200" dirty="0" smtClean="0">
              <a:solidFill>
                <a:srgbClr val="FFFF00"/>
              </a:solidFill>
            </a:rPr>
            <a:t>Proposal/Approved</a:t>
          </a:r>
        </a:p>
        <a:p>
          <a:pPr lvl="0" algn="ctr" defTabSz="977900">
            <a:lnSpc>
              <a:spcPct val="90000"/>
            </a:lnSpc>
            <a:spcBef>
              <a:spcPct val="0"/>
            </a:spcBef>
            <a:spcAft>
              <a:spcPct val="35000"/>
            </a:spcAft>
          </a:pPr>
          <a:r>
            <a:rPr lang="en-US" sz="2200" kern="1200" dirty="0" smtClean="0">
              <a:solidFill>
                <a:srgbClr val="FFFF00"/>
              </a:solidFill>
            </a:rPr>
            <a:t>Enrollment/Changes per Provider/Provider Review/Invest.</a:t>
          </a:r>
        </a:p>
        <a:p>
          <a:pPr lvl="0" algn="ctr" defTabSz="977900">
            <a:lnSpc>
              <a:spcPct val="90000"/>
            </a:lnSpc>
            <a:spcBef>
              <a:spcPct val="0"/>
            </a:spcBef>
            <a:spcAft>
              <a:spcPct val="35000"/>
            </a:spcAft>
          </a:pPr>
          <a:r>
            <a:rPr lang="en-US" sz="2200" kern="1200" dirty="0" smtClean="0">
              <a:solidFill>
                <a:srgbClr val="FFFF00"/>
              </a:solidFill>
            </a:rPr>
            <a:t>www.mmac.mo.gov</a:t>
          </a:r>
          <a:endParaRPr lang="en-US" sz="2200" kern="1200" dirty="0">
            <a:solidFill>
              <a:srgbClr val="FFFF00"/>
            </a:solidFill>
          </a:endParaRPr>
        </a:p>
      </dsp:txBody>
      <dsp:txXfrm>
        <a:off x="2160258" y="220749"/>
        <a:ext cx="4336631" cy="2197242"/>
      </dsp:txXfrm>
    </dsp:sp>
    <dsp:sp modelId="{75AB4966-9120-495A-8599-600A0DB810D0}">
      <dsp:nvSpPr>
        <dsp:cNvPr id="0" name=""/>
        <dsp:cNvSpPr/>
      </dsp:nvSpPr>
      <dsp:spPr>
        <a:xfrm rot="3436807">
          <a:off x="4971537" y="3075572"/>
          <a:ext cx="1338884" cy="57304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143449" y="3190180"/>
        <a:ext cx="995060" cy="343824"/>
      </dsp:txXfrm>
    </dsp:sp>
    <dsp:sp modelId="{AD57F7A5-5D7B-4C36-8F59-749ECEF0CB2C}">
      <dsp:nvSpPr>
        <dsp:cNvPr id="0" name=""/>
        <dsp:cNvSpPr/>
      </dsp:nvSpPr>
      <dsp:spPr>
        <a:xfrm>
          <a:off x="5193322" y="4237833"/>
          <a:ext cx="3652231" cy="25395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solidFill>
                <a:srgbClr val="FFFF00"/>
              </a:solidFill>
            </a:rPr>
            <a:t>DSDS</a:t>
          </a:r>
        </a:p>
        <a:p>
          <a:pPr lvl="0" algn="ctr" defTabSz="1111250">
            <a:lnSpc>
              <a:spcPct val="90000"/>
            </a:lnSpc>
            <a:spcBef>
              <a:spcPct val="0"/>
            </a:spcBef>
            <a:spcAft>
              <a:spcPct val="35000"/>
            </a:spcAft>
          </a:pPr>
          <a:r>
            <a:rPr lang="en-US" sz="2500" kern="1200" dirty="0" smtClean="0">
              <a:solidFill>
                <a:srgbClr val="FFFF00"/>
              </a:solidFill>
            </a:rPr>
            <a:t>Cyber Access</a:t>
          </a:r>
        </a:p>
        <a:p>
          <a:pPr lvl="0" algn="ctr" defTabSz="1111250">
            <a:lnSpc>
              <a:spcPct val="90000"/>
            </a:lnSpc>
            <a:spcBef>
              <a:spcPct val="0"/>
            </a:spcBef>
            <a:spcAft>
              <a:spcPct val="35000"/>
            </a:spcAft>
          </a:pPr>
          <a:r>
            <a:rPr lang="en-US" sz="2000" kern="1200" dirty="0" smtClean="0">
              <a:solidFill>
                <a:srgbClr val="FFFF00"/>
              </a:solidFill>
            </a:rPr>
            <a:t>Set Policies and Participant Care</a:t>
          </a:r>
        </a:p>
        <a:p>
          <a:pPr lvl="0" algn="ctr" defTabSz="1111250">
            <a:lnSpc>
              <a:spcPct val="90000"/>
            </a:lnSpc>
            <a:spcBef>
              <a:spcPct val="0"/>
            </a:spcBef>
            <a:spcAft>
              <a:spcPct val="35000"/>
            </a:spcAft>
          </a:pPr>
          <a:r>
            <a:rPr lang="en-US" sz="2000" kern="1200" dirty="0" smtClean="0">
              <a:solidFill>
                <a:srgbClr val="FFFF00"/>
              </a:solidFill>
            </a:rPr>
            <a:t>www.health.mo.gov</a:t>
          </a:r>
          <a:endParaRPr lang="en-US" sz="2000" kern="1200" dirty="0">
            <a:solidFill>
              <a:srgbClr val="FFFF00"/>
            </a:solidFill>
          </a:endParaRPr>
        </a:p>
      </dsp:txBody>
      <dsp:txXfrm>
        <a:off x="5267704" y="4312215"/>
        <a:ext cx="3503467" cy="2390819"/>
      </dsp:txXfrm>
    </dsp:sp>
    <dsp:sp modelId="{7EC0AF27-4F74-4C05-8E2C-29AF9CAF39A7}">
      <dsp:nvSpPr>
        <dsp:cNvPr id="0" name=""/>
        <dsp:cNvSpPr/>
      </dsp:nvSpPr>
      <dsp:spPr>
        <a:xfrm rot="10800000">
          <a:off x="3555245" y="5221105"/>
          <a:ext cx="1456068" cy="57304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727157" y="5335713"/>
        <a:ext cx="1112244" cy="343824"/>
      </dsp:txXfrm>
    </dsp:sp>
    <dsp:sp modelId="{121502A0-403E-46BC-BB3A-EDF9E36D94E1}">
      <dsp:nvSpPr>
        <dsp:cNvPr id="0" name=""/>
        <dsp:cNvSpPr/>
      </dsp:nvSpPr>
      <dsp:spPr>
        <a:xfrm>
          <a:off x="-158754" y="4267198"/>
          <a:ext cx="3531991" cy="24808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rgbClr val="FFFF00"/>
              </a:solidFill>
            </a:rPr>
            <a:t>MHD</a:t>
          </a:r>
        </a:p>
        <a:p>
          <a:pPr lvl="0" algn="ctr" defTabSz="977900">
            <a:lnSpc>
              <a:spcPct val="90000"/>
            </a:lnSpc>
            <a:spcBef>
              <a:spcPct val="0"/>
            </a:spcBef>
            <a:spcAft>
              <a:spcPct val="35000"/>
            </a:spcAft>
          </a:pPr>
          <a:r>
            <a:rPr lang="en-US" sz="2200" kern="1200" dirty="0" smtClean="0">
              <a:solidFill>
                <a:srgbClr val="FFFF00"/>
              </a:solidFill>
            </a:rPr>
            <a:t>eMOMED</a:t>
          </a:r>
        </a:p>
        <a:p>
          <a:pPr lvl="0" algn="ctr" defTabSz="977900">
            <a:lnSpc>
              <a:spcPct val="90000"/>
            </a:lnSpc>
            <a:spcBef>
              <a:spcPct val="0"/>
            </a:spcBef>
            <a:spcAft>
              <a:spcPct val="35000"/>
            </a:spcAft>
          </a:pPr>
          <a:r>
            <a:rPr lang="en-US" sz="2200" kern="1200" dirty="0" smtClean="0">
              <a:solidFill>
                <a:srgbClr val="FFFF00"/>
              </a:solidFill>
            </a:rPr>
            <a:t>Billing, Claims, and Education</a:t>
          </a:r>
        </a:p>
        <a:p>
          <a:pPr lvl="0" algn="ctr" defTabSz="977900">
            <a:lnSpc>
              <a:spcPct val="90000"/>
            </a:lnSpc>
            <a:spcBef>
              <a:spcPct val="0"/>
            </a:spcBef>
            <a:spcAft>
              <a:spcPct val="35000"/>
            </a:spcAft>
          </a:pPr>
          <a:r>
            <a:rPr lang="en-US" sz="2200" kern="1200" dirty="0" smtClean="0">
              <a:solidFill>
                <a:srgbClr val="FFFF00"/>
              </a:solidFill>
            </a:rPr>
            <a:t>www.dss.mo.gov</a:t>
          </a:r>
          <a:endParaRPr lang="en-US" sz="2200" kern="1200" dirty="0">
            <a:solidFill>
              <a:srgbClr val="FFFF00"/>
            </a:solidFill>
          </a:endParaRPr>
        </a:p>
      </dsp:txBody>
      <dsp:txXfrm>
        <a:off x="-86092" y="4339860"/>
        <a:ext cx="3386667" cy="2335531"/>
      </dsp:txXfrm>
    </dsp:sp>
    <dsp:sp modelId="{F4FA5011-0B18-40F6-BB26-CE619C3DA1E5}">
      <dsp:nvSpPr>
        <dsp:cNvPr id="0" name=""/>
        <dsp:cNvSpPr/>
      </dsp:nvSpPr>
      <dsp:spPr>
        <a:xfrm rot="7406115">
          <a:off x="2329636" y="3090254"/>
          <a:ext cx="1324265" cy="573040"/>
        </a:xfrm>
        <a:prstGeom prst="lef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501548" y="3204862"/>
        <a:ext cx="980441" cy="3438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394A9-428F-49E4-8C1E-3D217B1929E1}">
      <dsp:nvSpPr>
        <dsp:cNvPr id="0" name=""/>
        <dsp:cNvSpPr/>
      </dsp:nvSpPr>
      <dsp:spPr>
        <a:xfrm rot="5400000">
          <a:off x="4544797" y="-2785843"/>
          <a:ext cx="1388654" cy="696659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accent4">
                  <a:lumMod val="75000"/>
                </a:schemeClr>
              </a:solidFill>
              <a:latin typeface="+mj-lt"/>
            </a:rPr>
            <a:t>Medicaid Enrollment forms are sent to the provider</a:t>
          </a:r>
          <a:endParaRPr lang="en-US" sz="2200" kern="1200" dirty="0">
            <a:solidFill>
              <a:schemeClr val="accent4">
                <a:lumMod val="75000"/>
              </a:schemeClr>
            </a:solidFill>
            <a:latin typeface="+mj-lt"/>
          </a:endParaRPr>
        </a:p>
        <a:p>
          <a:pPr marL="228600" lvl="1" indent="-228600" algn="l" defTabSz="977900">
            <a:lnSpc>
              <a:spcPct val="90000"/>
            </a:lnSpc>
            <a:spcBef>
              <a:spcPct val="0"/>
            </a:spcBef>
            <a:spcAft>
              <a:spcPct val="15000"/>
            </a:spcAft>
            <a:buChar char="••"/>
          </a:pPr>
          <a:r>
            <a:rPr lang="en-US" sz="2200" kern="1200" dirty="0" smtClean="0">
              <a:solidFill>
                <a:schemeClr val="accent4">
                  <a:lumMod val="75000"/>
                </a:schemeClr>
              </a:solidFill>
              <a:latin typeface="+mj-lt"/>
            </a:rPr>
            <a:t>Notification of Site Visit</a:t>
          </a:r>
          <a:endParaRPr lang="en-US" sz="2200" kern="1200" dirty="0">
            <a:solidFill>
              <a:schemeClr val="accent4">
                <a:lumMod val="75000"/>
              </a:schemeClr>
            </a:solidFill>
            <a:latin typeface="+mj-lt"/>
          </a:endParaRPr>
        </a:p>
        <a:p>
          <a:pPr marL="228600" lvl="1" indent="-228600" algn="l" defTabSz="977900">
            <a:lnSpc>
              <a:spcPct val="90000"/>
            </a:lnSpc>
            <a:spcBef>
              <a:spcPct val="0"/>
            </a:spcBef>
            <a:spcAft>
              <a:spcPct val="15000"/>
            </a:spcAft>
            <a:buChar char="••"/>
          </a:pPr>
          <a:r>
            <a:rPr lang="en-US" sz="2200" kern="1200" dirty="0" smtClean="0">
              <a:solidFill>
                <a:schemeClr val="accent4">
                  <a:lumMod val="75000"/>
                </a:schemeClr>
              </a:solidFill>
              <a:latin typeface="+mj-lt"/>
            </a:rPr>
            <a:t>Application fee paid </a:t>
          </a:r>
          <a:endParaRPr lang="en-US" sz="2200" kern="1200" dirty="0">
            <a:solidFill>
              <a:schemeClr val="accent4">
                <a:lumMod val="75000"/>
              </a:schemeClr>
            </a:solidFill>
            <a:latin typeface="+mj-lt"/>
          </a:endParaRPr>
        </a:p>
      </dsp:txBody>
      <dsp:txXfrm rot="-5400000">
        <a:off x="1755830" y="70913"/>
        <a:ext cx="6898801" cy="1253076"/>
      </dsp:txXfrm>
    </dsp:sp>
    <dsp:sp modelId="{A5E88D7D-0A3B-4680-82BB-737D2CC530C5}">
      <dsp:nvSpPr>
        <dsp:cNvPr id="0" name=""/>
        <dsp:cNvSpPr/>
      </dsp:nvSpPr>
      <dsp:spPr>
        <a:xfrm>
          <a:off x="58204" y="60647"/>
          <a:ext cx="1697624" cy="127361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t>Approved Proposal</a:t>
          </a:r>
          <a:endParaRPr lang="en-US" sz="2000" b="1" kern="1200" dirty="0"/>
        </a:p>
      </dsp:txBody>
      <dsp:txXfrm>
        <a:off x="120377" y="122820"/>
        <a:ext cx="1573278" cy="1149264"/>
      </dsp:txXfrm>
    </dsp:sp>
    <dsp:sp modelId="{27D575B6-DEB2-4D30-96C5-8D1A0BFBFA92}">
      <dsp:nvSpPr>
        <dsp:cNvPr id="0" name=""/>
        <dsp:cNvSpPr/>
      </dsp:nvSpPr>
      <dsp:spPr>
        <a:xfrm rot="5400000">
          <a:off x="3962366" y="-1307087"/>
          <a:ext cx="1754219" cy="7450384"/>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solidFill>
                <a:srgbClr val="FF0000"/>
              </a:solidFill>
              <a:latin typeface="+mj-lt"/>
            </a:rPr>
            <a:t>MMAC representative will set a time for a virtual tour and go over the checklist </a:t>
          </a:r>
          <a:endParaRPr lang="en-US" sz="2200" kern="1200" dirty="0">
            <a:solidFill>
              <a:srgbClr val="FF0000"/>
            </a:solidFill>
            <a:latin typeface="+mj-lt"/>
          </a:endParaRPr>
        </a:p>
        <a:p>
          <a:pPr marL="228600" lvl="1" indent="-228600" algn="l" defTabSz="977900">
            <a:lnSpc>
              <a:spcPct val="90000"/>
            </a:lnSpc>
            <a:spcBef>
              <a:spcPct val="0"/>
            </a:spcBef>
            <a:spcAft>
              <a:spcPct val="15000"/>
            </a:spcAft>
            <a:buChar char="••"/>
          </a:pPr>
          <a:r>
            <a:rPr lang="en-US" sz="2200" kern="1200" dirty="0" smtClean="0">
              <a:solidFill>
                <a:srgbClr val="FF0000"/>
              </a:solidFill>
              <a:latin typeface="+mj-lt"/>
            </a:rPr>
            <a:t>Once the site visit is completed, any additional pictures or documentation will be reviewed and processed</a:t>
          </a:r>
          <a:endParaRPr lang="en-US" sz="2200" kern="1200" dirty="0">
            <a:solidFill>
              <a:srgbClr val="FF0000"/>
            </a:solidFill>
            <a:latin typeface="+mj-lt"/>
          </a:endParaRPr>
        </a:p>
        <a:p>
          <a:pPr marL="228600" lvl="1" indent="-228600" algn="l" defTabSz="977900">
            <a:lnSpc>
              <a:spcPct val="90000"/>
            </a:lnSpc>
            <a:spcBef>
              <a:spcPct val="0"/>
            </a:spcBef>
            <a:spcAft>
              <a:spcPct val="15000"/>
            </a:spcAft>
            <a:buChar char="••"/>
          </a:pPr>
          <a:r>
            <a:rPr lang="en-US" sz="2200" kern="1200" dirty="0" smtClean="0">
              <a:solidFill>
                <a:srgbClr val="FF0000"/>
              </a:solidFill>
              <a:latin typeface="+mj-lt"/>
            </a:rPr>
            <a:t>Notification of any follow up needed will be sent out</a:t>
          </a:r>
          <a:endParaRPr lang="en-US" sz="2200" kern="1200" dirty="0">
            <a:solidFill>
              <a:srgbClr val="FF0000"/>
            </a:solidFill>
            <a:latin typeface="+mj-lt"/>
          </a:endParaRPr>
        </a:p>
      </dsp:txBody>
      <dsp:txXfrm rot="-5400000">
        <a:off x="1114284" y="1626629"/>
        <a:ext cx="7364750" cy="1582951"/>
      </dsp:txXfrm>
    </dsp:sp>
    <dsp:sp modelId="{BCA178E2-C4AC-461E-9390-FA51203346EA}">
      <dsp:nvSpPr>
        <dsp:cNvPr id="0" name=""/>
        <dsp:cNvSpPr/>
      </dsp:nvSpPr>
      <dsp:spPr>
        <a:xfrm>
          <a:off x="58204" y="1679430"/>
          <a:ext cx="1056079" cy="1577262"/>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0" kern="1200" dirty="0" smtClean="0"/>
            <a:t>Site Visit</a:t>
          </a:r>
          <a:endParaRPr lang="en-US" sz="2800" b="0" kern="1200" dirty="0"/>
        </a:p>
      </dsp:txBody>
      <dsp:txXfrm>
        <a:off x="109758" y="1730984"/>
        <a:ext cx="952971" cy="1474154"/>
      </dsp:txXfrm>
    </dsp:sp>
    <dsp:sp modelId="{88723BDA-BDC5-4BDF-9F99-75D73CFC3EB3}">
      <dsp:nvSpPr>
        <dsp:cNvPr id="0" name=""/>
        <dsp:cNvSpPr/>
      </dsp:nvSpPr>
      <dsp:spPr>
        <a:xfrm rot="5400000">
          <a:off x="4129055" y="686355"/>
          <a:ext cx="1962380" cy="7361229"/>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solidFill>
                <a:srgbClr val="7030A0"/>
              </a:solidFill>
              <a:latin typeface="+mj-lt"/>
            </a:rPr>
            <a:t>Provider Agreement mailed out</a:t>
          </a:r>
          <a:endParaRPr lang="en-US" sz="2000" kern="1200" dirty="0">
            <a:solidFill>
              <a:srgbClr val="7030A0"/>
            </a:solidFill>
            <a:latin typeface="+mj-lt"/>
          </a:endParaRPr>
        </a:p>
        <a:p>
          <a:pPr marL="228600" lvl="1" indent="-228600" algn="l" defTabSz="889000">
            <a:lnSpc>
              <a:spcPct val="90000"/>
            </a:lnSpc>
            <a:spcBef>
              <a:spcPct val="0"/>
            </a:spcBef>
            <a:spcAft>
              <a:spcPct val="15000"/>
            </a:spcAft>
            <a:buChar char="••"/>
          </a:pPr>
          <a:r>
            <a:rPr lang="en-US" sz="2000" kern="1200" dirty="0" smtClean="0">
              <a:solidFill>
                <a:srgbClr val="7030A0"/>
              </a:solidFill>
              <a:latin typeface="+mj-lt"/>
            </a:rPr>
            <a:t> Provider will fill out paperwork and send back the signed agreement along with the requested notarized work affidavit and E-Verify Signature Page)</a:t>
          </a:r>
          <a:endParaRPr lang="en-US" sz="2000" kern="1200" dirty="0">
            <a:solidFill>
              <a:srgbClr val="7030A0"/>
            </a:solidFill>
            <a:latin typeface="+mj-lt"/>
          </a:endParaRPr>
        </a:p>
        <a:p>
          <a:pPr marL="228600" lvl="1" indent="-228600" algn="l" defTabSz="889000">
            <a:lnSpc>
              <a:spcPct val="90000"/>
            </a:lnSpc>
            <a:spcBef>
              <a:spcPct val="0"/>
            </a:spcBef>
            <a:spcAft>
              <a:spcPct val="15000"/>
            </a:spcAft>
            <a:buChar char="••"/>
          </a:pPr>
          <a:r>
            <a:rPr lang="en-US" sz="2000" kern="1200" dirty="0" smtClean="0">
              <a:solidFill>
                <a:srgbClr val="7030A0"/>
              </a:solidFill>
              <a:latin typeface="+mj-lt"/>
            </a:rPr>
            <a:t>MMAC will process the paperwork; finalize the enrollment</a:t>
          </a:r>
          <a:endParaRPr lang="en-US" sz="2000" kern="1200" dirty="0">
            <a:solidFill>
              <a:srgbClr val="7030A0"/>
            </a:solidFill>
            <a:latin typeface="+mj-lt"/>
          </a:endParaRPr>
        </a:p>
        <a:p>
          <a:pPr marL="228600" lvl="1" indent="-228600" algn="l" defTabSz="889000">
            <a:lnSpc>
              <a:spcPct val="90000"/>
            </a:lnSpc>
            <a:spcBef>
              <a:spcPct val="0"/>
            </a:spcBef>
            <a:spcAft>
              <a:spcPct val="15000"/>
            </a:spcAft>
            <a:buChar char="••"/>
          </a:pPr>
          <a:r>
            <a:rPr lang="en-US" sz="2000" kern="1200" dirty="0" smtClean="0">
              <a:solidFill>
                <a:srgbClr val="7030A0"/>
              </a:solidFill>
              <a:latin typeface="+mj-lt"/>
            </a:rPr>
            <a:t>Will mail out the signed contract along with a Welcome letter</a:t>
          </a:r>
          <a:endParaRPr lang="en-US" sz="2000" kern="1200" dirty="0">
            <a:solidFill>
              <a:srgbClr val="7030A0"/>
            </a:solidFill>
            <a:latin typeface="+mj-lt"/>
          </a:endParaRPr>
        </a:p>
      </dsp:txBody>
      <dsp:txXfrm rot="-5400000">
        <a:off x="1429631" y="3481575"/>
        <a:ext cx="7265434" cy="1770790"/>
      </dsp:txXfrm>
    </dsp:sp>
    <dsp:sp modelId="{65E6DFE4-E704-4314-A53F-69ABE32448F3}">
      <dsp:nvSpPr>
        <dsp:cNvPr id="0" name=""/>
        <dsp:cNvSpPr/>
      </dsp:nvSpPr>
      <dsp:spPr>
        <a:xfrm>
          <a:off x="58204" y="3444429"/>
          <a:ext cx="1361562" cy="203884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t>Contract</a:t>
          </a:r>
          <a:endParaRPr lang="en-US" sz="2000" b="1" kern="1200" dirty="0"/>
        </a:p>
      </dsp:txBody>
      <dsp:txXfrm>
        <a:off x="124670" y="3510895"/>
        <a:ext cx="1228630" cy="19059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7"/>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5" y="7"/>
            <a:ext cx="3038475" cy="461963"/>
          </a:xfrm>
          <a:prstGeom prst="rect">
            <a:avLst/>
          </a:prstGeom>
        </p:spPr>
        <p:txBody>
          <a:bodyPr vert="horz" lIns="91440" tIns="45720" rIns="91440" bIns="45720" rtlCol="0"/>
          <a:lstStyle>
            <a:lvl1pPr algn="r">
              <a:defRPr sz="1200"/>
            </a:lvl1pPr>
          </a:lstStyle>
          <a:p>
            <a:fld id="{0DAE7496-BFF5-4097-902A-C769872A34E7}" type="datetimeFigureOut">
              <a:rPr lang="en-US" smtClean="0"/>
              <a:t>1/21/2021</a:t>
            </a:fld>
            <a:endParaRPr lang="en-US" dirty="0"/>
          </a:p>
        </p:txBody>
      </p:sp>
      <p:sp>
        <p:nvSpPr>
          <p:cNvPr id="4" name="Footer Placeholder 3"/>
          <p:cNvSpPr>
            <a:spLocks noGrp="1"/>
          </p:cNvSpPr>
          <p:nvPr>
            <p:ph type="ftr" sz="quarter" idx="2"/>
          </p:nvPr>
        </p:nvSpPr>
        <p:spPr>
          <a:xfrm>
            <a:off x="8" y="8772527"/>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5" y="8772527"/>
            <a:ext cx="3038475" cy="461963"/>
          </a:xfrm>
          <a:prstGeom prst="rect">
            <a:avLst/>
          </a:prstGeom>
        </p:spPr>
        <p:txBody>
          <a:bodyPr vert="horz" lIns="91440" tIns="45720" rIns="91440" bIns="45720" rtlCol="0" anchor="b"/>
          <a:lstStyle>
            <a:lvl1pPr algn="r">
              <a:defRPr sz="1200"/>
            </a:lvl1pPr>
          </a:lstStyle>
          <a:p>
            <a:fld id="{D635008A-B6CD-45CA-8DA6-7D946CF30F55}" type="slidenum">
              <a:rPr lang="en-US" smtClean="0"/>
              <a:t>‹#›</a:t>
            </a:fld>
            <a:endParaRPr lang="en-US" dirty="0"/>
          </a:p>
        </p:txBody>
      </p:sp>
    </p:spTree>
    <p:extLst>
      <p:ext uri="{BB962C8B-B14F-4D97-AF65-F5344CB8AC3E}">
        <p14:creationId xmlns:p14="http://schemas.microsoft.com/office/powerpoint/2010/main" val="3366664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C192F0FA-8846-49A2-AC8A-1EA49BA4DE6D}" type="datetimeFigureOut">
              <a:rPr lang="en-US" smtClean="0"/>
              <a:t>1/21/2021</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19AB471-7140-4122-BF53-47E90AC23EE7}" type="slidenum">
              <a:rPr lang="en-US" smtClean="0"/>
              <a:t>‹#›</a:t>
            </a:fld>
            <a:endParaRPr lang="en-US" dirty="0"/>
          </a:p>
        </p:txBody>
      </p:sp>
    </p:spTree>
    <p:extLst>
      <p:ext uri="{BB962C8B-B14F-4D97-AF65-F5344CB8AC3E}">
        <p14:creationId xmlns:p14="http://schemas.microsoft.com/office/powerpoint/2010/main" val="1604540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1</a:t>
            </a:fld>
            <a:endParaRPr lang="en-US" dirty="0"/>
          </a:p>
        </p:txBody>
      </p:sp>
    </p:spTree>
    <p:extLst>
      <p:ext uri="{BB962C8B-B14F-4D97-AF65-F5344CB8AC3E}">
        <p14:creationId xmlns:p14="http://schemas.microsoft.com/office/powerpoint/2010/main" val="136791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these handy; these are the rules and regulations</a:t>
            </a:r>
            <a:r>
              <a:rPr lang="en-US" baseline="0" dirty="0" smtClean="0"/>
              <a:t> that as CDS provider you will be held to.</a:t>
            </a:r>
          </a:p>
          <a:p>
            <a:endParaRPr lang="en-US" baseline="0" dirty="0" smtClean="0"/>
          </a:p>
          <a:p>
            <a:r>
              <a:rPr lang="en-US" baseline="0" dirty="0" smtClean="0"/>
              <a:t>Make notes for quick reference on common issues you come across when writing your policies or once you start servicing consumers.</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12</a:t>
            </a:fld>
            <a:endParaRPr lang="en-US" dirty="0"/>
          </a:p>
        </p:txBody>
      </p:sp>
    </p:spTree>
    <p:extLst>
      <p:ext uri="{BB962C8B-B14F-4D97-AF65-F5344CB8AC3E}">
        <p14:creationId xmlns:p14="http://schemas.microsoft.com/office/powerpoint/2010/main" val="253062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13</a:t>
            </a:fld>
            <a:endParaRPr lang="en-US" dirty="0"/>
          </a:p>
        </p:txBody>
      </p:sp>
    </p:spTree>
    <p:extLst>
      <p:ext uri="{BB962C8B-B14F-4D97-AF65-F5344CB8AC3E}">
        <p14:creationId xmlns:p14="http://schemas.microsoft.com/office/powerpoint/2010/main" val="3177981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14</a:t>
            </a:fld>
            <a:endParaRPr lang="en-US" dirty="0"/>
          </a:p>
        </p:txBody>
      </p:sp>
    </p:spTree>
    <p:extLst>
      <p:ext uri="{BB962C8B-B14F-4D97-AF65-F5344CB8AC3E}">
        <p14:creationId xmlns:p14="http://schemas.microsoft.com/office/powerpoint/2010/main" val="1464590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DSDS</a:t>
            </a:r>
            <a:r>
              <a:rPr lang="en-US" baseline="0" dirty="0" smtClean="0"/>
              <a:t> is a division under DHSS – they are NOT the same thing; you can’t interchange them</a:t>
            </a:r>
          </a:p>
          <a:p>
            <a:endParaRPr lang="en-US" baseline="0" dirty="0" smtClean="0"/>
          </a:p>
          <a:p>
            <a:r>
              <a:rPr lang="en-US" baseline="0" dirty="0" smtClean="0"/>
              <a:t>MMAC and Mo HealthNet are under DSS</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15</a:t>
            </a:fld>
            <a:endParaRPr lang="en-US" dirty="0"/>
          </a:p>
        </p:txBody>
      </p:sp>
    </p:spTree>
    <p:extLst>
      <p:ext uri="{BB962C8B-B14F-4D97-AF65-F5344CB8AC3E}">
        <p14:creationId xmlns:p14="http://schemas.microsoft.com/office/powerpoint/2010/main" val="389602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MMAC </a:t>
            </a:r>
            <a:r>
              <a:rPr lang="en-US" baseline="0" dirty="0" smtClean="0"/>
              <a:t> - </a:t>
            </a:r>
            <a:r>
              <a:rPr lang="en-US" dirty="0" smtClean="0"/>
              <a:t>reviews</a:t>
            </a:r>
            <a:r>
              <a:rPr lang="en-US" baseline="0" dirty="0" smtClean="0"/>
              <a:t> proposals for </a:t>
            </a:r>
            <a:r>
              <a:rPr lang="en-US" dirty="0" smtClean="0"/>
              <a:t>approved and then enrolls providers </a:t>
            </a:r>
          </a:p>
          <a:p>
            <a:pPr defTabSz="928299">
              <a:defRPr/>
            </a:pPr>
            <a:r>
              <a:rPr lang="en-US" dirty="0" smtClean="0"/>
              <a:t>Once you</a:t>
            </a:r>
            <a:r>
              <a:rPr lang="en-US" baseline="0" dirty="0" smtClean="0"/>
              <a:t> become a provider; with in a year or two, an analyst with Provider Review will contact in regards to doing a record review.</a:t>
            </a:r>
          </a:p>
          <a:p>
            <a:pPr defTabSz="928299">
              <a:defRPr/>
            </a:pPr>
            <a:endParaRPr lang="en-US" baseline="0" dirty="0" smtClean="0"/>
          </a:p>
          <a:p>
            <a:pPr defTabSz="928299">
              <a:defRPr/>
            </a:pPr>
            <a:r>
              <a:rPr lang="en-US" dirty="0" smtClean="0"/>
              <a:t>DSDS is a division under DHSS; Contact</a:t>
            </a:r>
            <a:r>
              <a:rPr lang="en-US" baseline="0" dirty="0" smtClean="0"/>
              <a:t> DSDS in regards to client care, referrals or changes need to care plans.</a:t>
            </a:r>
          </a:p>
          <a:p>
            <a:pPr defTabSz="928299">
              <a:defRPr/>
            </a:pPr>
            <a:endParaRPr lang="en-US" baseline="0" dirty="0" smtClean="0"/>
          </a:p>
          <a:p>
            <a:pPr defTabSz="928299">
              <a:defRPr/>
            </a:pPr>
            <a:r>
              <a:rPr lang="en-US" dirty="0" smtClean="0"/>
              <a:t>MHD</a:t>
            </a:r>
            <a:r>
              <a:rPr lang="en-US" baseline="0" dirty="0" smtClean="0"/>
              <a:t> is a division under Social Services; contact them in regards to billing issues, procedure codes, claim processing/denials, and pay cycles.</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16</a:t>
            </a:fld>
            <a:endParaRPr lang="en-US" dirty="0"/>
          </a:p>
        </p:txBody>
      </p:sp>
    </p:spTree>
    <p:extLst>
      <p:ext uri="{BB962C8B-B14F-4D97-AF65-F5344CB8AC3E}">
        <p14:creationId xmlns:p14="http://schemas.microsoft.com/office/powerpoint/2010/main" val="2798673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smtClean="0"/>
              <a:t>MMAC </a:t>
            </a:r>
            <a:r>
              <a:rPr lang="en-US" baseline="0" dirty="0" smtClean="0"/>
              <a:t> - </a:t>
            </a:r>
            <a:r>
              <a:rPr lang="en-US" dirty="0" smtClean="0"/>
              <a:t>reviews</a:t>
            </a:r>
            <a:r>
              <a:rPr lang="en-US" baseline="0" dirty="0" smtClean="0"/>
              <a:t> proposals for </a:t>
            </a:r>
            <a:r>
              <a:rPr lang="en-US" dirty="0" smtClean="0"/>
              <a:t>approved and then enrolls providers;</a:t>
            </a:r>
            <a:r>
              <a:rPr lang="en-US" baseline="0" dirty="0" smtClean="0"/>
              <a:t> any changes to your business (address, phone, banking, etc.) will be done through MMAC</a:t>
            </a:r>
            <a:endParaRPr lang="en-US" dirty="0" smtClean="0"/>
          </a:p>
          <a:p>
            <a:pPr defTabSz="928299">
              <a:defRPr/>
            </a:pPr>
            <a:r>
              <a:rPr lang="en-US" dirty="0" smtClean="0"/>
              <a:t>Once you</a:t>
            </a:r>
            <a:r>
              <a:rPr lang="en-US" baseline="0" dirty="0" smtClean="0"/>
              <a:t> become a provider; with in a year or two, an analyst with Provider Review will contact in regards to doing a record review.  MMAC also audits, investigates and imposes sanction on providers. </a:t>
            </a:r>
          </a:p>
          <a:p>
            <a:pPr defTabSz="928299">
              <a:defRPr/>
            </a:pPr>
            <a:endParaRPr lang="en-US" baseline="0" dirty="0" smtClean="0"/>
          </a:p>
          <a:p>
            <a:pPr defTabSz="928299">
              <a:defRPr/>
            </a:pPr>
            <a:r>
              <a:rPr lang="en-US" dirty="0" smtClean="0"/>
              <a:t>DSDS is a division under DHSS; Contact</a:t>
            </a:r>
            <a:r>
              <a:rPr lang="en-US" baseline="0" dirty="0" smtClean="0"/>
              <a:t> DSDS in regards to client care, referrals or changes need to care plans.  DSDS policies govern the CDS program; policy and program questions also need to go to DSDS.</a:t>
            </a:r>
          </a:p>
          <a:p>
            <a:pPr defTabSz="928299">
              <a:defRPr/>
            </a:pPr>
            <a:endParaRPr lang="en-US" baseline="0" dirty="0" smtClean="0"/>
          </a:p>
          <a:p>
            <a:pPr defTabSz="928299">
              <a:defRPr/>
            </a:pPr>
            <a:r>
              <a:rPr lang="en-US" dirty="0" smtClean="0"/>
              <a:t>MHD</a:t>
            </a:r>
            <a:r>
              <a:rPr lang="en-US" baseline="0" dirty="0" smtClean="0"/>
              <a:t> is a division under Social Services; contact them in regards to billing issues, procedure codes, claim processing/denials, and pay cycles.</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17</a:t>
            </a:fld>
            <a:endParaRPr lang="en-US" dirty="0"/>
          </a:p>
        </p:txBody>
      </p:sp>
    </p:spTree>
    <p:extLst>
      <p:ext uri="{BB962C8B-B14F-4D97-AF65-F5344CB8AC3E}">
        <p14:creationId xmlns:p14="http://schemas.microsoft.com/office/powerpoint/2010/main" val="3700065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19</a:t>
            </a:fld>
            <a:endParaRPr lang="en-US" dirty="0"/>
          </a:p>
        </p:txBody>
      </p:sp>
    </p:spTree>
    <p:extLst>
      <p:ext uri="{BB962C8B-B14F-4D97-AF65-F5344CB8AC3E}">
        <p14:creationId xmlns:p14="http://schemas.microsoft.com/office/powerpoint/2010/main" val="312061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you check something off on the checklist, make sure that what you are submitting is what is asked for.</a:t>
            </a:r>
          </a:p>
          <a:p>
            <a:r>
              <a:rPr lang="en-US" baseline="0" dirty="0" smtClean="0"/>
              <a:t>Ex: where asked for a Vendor No Tax Due letter; people submit a Certificate of No Tax Due – not the same thing and not what is asked for.</a:t>
            </a:r>
          </a:p>
          <a:p>
            <a:endParaRPr lang="en-US" baseline="0" dirty="0" smtClean="0"/>
          </a:p>
          <a:p>
            <a:r>
              <a:rPr lang="en-US" baseline="0" dirty="0" smtClean="0"/>
              <a:t>Use the correct Legal Name on all forms; if using a DBA then include that on the forms as well</a:t>
            </a:r>
          </a:p>
          <a:p>
            <a:endParaRPr lang="en-US" baseline="0" dirty="0" smtClean="0"/>
          </a:p>
          <a:p>
            <a:r>
              <a:rPr lang="en-US" baseline="0" dirty="0" smtClean="0"/>
              <a:t>Our forms are not set up to trick you in any way; just make sure you are putting the requested information in the correct box.  And if the form is asking for a signature and date; SIGN AND DATE IT!!!  Write legibly.</a:t>
            </a:r>
          </a:p>
          <a:p>
            <a:endParaRPr lang="en-US" baseline="0" dirty="0" smtClean="0"/>
          </a:p>
          <a:p>
            <a:r>
              <a:rPr lang="en-US" baseline="0" dirty="0" smtClean="0"/>
              <a:t>They are numbered with the corresponding header as listed on the Proposal for Contract on separate sheets of paper or print front and back, just because there is room, do NOT put more than one policy per sheet of paper.</a:t>
            </a:r>
          </a:p>
          <a:p>
            <a:endParaRPr lang="en-US" baseline="0" dirty="0" smtClean="0"/>
          </a:p>
          <a:p>
            <a:r>
              <a:rPr lang="en-US" baseline="0" dirty="0" smtClean="0"/>
              <a:t>INCOMPLETE PROPOSAL WILL BE DENIED</a:t>
            </a:r>
          </a:p>
          <a:p>
            <a:endParaRPr lang="en-US" baseline="0" dirty="0" smtClean="0"/>
          </a:p>
        </p:txBody>
      </p:sp>
      <p:sp>
        <p:nvSpPr>
          <p:cNvPr id="4" name="Slide Number Placeholder 3"/>
          <p:cNvSpPr>
            <a:spLocks noGrp="1"/>
          </p:cNvSpPr>
          <p:nvPr>
            <p:ph type="sldNum" sz="quarter" idx="10"/>
          </p:nvPr>
        </p:nvSpPr>
        <p:spPr/>
        <p:txBody>
          <a:bodyPr/>
          <a:lstStyle/>
          <a:p>
            <a:fld id="{E19AB471-7140-4122-BF53-47E90AC23EE7}" type="slidenum">
              <a:rPr lang="en-US" smtClean="0"/>
              <a:t>20</a:t>
            </a:fld>
            <a:endParaRPr lang="en-US" dirty="0"/>
          </a:p>
        </p:txBody>
      </p:sp>
    </p:spTree>
    <p:extLst>
      <p:ext uri="{BB962C8B-B14F-4D97-AF65-F5344CB8AC3E}">
        <p14:creationId xmlns:p14="http://schemas.microsoft.com/office/powerpoint/2010/main" val="1649980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the process</a:t>
            </a:r>
            <a:r>
              <a:rPr lang="en-US" baseline="0" dirty="0" smtClean="0"/>
              <a:t> is repeated due to 3</a:t>
            </a:r>
            <a:r>
              <a:rPr lang="en-US" baseline="30000" dirty="0" smtClean="0"/>
              <a:t>rd</a:t>
            </a:r>
            <a:r>
              <a:rPr lang="en-US" baseline="0" dirty="0" smtClean="0"/>
              <a:t>, 4</a:t>
            </a:r>
            <a:r>
              <a:rPr lang="en-US" baseline="30000" dirty="0" smtClean="0"/>
              <a:t>th</a:t>
            </a:r>
            <a:r>
              <a:rPr lang="en-US" baseline="0" dirty="0" smtClean="0"/>
              <a:t> and even 5</a:t>
            </a:r>
            <a:r>
              <a:rPr lang="en-US" baseline="30000" dirty="0" smtClean="0"/>
              <a:t>th</a:t>
            </a:r>
            <a:r>
              <a:rPr lang="en-US" baseline="0" dirty="0" smtClean="0"/>
              <a:t> reviews of documentation submitted.</a:t>
            </a:r>
          </a:p>
          <a:p>
            <a:endParaRPr lang="en-US" baseline="0" dirty="0" smtClean="0"/>
          </a:p>
          <a:p>
            <a:r>
              <a:rPr lang="en-US" baseline="0" dirty="0" smtClean="0"/>
              <a:t>Received – 30 days for 1</a:t>
            </a:r>
            <a:r>
              <a:rPr lang="en-US" baseline="30000" dirty="0" smtClean="0"/>
              <a:t>st</a:t>
            </a:r>
            <a:r>
              <a:rPr lang="en-US" baseline="0" dirty="0" smtClean="0"/>
              <a:t> review; I send it back for corrections – provider then has 30 days to send corrections; corrections get put with the proposal and in line with the other pending; corrections are reviewed by the date they are received back at MMAC; if those corrections are still wrong or not everything was submitted; the cycle starts again; I send the review and the provider has 30 days to submit corrections; back in line you go for review.</a:t>
            </a:r>
          </a:p>
          <a:p>
            <a:endParaRPr lang="en-US" baseline="0" dirty="0" smtClean="0"/>
          </a:p>
          <a:p>
            <a:r>
              <a:rPr lang="en-US" baseline="0" dirty="0" smtClean="0"/>
              <a:t>Note: just because you had a site visit, doesn’t mean that you are approved; the pictures and checklist from the site visit must also be approved.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21</a:t>
            </a:fld>
            <a:endParaRPr lang="en-US" dirty="0"/>
          </a:p>
        </p:txBody>
      </p:sp>
    </p:spTree>
    <p:extLst>
      <p:ext uri="{BB962C8B-B14F-4D97-AF65-F5344CB8AC3E}">
        <p14:creationId xmlns:p14="http://schemas.microsoft.com/office/powerpoint/2010/main" val="2803977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Proposal Approved (enrollments forms filled out/application fee paid)</a:t>
            </a:r>
          </a:p>
          <a:p>
            <a:pPr marL="0" indent="0">
              <a:buNone/>
            </a:pPr>
            <a:r>
              <a:rPr lang="en-US" dirty="0" smtClean="0"/>
              <a:t>Site Visit (MMAC rep to see office and equipment) </a:t>
            </a:r>
          </a:p>
          <a:p>
            <a:pPr marL="0" indent="0">
              <a:buNone/>
            </a:pPr>
            <a:r>
              <a:rPr lang="en-US" dirty="0" smtClean="0"/>
              <a:t>Review of Site Visit (done at the office) follow up on anything that my be needed</a:t>
            </a:r>
          </a:p>
          <a:p>
            <a:pPr marL="0" indent="0">
              <a:buNone/>
            </a:pPr>
            <a:r>
              <a:rPr lang="en-US" dirty="0" smtClean="0"/>
              <a:t>Provider Agreement mailed (provider will then send back the signed agreement, notarized work affidavit and E-Verify signature page)</a:t>
            </a:r>
          </a:p>
          <a:p>
            <a:pPr marL="0" indent="0">
              <a:buNone/>
            </a:pPr>
            <a:r>
              <a:rPr lang="en-US" dirty="0" smtClean="0"/>
              <a:t>Once received back in the office; MMAC will finalize enrollment and mail out the signed contract and welcome letter.</a:t>
            </a:r>
          </a:p>
          <a:p>
            <a:r>
              <a:rPr lang="en-US" dirty="0" smtClean="0"/>
              <a:t>Clarification  - You will</a:t>
            </a:r>
            <a:r>
              <a:rPr lang="en-US" baseline="0" dirty="0" smtClean="0"/>
              <a:t> be contracted with DHSS and you also have a Title XIX contract for HCBS services with Medicaid.</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22</a:t>
            </a:fld>
            <a:endParaRPr lang="en-US" dirty="0"/>
          </a:p>
        </p:txBody>
      </p:sp>
    </p:spTree>
    <p:extLst>
      <p:ext uri="{BB962C8B-B14F-4D97-AF65-F5344CB8AC3E}">
        <p14:creationId xmlns:p14="http://schemas.microsoft.com/office/powerpoint/2010/main" val="2581119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4</a:t>
            </a:fld>
            <a:endParaRPr lang="en-US" dirty="0"/>
          </a:p>
        </p:txBody>
      </p:sp>
    </p:spTree>
    <p:extLst>
      <p:ext uri="{BB962C8B-B14F-4D97-AF65-F5344CB8AC3E}">
        <p14:creationId xmlns:p14="http://schemas.microsoft.com/office/powerpoint/2010/main" val="559647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forms are not set up to trick you in any way; just make sure you are putting the requested information in the correct box.  And if the form is asking for a signature and date; SIGN AND DATE IT!!!  Write legibly.</a:t>
            </a:r>
          </a:p>
          <a:p>
            <a:endParaRPr lang="en-US" baseline="0" dirty="0" smtClean="0"/>
          </a:p>
          <a:p>
            <a:r>
              <a:rPr lang="en-US" baseline="0" dirty="0" smtClean="0"/>
              <a:t>They are numbered with the corresponding header as listed on the Proposal for Contract on separate sheets of paper; please do not print front and back, and just because there is room and do NOT put more than one policy per sheet of paper.</a:t>
            </a:r>
          </a:p>
          <a:p>
            <a:endParaRPr lang="en-US" baseline="0" dirty="0" smtClean="0"/>
          </a:p>
          <a:p>
            <a:r>
              <a:rPr lang="en-US" baseline="0" dirty="0" smtClean="0"/>
              <a:t>INCOMPLETE PROPOSAL WILL BE DENIED</a:t>
            </a:r>
          </a:p>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23</a:t>
            </a:fld>
            <a:endParaRPr lang="en-US" dirty="0"/>
          </a:p>
        </p:txBody>
      </p:sp>
    </p:spTree>
    <p:extLst>
      <p:ext uri="{BB962C8B-B14F-4D97-AF65-F5344CB8AC3E}">
        <p14:creationId xmlns:p14="http://schemas.microsoft.com/office/powerpoint/2010/main" val="1438424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24</a:t>
            </a:fld>
            <a:endParaRPr lang="en-US" dirty="0"/>
          </a:p>
        </p:txBody>
      </p:sp>
    </p:spTree>
    <p:extLst>
      <p:ext uri="{BB962C8B-B14F-4D97-AF65-F5344CB8AC3E}">
        <p14:creationId xmlns:p14="http://schemas.microsoft.com/office/powerpoint/2010/main" val="939254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 the correct Legal Name on all forms; if using a DBA then include that on the forms as well</a:t>
            </a:r>
          </a:p>
          <a:p>
            <a:endParaRPr lang="en-US" baseline="0" dirty="0" smtClean="0"/>
          </a:p>
          <a:p>
            <a:r>
              <a:rPr lang="en-US" baseline="0" dirty="0" smtClean="0"/>
              <a:t>AN INCOMPLETE PROPOSAL WILL BE DENIED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25</a:t>
            </a:fld>
            <a:endParaRPr lang="en-US" dirty="0"/>
          </a:p>
        </p:txBody>
      </p:sp>
    </p:spTree>
    <p:extLst>
      <p:ext uri="{BB962C8B-B14F-4D97-AF65-F5344CB8AC3E}">
        <p14:creationId xmlns:p14="http://schemas.microsoft.com/office/powerpoint/2010/main" val="3272271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26</a:t>
            </a:fld>
            <a:endParaRPr lang="en-US" dirty="0"/>
          </a:p>
        </p:txBody>
      </p:sp>
    </p:spTree>
    <p:extLst>
      <p:ext uri="{BB962C8B-B14F-4D97-AF65-F5344CB8AC3E}">
        <p14:creationId xmlns:p14="http://schemas.microsoft.com/office/powerpoint/2010/main" val="2238650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27</a:t>
            </a:fld>
            <a:endParaRPr lang="en-US" dirty="0"/>
          </a:p>
        </p:txBody>
      </p:sp>
    </p:spTree>
    <p:extLst>
      <p:ext uri="{BB962C8B-B14F-4D97-AF65-F5344CB8AC3E}">
        <p14:creationId xmlns:p14="http://schemas.microsoft.com/office/powerpoint/2010/main" val="346033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28</a:t>
            </a:fld>
            <a:endParaRPr lang="en-US" dirty="0"/>
          </a:p>
        </p:txBody>
      </p:sp>
    </p:spTree>
    <p:extLst>
      <p:ext uri="{BB962C8B-B14F-4D97-AF65-F5344CB8AC3E}">
        <p14:creationId xmlns:p14="http://schemas.microsoft.com/office/powerpoint/2010/main" val="584515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29</a:t>
            </a:fld>
            <a:endParaRPr lang="en-US" dirty="0"/>
          </a:p>
        </p:txBody>
      </p:sp>
    </p:spTree>
    <p:extLst>
      <p:ext uri="{BB962C8B-B14F-4D97-AF65-F5344CB8AC3E}">
        <p14:creationId xmlns:p14="http://schemas.microsoft.com/office/powerpoint/2010/main" val="795594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31</a:t>
            </a:fld>
            <a:endParaRPr lang="en-US" dirty="0"/>
          </a:p>
        </p:txBody>
      </p:sp>
    </p:spTree>
    <p:extLst>
      <p:ext uri="{BB962C8B-B14F-4D97-AF65-F5344CB8AC3E}">
        <p14:creationId xmlns:p14="http://schemas.microsoft.com/office/powerpoint/2010/main" val="30879677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point TWO</a:t>
            </a:r>
            <a:r>
              <a:rPr lang="en-US" baseline="0" dirty="0" smtClean="0"/>
              <a:t> keep items used to describe HIPAA, PRIVACY and MEDICAL INFORMATION.</a:t>
            </a:r>
          </a:p>
          <a:p>
            <a:endParaRPr lang="en-US" baseline="0" dirty="0" smtClean="0"/>
          </a:p>
          <a:p>
            <a:r>
              <a:rPr lang="en-US" baseline="0" dirty="0" smtClean="0"/>
              <a:t>We get a lot of questions regarding office space and equipment that has a lock feature.  MMAC asks for and looks for these item because of HIPAA.  When billing, talking to client or to an attendant about a client, whether on the phone or via email, no one that is not associated with your provider should be able to hear you or look over your shoulder.  </a:t>
            </a:r>
          </a:p>
          <a:p>
            <a:r>
              <a:rPr lang="en-US" baseline="0" dirty="0" smtClean="0"/>
              <a:t>It is YOUR responsibility to keep information private, personal or medical.  You can’t do that if your office is in your living room or a shared office with three other businesses.</a:t>
            </a:r>
          </a:p>
        </p:txBody>
      </p:sp>
      <p:sp>
        <p:nvSpPr>
          <p:cNvPr id="4" name="Slide Number Placeholder 3"/>
          <p:cNvSpPr>
            <a:spLocks noGrp="1"/>
          </p:cNvSpPr>
          <p:nvPr>
            <p:ph type="sldNum" sz="quarter" idx="10"/>
          </p:nvPr>
        </p:nvSpPr>
        <p:spPr/>
        <p:txBody>
          <a:bodyPr/>
          <a:lstStyle/>
          <a:p>
            <a:fld id="{E19AB471-7140-4122-BF53-47E90AC23EE7}" type="slidenum">
              <a:rPr lang="en-US" smtClean="0"/>
              <a:t>32</a:t>
            </a:fld>
            <a:endParaRPr lang="en-US" dirty="0"/>
          </a:p>
        </p:txBody>
      </p:sp>
    </p:spTree>
    <p:extLst>
      <p:ext uri="{BB962C8B-B14F-4D97-AF65-F5344CB8AC3E}">
        <p14:creationId xmlns:p14="http://schemas.microsoft.com/office/powerpoint/2010/main" val="3669326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solidFill>
                  <a:prstClr val="black"/>
                </a:solidFill>
              </a:rPr>
              <a:t>We get a lot of questions regarding office space and equipment that has a lock feature.  MMAC asks for and looks for these item because of HIPAA.  When billing, talking to client or to an attendant about a client, whether on the phone or via email, no one that is not associated with your provider should be able to hear you or look over your shoulder.  </a:t>
            </a:r>
          </a:p>
          <a:p>
            <a:pPr defTabSz="928299">
              <a:defRPr/>
            </a:pPr>
            <a:r>
              <a:rPr lang="en-US" dirty="0">
                <a:solidFill>
                  <a:prstClr val="black"/>
                </a:solidFill>
              </a:rPr>
              <a:t>It is YOUR responsibility to keep information private, personal or medical.  You can’t do that if your office is in your living room or a shared office with three other businesses.</a:t>
            </a:r>
          </a:p>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33</a:t>
            </a:fld>
            <a:endParaRPr lang="en-US" dirty="0"/>
          </a:p>
        </p:txBody>
      </p:sp>
    </p:spTree>
    <p:extLst>
      <p:ext uri="{BB962C8B-B14F-4D97-AF65-F5344CB8AC3E}">
        <p14:creationId xmlns:p14="http://schemas.microsoft.com/office/powerpoint/2010/main" val="346607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5</a:t>
            </a:fld>
            <a:endParaRPr lang="en-US" dirty="0"/>
          </a:p>
        </p:txBody>
      </p:sp>
    </p:spTree>
    <p:extLst>
      <p:ext uri="{BB962C8B-B14F-4D97-AF65-F5344CB8AC3E}">
        <p14:creationId xmlns:p14="http://schemas.microsoft.com/office/powerpoint/2010/main" val="2212225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PHI</a:t>
            </a:r>
            <a:r>
              <a:rPr lang="en-US" baseline="0" dirty="0" smtClean="0"/>
              <a:t> – Protected Health Information</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34</a:t>
            </a:fld>
            <a:endParaRPr lang="en-US" dirty="0"/>
          </a:p>
        </p:txBody>
      </p:sp>
    </p:spTree>
    <p:extLst>
      <p:ext uri="{BB962C8B-B14F-4D97-AF65-F5344CB8AC3E}">
        <p14:creationId xmlns:p14="http://schemas.microsoft.com/office/powerpoint/2010/main" val="37136092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MMAC receives frequent</a:t>
            </a:r>
            <a:r>
              <a:rPr lang="en-US" baseline="0" dirty="0" smtClean="0"/>
              <a:t> calls in regards to client’s not able to get their EIN when changing agencies.</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35</a:t>
            </a:fld>
            <a:endParaRPr lang="en-US" dirty="0"/>
          </a:p>
        </p:txBody>
      </p:sp>
    </p:spTree>
    <p:extLst>
      <p:ext uri="{BB962C8B-B14F-4D97-AF65-F5344CB8AC3E}">
        <p14:creationId xmlns:p14="http://schemas.microsoft.com/office/powerpoint/2010/main" val="2652555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39</a:t>
            </a:fld>
            <a:endParaRPr lang="en-US" dirty="0"/>
          </a:p>
        </p:txBody>
      </p:sp>
    </p:spTree>
    <p:extLst>
      <p:ext uri="{BB962C8B-B14F-4D97-AF65-F5344CB8AC3E}">
        <p14:creationId xmlns:p14="http://schemas.microsoft.com/office/powerpoint/2010/main" val="2366373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people are your competition!!!!  If you do something that is not in regulation because “someone” told you to; the consequences are going to be put on you, NOT on them.</a:t>
            </a:r>
          </a:p>
          <a:p>
            <a:endParaRPr lang="en-US" baseline="0" dirty="0" smtClean="0"/>
          </a:p>
          <a:p>
            <a:r>
              <a:rPr lang="en-US" baseline="0" dirty="0" smtClean="0"/>
              <a:t>Would not believe how many emails or telephone calls we get that include “I heard somewhere” or “Someone one told me”  Unless it was from one of the three departments/divisions that handle HCBS program, I wouldn’t take it as fact.</a:t>
            </a:r>
          </a:p>
          <a:p>
            <a:endParaRPr lang="en-US" baseline="0" dirty="0" smtClean="0"/>
          </a:p>
          <a:p>
            <a:r>
              <a:rPr lang="en-US" baseline="0" dirty="0" smtClean="0"/>
              <a:t>Again, consider your source, do you think your competition is going to give you accurate information?</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40</a:t>
            </a:fld>
            <a:endParaRPr lang="en-US" dirty="0"/>
          </a:p>
        </p:txBody>
      </p:sp>
    </p:spTree>
    <p:extLst>
      <p:ext uri="{BB962C8B-B14F-4D97-AF65-F5344CB8AC3E}">
        <p14:creationId xmlns:p14="http://schemas.microsoft.com/office/powerpoint/2010/main" val="3237821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a:t>
            </a:r>
            <a:r>
              <a:rPr lang="en-US" baseline="0" dirty="0" smtClean="0"/>
              <a:t> Your Audience – Who do you call?</a:t>
            </a:r>
          </a:p>
          <a:p>
            <a:r>
              <a:rPr lang="en-US" baseline="0" dirty="0" smtClean="0"/>
              <a:t>If a an attendant is turning in fraudulent </a:t>
            </a:r>
            <a:r>
              <a:rPr lang="en-US" baseline="0" dirty="0" smtClean="0"/>
              <a:t>EVV? </a:t>
            </a:r>
            <a:r>
              <a:rPr lang="en-US" baseline="0" dirty="0" smtClean="0"/>
              <a:t>– MMAC</a:t>
            </a:r>
          </a:p>
          <a:p>
            <a:r>
              <a:rPr lang="en-US" baseline="0" dirty="0" smtClean="0"/>
              <a:t>If a participant need services? – DSDS</a:t>
            </a:r>
          </a:p>
          <a:p>
            <a:r>
              <a:rPr lang="en-US" baseline="0" dirty="0" smtClean="0"/>
              <a:t>If  you have a billing question? - DSS</a:t>
            </a:r>
          </a:p>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41</a:t>
            </a:fld>
            <a:endParaRPr lang="en-US" dirty="0"/>
          </a:p>
        </p:txBody>
      </p:sp>
    </p:spTree>
    <p:extLst>
      <p:ext uri="{BB962C8B-B14F-4D97-AF65-F5344CB8AC3E}">
        <p14:creationId xmlns:p14="http://schemas.microsoft.com/office/powerpoint/2010/main" val="3099029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a:t>
            </a:r>
            <a:r>
              <a:rPr lang="en-US" baseline="0" dirty="0" smtClean="0"/>
              <a:t> Your Audience – Who do you call?</a:t>
            </a:r>
          </a:p>
          <a:p>
            <a:r>
              <a:rPr lang="en-US" baseline="0" dirty="0" smtClean="0"/>
              <a:t>If a an attendant is turning in fraudulent </a:t>
            </a:r>
            <a:r>
              <a:rPr lang="en-US" baseline="0" dirty="0" smtClean="0"/>
              <a:t>EVV? </a:t>
            </a:r>
            <a:r>
              <a:rPr lang="en-US" baseline="0" dirty="0" smtClean="0"/>
              <a:t>– MMAC</a:t>
            </a:r>
          </a:p>
          <a:p>
            <a:r>
              <a:rPr lang="en-US" baseline="0" dirty="0" smtClean="0"/>
              <a:t>If a participant need services? – DSDS</a:t>
            </a:r>
          </a:p>
          <a:p>
            <a:r>
              <a:rPr lang="en-US" baseline="0" dirty="0" smtClean="0"/>
              <a:t>If  you have a billing question? - DSS</a:t>
            </a:r>
          </a:p>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42</a:t>
            </a:fld>
            <a:endParaRPr lang="en-US" dirty="0"/>
          </a:p>
        </p:txBody>
      </p:sp>
    </p:spTree>
    <p:extLst>
      <p:ext uri="{BB962C8B-B14F-4D97-AF65-F5344CB8AC3E}">
        <p14:creationId xmlns:p14="http://schemas.microsoft.com/office/powerpoint/2010/main" val="1360774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44</a:t>
            </a:fld>
            <a:endParaRPr lang="en-US" dirty="0"/>
          </a:p>
        </p:txBody>
      </p:sp>
    </p:spTree>
    <p:extLst>
      <p:ext uri="{BB962C8B-B14F-4D97-AF65-F5344CB8AC3E}">
        <p14:creationId xmlns:p14="http://schemas.microsoft.com/office/powerpoint/2010/main" val="6811749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two completely different screenings with different statues, rules and screening guidelines.  </a:t>
            </a:r>
          </a:p>
          <a:p>
            <a:endParaRPr lang="en-US" baseline="0" dirty="0" smtClean="0"/>
          </a:p>
          <a:p>
            <a:r>
              <a:rPr lang="en-US" baseline="0" dirty="0" smtClean="0"/>
              <a:t>A lot of times, providers combine the requirements for the two together and they are not the same thing.</a:t>
            </a:r>
          </a:p>
          <a:p>
            <a:endParaRPr lang="en-US" baseline="0" dirty="0" smtClean="0"/>
          </a:p>
        </p:txBody>
      </p:sp>
      <p:sp>
        <p:nvSpPr>
          <p:cNvPr id="4" name="Slide Number Placeholder 3"/>
          <p:cNvSpPr>
            <a:spLocks noGrp="1"/>
          </p:cNvSpPr>
          <p:nvPr>
            <p:ph type="sldNum" sz="quarter" idx="10"/>
          </p:nvPr>
        </p:nvSpPr>
        <p:spPr/>
        <p:txBody>
          <a:bodyPr/>
          <a:lstStyle/>
          <a:p>
            <a:fld id="{E19AB471-7140-4122-BF53-47E90AC23EE7}" type="slidenum">
              <a:rPr lang="en-US" smtClean="0"/>
              <a:t>45</a:t>
            </a:fld>
            <a:endParaRPr lang="en-US" dirty="0"/>
          </a:p>
        </p:txBody>
      </p:sp>
    </p:spTree>
    <p:extLst>
      <p:ext uri="{BB962C8B-B14F-4D97-AF65-F5344CB8AC3E}">
        <p14:creationId xmlns:p14="http://schemas.microsoft.com/office/powerpoint/2010/main" val="14562915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is anyone needs clarification on what a disqualifying factor is? If they do proceed with the next couple of slide, if not skip pass them.</a:t>
            </a:r>
          </a:p>
          <a:p>
            <a:endParaRPr lang="en-US" baseline="0" dirty="0" smtClean="0"/>
          </a:p>
          <a:p>
            <a:r>
              <a:rPr lang="en-US" dirty="0" smtClean="0"/>
              <a:t>Mention FCSR presentation</a:t>
            </a:r>
            <a:r>
              <a:rPr lang="en-US" baseline="0" dirty="0" smtClean="0"/>
              <a:t> on MMAC website under Update Meeting</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46</a:t>
            </a:fld>
            <a:endParaRPr lang="en-US" dirty="0"/>
          </a:p>
        </p:txBody>
      </p:sp>
    </p:spTree>
    <p:extLst>
      <p:ext uri="{BB962C8B-B14F-4D97-AF65-F5344CB8AC3E}">
        <p14:creationId xmlns:p14="http://schemas.microsoft.com/office/powerpoint/2010/main" val="37354508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47</a:t>
            </a:fld>
            <a:endParaRPr lang="en-US" dirty="0"/>
          </a:p>
        </p:txBody>
      </p:sp>
    </p:spTree>
    <p:extLst>
      <p:ext uri="{BB962C8B-B14F-4D97-AF65-F5344CB8AC3E}">
        <p14:creationId xmlns:p14="http://schemas.microsoft.com/office/powerpoint/2010/main" val="82126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6</a:t>
            </a:fld>
            <a:endParaRPr lang="en-US" dirty="0"/>
          </a:p>
        </p:txBody>
      </p:sp>
    </p:spTree>
    <p:extLst>
      <p:ext uri="{BB962C8B-B14F-4D97-AF65-F5344CB8AC3E}">
        <p14:creationId xmlns:p14="http://schemas.microsoft.com/office/powerpoint/2010/main" val="3030601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48</a:t>
            </a:fld>
            <a:endParaRPr lang="en-US" dirty="0"/>
          </a:p>
        </p:txBody>
      </p:sp>
    </p:spTree>
    <p:extLst>
      <p:ext uri="{BB962C8B-B14F-4D97-AF65-F5344CB8AC3E}">
        <p14:creationId xmlns:p14="http://schemas.microsoft.com/office/powerpoint/2010/main" val="4194292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Exact</a:t>
            </a:r>
            <a:r>
              <a:rPr lang="en-US" baseline="0" dirty="0" smtClean="0"/>
              <a:t> match. Notice the date (1988) doesn’t matter.</a:t>
            </a:r>
            <a:endParaRPr lang="en-US" dirty="0"/>
          </a:p>
        </p:txBody>
      </p:sp>
      <p:sp>
        <p:nvSpPr>
          <p:cNvPr id="4" name="Slide Number Placeholder 3"/>
          <p:cNvSpPr>
            <a:spLocks noGrp="1"/>
          </p:cNvSpPr>
          <p:nvPr>
            <p:ph type="sldNum" sz="quarter" idx="10"/>
          </p:nvPr>
        </p:nvSpPr>
        <p:spPr/>
        <p:txBody>
          <a:bodyPr/>
          <a:lstStyle/>
          <a:p>
            <a:pPr>
              <a:defRPr/>
            </a:pPr>
            <a:fld id="{AF77F43E-0000-4293-B934-11377ADC7759}" type="slidenum">
              <a:rPr lang="en-US" smtClean="0"/>
              <a:pPr>
                <a:defRPr/>
              </a:pPr>
              <a:t>49</a:t>
            </a:fld>
            <a:endParaRPr lang="en-US" dirty="0"/>
          </a:p>
        </p:txBody>
      </p:sp>
    </p:spTree>
    <p:extLst>
      <p:ext uri="{BB962C8B-B14F-4D97-AF65-F5344CB8AC3E}">
        <p14:creationId xmlns:p14="http://schemas.microsoft.com/office/powerpoint/2010/main" val="1769910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Near match – class</a:t>
            </a:r>
            <a:r>
              <a:rPr lang="en-US" baseline="0" dirty="0" smtClean="0"/>
              <a:t> C is not a match, statute differs</a:t>
            </a:r>
            <a:endParaRPr lang="en-US" dirty="0"/>
          </a:p>
        </p:txBody>
      </p:sp>
      <p:sp>
        <p:nvSpPr>
          <p:cNvPr id="4" name="Slide Number Placeholder 3"/>
          <p:cNvSpPr>
            <a:spLocks noGrp="1"/>
          </p:cNvSpPr>
          <p:nvPr>
            <p:ph type="sldNum" sz="quarter" idx="10"/>
          </p:nvPr>
        </p:nvSpPr>
        <p:spPr/>
        <p:txBody>
          <a:bodyPr/>
          <a:lstStyle/>
          <a:p>
            <a:pPr>
              <a:defRPr/>
            </a:pPr>
            <a:fld id="{AF77F43E-0000-4293-B934-11377ADC7759}" type="slidenum">
              <a:rPr lang="en-US" smtClean="0"/>
              <a:pPr>
                <a:defRPr/>
              </a:pPr>
              <a:t>50</a:t>
            </a:fld>
            <a:endParaRPr lang="en-US" dirty="0"/>
          </a:p>
        </p:txBody>
      </p:sp>
    </p:spTree>
    <p:extLst>
      <p:ext uri="{BB962C8B-B14F-4D97-AF65-F5344CB8AC3E}">
        <p14:creationId xmlns:p14="http://schemas.microsoft.com/office/powerpoint/2010/main" val="2861225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 – because it is ANY</a:t>
            </a:r>
            <a:r>
              <a:rPr lang="en-US" baseline="0" dirty="0" smtClean="0"/>
              <a:t> felony (a little tricky since previous example was a C felony)</a:t>
            </a:r>
            <a:endParaRPr lang="en-US" dirty="0"/>
          </a:p>
        </p:txBody>
      </p:sp>
      <p:sp>
        <p:nvSpPr>
          <p:cNvPr id="4" name="Slide Number Placeholder 3"/>
          <p:cNvSpPr>
            <a:spLocks noGrp="1"/>
          </p:cNvSpPr>
          <p:nvPr>
            <p:ph type="sldNum" sz="quarter" idx="10"/>
          </p:nvPr>
        </p:nvSpPr>
        <p:spPr/>
        <p:txBody>
          <a:bodyPr/>
          <a:lstStyle/>
          <a:p>
            <a:pPr>
              <a:defRPr/>
            </a:pPr>
            <a:fld id="{AF77F43E-0000-4293-B934-11377ADC7759}" type="slidenum">
              <a:rPr lang="en-US" smtClean="0"/>
              <a:pPr>
                <a:defRPr/>
              </a:pPr>
              <a:t>51</a:t>
            </a:fld>
            <a:endParaRPr lang="en-US" dirty="0"/>
          </a:p>
        </p:txBody>
      </p:sp>
    </p:spTree>
    <p:extLst>
      <p:ext uri="{BB962C8B-B14F-4D97-AF65-F5344CB8AC3E}">
        <p14:creationId xmlns:p14="http://schemas.microsoft.com/office/powerpoint/2010/main" val="2816275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53</a:t>
            </a:fld>
            <a:endParaRPr lang="en-US" dirty="0"/>
          </a:p>
        </p:txBody>
      </p:sp>
    </p:spTree>
    <p:extLst>
      <p:ext uri="{BB962C8B-B14F-4D97-AF65-F5344CB8AC3E}">
        <p14:creationId xmlns:p14="http://schemas.microsoft.com/office/powerpoint/2010/main" val="4275989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times policies</a:t>
            </a:r>
            <a:r>
              <a:rPr lang="en-US" baseline="0" dirty="0" smtClean="0"/>
              <a:t> are submitted that the employee is to be registered with EDL; NO THEY ARE NOT.  </a:t>
            </a:r>
          </a:p>
          <a:p>
            <a:r>
              <a:rPr lang="en-US" baseline="0" dirty="0" smtClean="0"/>
              <a:t>You Register with the FCSR; you screen to see if a possible or current employee is listed on the EDL.</a:t>
            </a:r>
          </a:p>
          <a:p>
            <a:endParaRPr lang="en-US" baseline="0" dirty="0" smtClean="0"/>
          </a:p>
        </p:txBody>
      </p:sp>
      <p:sp>
        <p:nvSpPr>
          <p:cNvPr id="4" name="Slide Number Placeholder 3"/>
          <p:cNvSpPr>
            <a:spLocks noGrp="1"/>
          </p:cNvSpPr>
          <p:nvPr>
            <p:ph type="sldNum" sz="quarter" idx="10"/>
          </p:nvPr>
        </p:nvSpPr>
        <p:spPr/>
        <p:txBody>
          <a:bodyPr/>
          <a:lstStyle/>
          <a:p>
            <a:fld id="{E19AB471-7140-4122-BF53-47E90AC23EE7}" type="slidenum">
              <a:rPr lang="en-US" smtClean="0"/>
              <a:t>54</a:t>
            </a:fld>
            <a:endParaRPr lang="en-US" dirty="0"/>
          </a:p>
        </p:txBody>
      </p:sp>
    </p:spTree>
    <p:extLst>
      <p:ext uri="{BB962C8B-B14F-4D97-AF65-F5344CB8AC3E}">
        <p14:creationId xmlns:p14="http://schemas.microsoft.com/office/powerpoint/2010/main" val="14474949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5.2    The Vendor shall ensure all employees of the Vendor and all personal care attendants, including those related to the consumer are not listed on the U.S. Department of Health and Human Services, Office of Inspector General, List of Excluded Individuals/Entities (LEIE) (http://exclusions.oig.hhs.gov/).  </a:t>
            </a:r>
            <a:r>
              <a:rPr lang="en-US" b="1" dirty="0"/>
              <a:t>Employees and attendants must be screened monthly.  All known aliases of the employees and personal care attendants must be screened.  The Provider shall maintain in its files verification of the LEIE screenings.  Any exclusion information discovered must be immediately reported to MMAC.  </a:t>
            </a:r>
          </a:p>
        </p:txBody>
      </p:sp>
      <p:sp>
        <p:nvSpPr>
          <p:cNvPr id="4" name="Slide Number Placeholder 3"/>
          <p:cNvSpPr>
            <a:spLocks noGrp="1"/>
          </p:cNvSpPr>
          <p:nvPr>
            <p:ph type="sldNum" sz="quarter" idx="10"/>
          </p:nvPr>
        </p:nvSpPr>
        <p:spPr/>
        <p:txBody>
          <a:bodyPr/>
          <a:lstStyle/>
          <a:p>
            <a:fld id="{E19AB471-7140-4122-BF53-47E90AC23EE7}" type="slidenum">
              <a:rPr lang="en-US" smtClean="0"/>
              <a:t>55</a:t>
            </a:fld>
            <a:endParaRPr lang="en-US" dirty="0"/>
          </a:p>
        </p:txBody>
      </p:sp>
    </p:spTree>
    <p:extLst>
      <p:ext uri="{BB962C8B-B14F-4D97-AF65-F5344CB8AC3E}">
        <p14:creationId xmlns:p14="http://schemas.microsoft.com/office/powerpoint/2010/main" val="4215185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57</a:t>
            </a:fld>
            <a:endParaRPr lang="en-US" dirty="0"/>
          </a:p>
        </p:txBody>
      </p:sp>
    </p:spTree>
    <p:extLst>
      <p:ext uri="{BB962C8B-B14F-4D97-AF65-F5344CB8AC3E}">
        <p14:creationId xmlns:p14="http://schemas.microsoft.com/office/powerpoint/2010/main" val="1184081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58</a:t>
            </a:fld>
            <a:endParaRPr lang="en-US" dirty="0"/>
          </a:p>
        </p:txBody>
      </p:sp>
    </p:spTree>
    <p:extLst>
      <p:ext uri="{BB962C8B-B14F-4D97-AF65-F5344CB8AC3E}">
        <p14:creationId xmlns:p14="http://schemas.microsoft.com/office/powerpoint/2010/main" val="39056470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the CDS Taxes presentation on the MMAC website AGAIN</a:t>
            </a:r>
            <a:r>
              <a:rPr lang="en-US" baseline="0" dirty="0" smtClean="0"/>
              <a:t> – never hurts to it drive home.</a:t>
            </a:r>
          </a:p>
          <a:p>
            <a:r>
              <a:rPr lang="en-US" baseline="0" dirty="0" smtClean="0"/>
              <a:t>Examples of each of these forms is with the power point as well.</a:t>
            </a:r>
          </a:p>
          <a:p>
            <a:endParaRPr lang="en-US" baseline="0" dirty="0" smtClean="0"/>
          </a:p>
          <a:p>
            <a:r>
              <a:rPr lang="en-US" baseline="0" dirty="0" smtClean="0"/>
              <a:t>Power of Attorney for both federal &amp; state is setting up the vendor to file taxes on behalf of the consumer.</a:t>
            </a:r>
          </a:p>
          <a:p>
            <a:endParaRPr lang="en-US" baseline="0" dirty="0" smtClean="0"/>
          </a:p>
          <a:p>
            <a:r>
              <a:rPr lang="en-US" baseline="0" dirty="0" smtClean="0"/>
              <a:t>Goes over the forms, why you will need them, how to process, errors that may occur and possible fixes.</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59</a:t>
            </a:fld>
            <a:endParaRPr lang="en-US" dirty="0"/>
          </a:p>
        </p:txBody>
      </p:sp>
    </p:spTree>
    <p:extLst>
      <p:ext uri="{BB962C8B-B14F-4D97-AF65-F5344CB8AC3E}">
        <p14:creationId xmlns:p14="http://schemas.microsoft.com/office/powerpoint/2010/main" val="3893764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7</a:t>
            </a:fld>
            <a:endParaRPr lang="en-US" dirty="0"/>
          </a:p>
        </p:txBody>
      </p:sp>
    </p:spTree>
    <p:extLst>
      <p:ext uri="{BB962C8B-B14F-4D97-AF65-F5344CB8AC3E}">
        <p14:creationId xmlns:p14="http://schemas.microsoft.com/office/powerpoint/2010/main" val="1156198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taxes you</a:t>
            </a:r>
            <a:r>
              <a:rPr lang="en-US" baseline="0" dirty="0" smtClean="0"/>
              <a:t> file on behalf of the consumer</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60</a:t>
            </a:fld>
            <a:endParaRPr lang="en-US" dirty="0"/>
          </a:p>
        </p:txBody>
      </p:sp>
    </p:spTree>
    <p:extLst>
      <p:ext uri="{BB962C8B-B14F-4D97-AF65-F5344CB8AC3E}">
        <p14:creationId xmlns:p14="http://schemas.microsoft.com/office/powerpoint/2010/main" val="30504649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stress</a:t>
            </a:r>
            <a:r>
              <a:rPr lang="en-US" baseline="0" dirty="0" smtClean="0"/>
              <a:t> enough that the EIN belongs to the Consumer not the CDS Vendor Agency.  If a client leaves, it is you responsibility to provide them THEIR information. </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61</a:t>
            </a:fld>
            <a:endParaRPr lang="en-US" dirty="0"/>
          </a:p>
        </p:txBody>
      </p:sp>
    </p:spTree>
    <p:extLst>
      <p:ext uri="{BB962C8B-B14F-4D97-AF65-F5344CB8AC3E}">
        <p14:creationId xmlns:p14="http://schemas.microsoft.com/office/powerpoint/2010/main" val="28701562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https://uinteract.labor.mo.gov/benefits/home.do</a:t>
            </a:r>
          </a:p>
          <a:p>
            <a:endParaRPr lang="en-US" dirty="0"/>
          </a:p>
          <a:p>
            <a:pPr lvl="0"/>
            <a:r>
              <a:rPr lang="en-US" sz="1200" kern="1200" dirty="0" smtClean="0">
                <a:solidFill>
                  <a:schemeClr val="tx1"/>
                </a:solidFill>
                <a:effectLst/>
                <a:latin typeface="+mn-lt"/>
                <a:ea typeface="+mn-ea"/>
                <a:cs typeface="+mn-cs"/>
              </a:rPr>
              <a:t>When sending in paper reports, please make sure you are putting the CDS Vendor name as the C/O so that we know what unit the report needs to be processed under.</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paying for reports by mail with a check, we need individual checks for each report.  Please do not write one check for multiple accounts.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there is a credit on your clients account, please use that the following quarter.  We will not be refunding any amounts under $10.00 unless the client is non-liable for the full year.  </a:t>
            </a:r>
          </a:p>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62</a:t>
            </a:fld>
            <a:endParaRPr lang="en-US" dirty="0"/>
          </a:p>
        </p:txBody>
      </p:sp>
    </p:spTree>
    <p:extLst>
      <p:ext uri="{BB962C8B-B14F-4D97-AF65-F5344CB8AC3E}">
        <p14:creationId xmlns:p14="http://schemas.microsoft.com/office/powerpoint/2010/main" val="42468859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64</a:t>
            </a:fld>
            <a:endParaRPr lang="en-US" dirty="0"/>
          </a:p>
        </p:txBody>
      </p:sp>
    </p:spTree>
    <p:extLst>
      <p:ext uri="{BB962C8B-B14F-4D97-AF65-F5344CB8AC3E}">
        <p14:creationId xmlns:p14="http://schemas.microsoft.com/office/powerpoint/2010/main" val="34707823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65</a:t>
            </a:fld>
            <a:endParaRPr lang="en-US" dirty="0"/>
          </a:p>
        </p:txBody>
      </p:sp>
    </p:spTree>
    <p:extLst>
      <p:ext uri="{BB962C8B-B14F-4D97-AF65-F5344CB8AC3E}">
        <p14:creationId xmlns:p14="http://schemas.microsoft.com/office/powerpoint/2010/main" val="23047657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570.030.1 A person commits the crime of stealing</a:t>
            </a:r>
            <a:r>
              <a:rPr lang="en-US" baseline="0" dirty="0" smtClean="0"/>
              <a:t> if he or she appropriates property or services of another with the purpose to deprive him or her thereof, either without his or her consent or by means of deceit or coercion.</a:t>
            </a:r>
            <a:endParaRPr lang="en-US" dirty="0" smtClean="0"/>
          </a:p>
          <a:p>
            <a:endParaRPr lang="en-US" dirty="0" smtClean="0"/>
          </a:p>
          <a:p>
            <a:r>
              <a:rPr lang="en-US" dirty="0" smtClean="0"/>
              <a:t>Make sure</a:t>
            </a:r>
            <a:r>
              <a:rPr lang="en-US" baseline="0" dirty="0" smtClean="0"/>
              <a:t> you are verifying the time and services.  If you bill for services that they consumer may have fraudulently submitted; Medicaid will take the money back from you, not the consumer.  You may then file civilly for the money owed you.</a:t>
            </a:r>
          </a:p>
          <a:p>
            <a:endParaRPr lang="en-US" baseline="0" dirty="0" smtClean="0"/>
          </a:p>
          <a:p>
            <a:r>
              <a:rPr lang="en-US" baseline="0" dirty="0" smtClean="0"/>
              <a:t>MMAC will check data bases for dates of death. </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66</a:t>
            </a:fld>
            <a:endParaRPr lang="en-US" dirty="0"/>
          </a:p>
        </p:txBody>
      </p:sp>
    </p:spTree>
    <p:extLst>
      <p:ext uri="{BB962C8B-B14F-4D97-AF65-F5344CB8AC3E}">
        <p14:creationId xmlns:p14="http://schemas.microsoft.com/office/powerpoint/2010/main" val="29424972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67</a:t>
            </a:fld>
            <a:endParaRPr lang="en-US" dirty="0"/>
          </a:p>
        </p:txBody>
      </p:sp>
    </p:spTree>
    <p:extLst>
      <p:ext uri="{BB962C8B-B14F-4D97-AF65-F5344CB8AC3E}">
        <p14:creationId xmlns:p14="http://schemas.microsoft.com/office/powerpoint/2010/main" val="27376983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72</a:t>
            </a:fld>
            <a:endParaRPr lang="en-US" dirty="0"/>
          </a:p>
        </p:txBody>
      </p:sp>
    </p:spTree>
    <p:extLst>
      <p:ext uri="{BB962C8B-B14F-4D97-AF65-F5344CB8AC3E}">
        <p14:creationId xmlns:p14="http://schemas.microsoft.com/office/powerpoint/2010/main" val="27512959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74</a:t>
            </a:fld>
            <a:endParaRPr lang="en-US" dirty="0"/>
          </a:p>
        </p:txBody>
      </p:sp>
    </p:spTree>
    <p:extLst>
      <p:ext uri="{BB962C8B-B14F-4D97-AF65-F5344CB8AC3E}">
        <p14:creationId xmlns:p14="http://schemas.microsoft.com/office/powerpoint/2010/main" val="8105644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AB471-7140-4122-BF53-47E90AC23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762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8</a:t>
            </a:fld>
            <a:endParaRPr lang="en-US" dirty="0"/>
          </a:p>
        </p:txBody>
      </p:sp>
    </p:spTree>
    <p:extLst>
      <p:ext uri="{BB962C8B-B14F-4D97-AF65-F5344CB8AC3E}">
        <p14:creationId xmlns:p14="http://schemas.microsoft.com/office/powerpoint/2010/main" val="26822798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AB471-7140-4122-BF53-47E90AC23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7663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AB471-7140-4122-BF53-47E90AC23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83468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9AB471-7140-4122-BF53-47E90AC23EE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01750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83</a:t>
            </a:fld>
            <a:endParaRPr lang="en-US" dirty="0"/>
          </a:p>
        </p:txBody>
      </p:sp>
    </p:spTree>
    <p:extLst>
      <p:ext uri="{BB962C8B-B14F-4D97-AF65-F5344CB8AC3E}">
        <p14:creationId xmlns:p14="http://schemas.microsoft.com/office/powerpoint/2010/main" val="39445448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84</a:t>
            </a:fld>
            <a:endParaRPr lang="en-US" dirty="0"/>
          </a:p>
        </p:txBody>
      </p:sp>
    </p:spTree>
    <p:extLst>
      <p:ext uri="{BB962C8B-B14F-4D97-AF65-F5344CB8AC3E}">
        <p14:creationId xmlns:p14="http://schemas.microsoft.com/office/powerpoint/2010/main" val="35132581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85</a:t>
            </a:fld>
            <a:endParaRPr lang="en-US" dirty="0"/>
          </a:p>
        </p:txBody>
      </p:sp>
    </p:spTree>
    <p:extLst>
      <p:ext uri="{BB962C8B-B14F-4D97-AF65-F5344CB8AC3E}">
        <p14:creationId xmlns:p14="http://schemas.microsoft.com/office/powerpoint/2010/main" val="25536856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EVV Tool kit on MMAC Website https://mmac.mo.gov/wp-content/uploads/sites/11/2017/09/EVV-TOOL.pdf </a:t>
            </a:r>
          </a:p>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86</a:t>
            </a:fld>
            <a:endParaRPr lang="en-US" dirty="0"/>
          </a:p>
        </p:txBody>
      </p:sp>
    </p:spTree>
    <p:extLst>
      <p:ext uri="{BB962C8B-B14F-4D97-AF65-F5344CB8AC3E}">
        <p14:creationId xmlns:p14="http://schemas.microsoft.com/office/powerpoint/2010/main" val="21618548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https://mmac.mo.gov/providers/provider-enrollment/home-and-community-based-services/</a:t>
            </a:r>
          </a:p>
          <a:p>
            <a:endParaRPr lang="en-US" dirty="0" smtClean="0"/>
          </a:p>
          <a:p>
            <a:r>
              <a:rPr lang="en-US" dirty="0" smtClean="0"/>
              <a:t>https://health.mo.gov/seniors/hcbs/ihsmemos.php</a:t>
            </a:r>
          </a:p>
          <a:p>
            <a:endParaRPr lang="en-US" dirty="0" smtClean="0"/>
          </a:p>
          <a:p>
            <a:r>
              <a:rPr lang="en-US" dirty="0" smtClean="0"/>
              <a:t>https://health.mo.gov/seniors/hcbs/pdf/pcq.pdf</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87</a:t>
            </a:fld>
            <a:endParaRPr lang="en-US" dirty="0"/>
          </a:p>
        </p:txBody>
      </p:sp>
    </p:spTree>
    <p:extLst>
      <p:ext uri="{BB962C8B-B14F-4D97-AF65-F5344CB8AC3E}">
        <p14:creationId xmlns:p14="http://schemas.microsoft.com/office/powerpoint/2010/main" val="4788592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https://dss.mo.gov/mhd/providers/fee-for-service-providers.htm </a:t>
            </a:r>
          </a:p>
          <a:p>
            <a:endParaRPr lang="en-US" dirty="0" smtClean="0"/>
          </a:p>
          <a:p>
            <a:r>
              <a:rPr lang="en-US" dirty="0" smtClean="0"/>
              <a:t>https://mmac.mo.gov/providers/provider-enrollment/home-and-community-based-services/</a:t>
            </a:r>
          </a:p>
          <a:p>
            <a:endParaRPr lang="en-US" dirty="0" smtClean="0"/>
          </a:p>
          <a:p>
            <a:r>
              <a:rPr lang="en-US" dirty="0" smtClean="0"/>
              <a:t>https://health.mo.gov/seniors/hcbs/ihsmemos.php</a:t>
            </a:r>
          </a:p>
          <a:p>
            <a:endParaRPr lang="en-US" dirty="0" smtClean="0"/>
          </a:p>
          <a:p>
            <a:r>
              <a:rPr lang="en-US" dirty="0" smtClean="0"/>
              <a:t>https://health.mo.gov/seniors/hcbs/pdf/pcq.pdf</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88</a:t>
            </a:fld>
            <a:endParaRPr lang="en-US" dirty="0"/>
          </a:p>
        </p:txBody>
      </p:sp>
    </p:spTree>
    <p:extLst>
      <p:ext uri="{BB962C8B-B14F-4D97-AF65-F5344CB8AC3E}">
        <p14:creationId xmlns:p14="http://schemas.microsoft.com/office/powerpoint/2010/main" val="18289378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need to include the 100 miles in regards to SAC</a:t>
            </a:r>
          </a:p>
          <a:p>
            <a:endParaRPr lang="en-US" dirty="0" smtClean="0"/>
          </a:p>
          <a:p>
            <a:r>
              <a:rPr lang="en-US" dirty="0" smtClean="0"/>
              <a:t>Banking</a:t>
            </a:r>
            <a:r>
              <a:rPr lang="en-US" baseline="0" dirty="0" smtClean="0"/>
              <a:t> – DO NOT CLOSE your old account until a deposit has been made into the new one / Takes 10 days to process / If you do close your account it could take weeks before a paper check is cut and mailed.</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90</a:t>
            </a:fld>
            <a:endParaRPr lang="en-US" dirty="0"/>
          </a:p>
        </p:txBody>
      </p:sp>
    </p:spTree>
    <p:extLst>
      <p:ext uri="{BB962C8B-B14F-4D97-AF65-F5344CB8AC3E}">
        <p14:creationId xmlns:p14="http://schemas.microsoft.com/office/powerpoint/2010/main" val="784916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9</a:t>
            </a:fld>
            <a:endParaRPr lang="en-US" dirty="0"/>
          </a:p>
        </p:txBody>
      </p:sp>
    </p:spTree>
    <p:extLst>
      <p:ext uri="{BB962C8B-B14F-4D97-AF65-F5344CB8AC3E}">
        <p14:creationId xmlns:p14="http://schemas.microsoft.com/office/powerpoint/2010/main" val="33346803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HCBS form can be found on the MMAC website under HCBS providers</a:t>
            </a:r>
            <a:r>
              <a:rPr lang="en-US" baseline="0" dirty="0" smtClean="0"/>
              <a:t> / Provider Contracts forms</a:t>
            </a:r>
          </a:p>
          <a:p>
            <a:r>
              <a:rPr lang="en-US" baseline="0" dirty="0" smtClean="0"/>
              <a:t>Notifying MMAC of any changes is not an OPTION but a REQUIREMENT!</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91</a:t>
            </a:fld>
            <a:endParaRPr lang="en-US" dirty="0"/>
          </a:p>
        </p:txBody>
      </p:sp>
    </p:spTree>
    <p:extLst>
      <p:ext uri="{BB962C8B-B14F-4D97-AF65-F5344CB8AC3E}">
        <p14:creationId xmlns:p14="http://schemas.microsoft.com/office/powerpoint/2010/main" val="31435780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92</a:t>
            </a:fld>
            <a:endParaRPr lang="en-US" dirty="0"/>
          </a:p>
        </p:txBody>
      </p:sp>
    </p:spTree>
    <p:extLst>
      <p:ext uri="{BB962C8B-B14F-4D97-AF65-F5344CB8AC3E}">
        <p14:creationId xmlns:p14="http://schemas.microsoft.com/office/powerpoint/2010/main" val="17952519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94</a:t>
            </a:fld>
            <a:endParaRPr lang="en-US" dirty="0"/>
          </a:p>
        </p:txBody>
      </p:sp>
    </p:spTree>
    <p:extLst>
      <p:ext uri="{BB962C8B-B14F-4D97-AF65-F5344CB8AC3E}">
        <p14:creationId xmlns:p14="http://schemas.microsoft.com/office/powerpoint/2010/main" val="5730392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95</a:t>
            </a:fld>
            <a:endParaRPr lang="en-US" dirty="0"/>
          </a:p>
        </p:txBody>
      </p:sp>
    </p:spTree>
    <p:extLst>
      <p:ext uri="{BB962C8B-B14F-4D97-AF65-F5344CB8AC3E}">
        <p14:creationId xmlns:p14="http://schemas.microsoft.com/office/powerpoint/2010/main" val="355375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client comes first!  Your are a provider to administer care to the client first.</a:t>
            </a:r>
            <a:endParaRPr lang="en-US" dirty="0"/>
          </a:p>
        </p:txBody>
      </p:sp>
      <p:sp>
        <p:nvSpPr>
          <p:cNvPr id="4" name="Slide Number Placeholder 3"/>
          <p:cNvSpPr>
            <a:spLocks noGrp="1"/>
          </p:cNvSpPr>
          <p:nvPr>
            <p:ph type="sldNum" sz="quarter" idx="10"/>
          </p:nvPr>
        </p:nvSpPr>
        <p:spPr/>
        <p:txBody>
          <a:bodyPr/>
          <a:lstStyle/>
          <a:p>
            <a:fld id="{E19AB471-7140-4122-BF53-47E90AC23EE7}" type="slidenum">
              <a:rPr lang="en-US" smtClean="0"/>
              <a:t>10</a:t>
            </a:fld>
            <a:endParaRPr lang="en-US" dirty="0"/>
          </a:p>
        </p:txBody>
      </p:sp>
    </p:spTree>
    <p:extLst>
      <p:ext uri="{BB962C8B-B14F-4D97-AF65-F5344CB8AC3E}">
        <p14:creationId xmlns:p14="http://schemas.microsoft.com/office/powerpoint/2010/main" val="278561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same rules and regulation that</a:t>
            </a:r>
            <a:r>
              <a:rPr lang="en-US" baseline="0" dirty="0" smtClean="0"/>
              <a:t> we (MMAC) will hold you accountable.  When reviews are done of your documentation, billing, training and screenings; this is where we pull the requirements that you will be accountable for.</a:t>
            </a:r>
          </a:p>
          <a:p>
            <a:endParaRPr lang="en-US" dirty="0" smtClean="0"/>
          </a:p>
          <a:p>
            <a:r>
              <a:rPr lang="en-US" dirty="0" smtClean="0"/>
              <a:t>General Information</a:t>
            </a:r>
            <a:r>
              <a:rPr lang="en-US" baseline="0" dirty="0" smtClean="0"/>
              <a:t>: </a:t>
            </a:r>
            <a:r>
              <a:rPr lang="en-US" dirty="0" smtClean="0"/>
              <a:t>Save this somewhere with</a:t>
            </a:r>
            <a:r>
              <a:rPr lang="en-US" baseline="0" dirty="0" smtClean="0"/>
              <a:t> your favorites; it is a handy quick reference tool to have at your disposal.</a:t>
            </a:r>
          </a:p>
          <a:p>
            <a:endParaRPr lang="en-US" baseline="0" dirty="0" smtClean="0"/>
          </a:p>
          <a:p>
            <a:r>
              <a:rPr lang="en-US" baseline="0" dirty="0" smtClean="0"/>
              <a:t>Make a book to keep as a Program reference guide.</a:t>
            </a:r>
          </a:p>
          <a:p>
            <a:endParaRPr lang="en-US" baseline="0" dirty="0" smtClean="0"/>
          </a:p>
        </p:txBody>
      </p:sp>
      <p:sp>
        <p:nvSpPr>
          <p:cNvPr id="4" name="Slide Number Placeholder 3"/>
          <p:cNvSpPr>
            <a:spLocks noGrp="1"/>
          </p:cNvSpPr>
          <p:nvPr>
            <p:ph type="sldNum" sz="quarter" idx="10"/>
          </p:nvPr>
        </p:nvSpPr>
        <p:spPr/>
        <p:txBody>
          <a:bodyPr/>
          <a:lstStyle/>
          <a:p>
            <a:fld id="{E19AB471-7140-4122-BF53-47E90AC23EE7}" type="slidenum">
              <a:rPr lang="en-US" smtClean="0"/>
              <a:t>11</a:t>
            </a:fld>
            <a:endParaRPr lang="en-US" dirty="0"/>
          </a:p>
        </p:txBody>
      </p:sp>
    </p:spTree>
    <p:extLst>
      <p:ext uri="{BB962C8B-B14F-4D97-AF65-F5344CB8AC3E}">
        <p14:creationId xmlns:p14="http://schemas.microsoft.com/office/powerpoint/2010/main" val="408256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D85874-050A-4D5C-8B7D-8BDF70E51685}" type="datetimeFigureOut">
              <a:rPr lang="en-US" smtClean="0"/>
              <a:t>1/21/2021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046A5B4D-187E-45CB-AAD9-2034D606DCCC}"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D85874-050A-4D5C-8B7D-8BDF70E51685}"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6A5B4D-187E-45CB-AAD9-2034D606DCC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D85874-050A-4D5C-8B7D-8BDF70E51685}"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6A5B4D-187E-45CB-AAD9-2034D606DCC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D85874-050A-4D5C-8B7D-8BDF70E51685}"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6A5B4D-187E-45CB-AAD9-2034D606DCC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D85874-050A-4D5C-8B7D-8BDF70E51685}" type="datetimeFigureOut">
              <a:rPr lang="en-US" smtClean="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6A5B4D-187E-45CB-AAD9-2034D606DCCC}"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D85874-050A-4D5C-8B7D-8BDF70E51685}"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6A5B4D-187E-45CB-AAD9-2034D606DCC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D85874-050A-4D5C-8B7D-8BDF70E51685}" type="datetimeFigureOut">
              <a:rPr lang="en-US" smtClean="0"/>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6A5B4D-187E-45CB-AAD9-2034D606DCC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D85874-050A-4D5C-8B7D-8BDF70E51685}" type="datetimeFigureOut">
              <a:rPr lang="en-US" smtClean="0"/>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6A5B4D-187E-45CB-AAD9-2034D606DCC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85874-050A-4D5C-8B7D-8BDF70E51685}" type="datetimeFigureOut">
              <a:rPr lang="en-US" smtClean="0"/>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6A5B4D-187E-45CB-AAD9-2034D606DCC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D85874-050A-4D5C-8B7D-8BDF70E51685}"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6A5B4D-187E-45CB-AAD9-2034D606DCC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D85874-050A-4D5C-8B7D-8BDF70E51685}" type="datetimeFigureOut">
              <a:rPr lang="en-US" smtClean="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046A5B4D-187E-45CB-AAD9-2034D606DCCC}"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D85874-050A-4D5C-8B7D-8BDF70E51685}" type="datetimeFigureOut">
              <a:rPr lang="en-US" smtClean="0"/>
              <a:t>1/21/2021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6A5B4D-187E-45CB-AAD9-2034D606DCCC}"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mac.ihscontracts@dss.mo.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mac.mo.gov/providers/provider-enrollment/home-and-community-based-services/contract-proposal-information/consumer-directed-services-general-inform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TOC%20-%20CDS%20-%20Working%20Documentation/CDS_Clients012020.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TOC%20-%20CDS%20-%20Working%20Documentation/CDS_ClienttoVendor012020.pdf" TargetMode="External"/><Relationship Id="rId4" Type="http://schemas.openxmlformats.org/officeDocument/2006/relationships/hyperlink" Target="TOC%20-%20CDS%20-%20Working%20Documentation/CDS_Vendors012020.pdf"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mmac.mo.gov/providers/provider-enrollment/home-and-community-based-servi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dss.mo.gov/mhd/providers/fee-for-service-providers.htm" TargetMode="External"/><Relationship Id="rId4" Type="http://schemas.openxmlformats.org/officeDocument/2006/relationships/hyperlink" Target="https://health.mo.gov/seniors/hcbs/"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mac.mo.gov/wp-content/uploads/sites/11/2019/05/CDS-PROPOSAL-CHECK-LIST.pd_.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mmac.mo.gov/providers/provider-enrollment/home-and-community-based-services/contract-proposal-inform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mmac.mo.gov/providers/provider-enrollment/home-and-community-based-services/fcsr-for-in-home-and-consumer-directed-servic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4.jpeg"/><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8.pn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health.mo.gov/safety/edl/index.ph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exclusions.oig.hhs.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uinteract.labor.mo.gov/benefits/home.do"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mailto:Uinteract1@labor.mo.gov"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mailto:MMAC.ReportFraud@dss.mo.gov"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mailto:programintegrity@health.mo.gov"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s://www.sos.mo.gov/CMSImages/AdRules/csr/current/19csr/19c15-9.pdf"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hyperlink" Target="https://mmac.mo.gov/wp-content/uploads/sites/11/2017/09/EVV-TOOL.pdf"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https://mmac.mo.gov/providers/provider-enrollment/home-and-community-based-service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health.mo.gov/seniors/hcbs/pdf/pcq.pdf" TargetMode="External"/><Relationship Id="rId5" Type="http://schemas.openxmlformats.org/officeDocument/2006/relationships/hyperlink" Target="https://health.mo.gov/seniors/hcbs/infomemos.php" TargetMode="External"/><Relationship Id="rId4" Type="http://schemas.openxmlformats.org/officeDocument/2006/relationships/hyperlink" Target="https://health.mo.gov/seniors/hcbs/"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dss.mo.gov/mhd/providers/electronic-visit-verification.htm"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hyperlink" Target="https://dss.mo.gov/mhd/providers/fee-for-service-providers.htm"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s://mmac.mo.gov/providers/provider-enrollment/home-and-community-based-services/provider-contracts-forms/"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mailto:mmac.ihscontracts@dss.mo.gov"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762000"/>
            <a:ext cx="8229600" cy="1828800"/>
          </a:xfrm>
        </p:spPr>
        <p:style>
          <a:lnRef idx="1">
            <a:schemeClr val="accent5"/>
          </a:lnRef>
          <a:fillRef idx="2">
            <a:schemeClr val="accent5"/>
          </a:fillRef>
          <a:effectRef idx="1">
            <a:schemeClr val="accent5"/>
          </a:effectRef>
          <a:fontRef idx="minor">
            <a:schemeClr val="dk1"/>
          </a:fontRef>
        </p:style>
        <p:txBody>
          <a:bodyPr/>
          <a:lstStyle/>
          <a:p>
            <a:pPr algn="ctr"/>
            <a:r>
              <a:rPr lang="en-US" b="1" dirty="0" smtClean="0">
                <a:solidFill>
                  <a:srgbClr val="0070C0"/>
                </a:solidFill>
              </a:rPr>
              <a:t>Missouri Medicaid Audit &amp; Compliance</a:t>
            </a:r>
            <a:endParaRPr lang="en-US" b="1" dirty="0">
              <a:solidFill>
                <a:srgbClr val="0070C0"/>
              </a:solidFill>
            </a:endParaRPr>
          </a:p>
        </p:txBody>
      </p:sp>
      <p:sp>
        <p:nvSpPr>
          <p:cNvPr id="3" name="Subtitle 2"/>
          <p:cNvSpPr>
            <a:spLocks noGrp="1"/>
          </p:cNvSpPr>
          <p:nvPr>
            <p:ph type="subTitle" idx="1"/>
          </p:nvPr>
        </p:nvSpPr>
        <p:spPr>
          <a:xfrm>
            <a:off x="381000" y="2667000"/>
            <a:ext cx="8382000" cy="3810000"/>
          </a:xfrm>
        </p:spPr>
        <p:txBody>
          <a:bodyPr>
            <a:normAutofit/>
          </a:bodyPr>
          <a:lstStyle/>
          <a:p>
            <a:pPr algn="r">
              <a:lnSpc>
                <a:spcPts val="2300"/>
              </a:lnSpc>
              <a:spcBef>
                <a:spcPts val="0"/>
              </a:spcBef>
            </a:pPr>
            <a:r>
              <a:rPr lang="en-US" b="1" dirty="0" smtClean="0">
                <a:solidFill>
                  <a:schemeClr val="tx1"/>
                </a:solidFill>
                <a:latin typeface="Calibri" pitchFamily="34" charset="0"/>
              </a:rPr>
              <a:t> </a:t>
            </a:r>
          </a:p>
          <a:p>
            <a:pPr algn="r">
              <a:lnSpc>
                <a:spcPts val="2300"/>
              </a:lnSpc>
              <a:spcBef>
                <a:spcPts val="0"/>
              </a:spcBef>
            </a:pPr>
            <a:r>
              <a:rPr lang="en-US" sz="3200" b="1" dirty="0" smtClean="0">
                <a:solidFill>
                  <a:schemeClr val="tx1"/>
                </a:solidFill>
                <a:latin typeface="Calibri" pitchFamily="34" charset="0"/>
              </a:rPr>
              <a:t>Consumer Directed Program (CDS) Orientation</a:t>
            </a:r>
          </a:p>
          <a:p>
            <a:pPr algn="r">
              <a:lnSpc>
                <a:spcPts val="2300"/>
              </a:lnSpc>
              <a:spcBef>
                <a:spcPts val="0"/>
              </a:spcBef>
            </a:pPr>
            <a:endParaRPr lang="en-US" sz="1800" dirty="0">
              <a:solidFill>
                <a:schemeClr val="tx1"/>
              </a:solidFill>
              <a:latin typeface="Calibri" pitchFamily="34" charset="0"/>
            </a:endParaRPr>
          </a:p>
          <a:p>
            <a:pPr algn="r">
              <a:lnSpc>
                <a:spcPts val="2300"/>
              </a:lnSpc>
              <a:spcBef>
                <a:spcPts val="0"/>
              </a:spcBef>
            </a:pPr>
            <a:r>
              <a:rPr lang="en-US" sz="2400" dirty="0" smtClean="0">
                <a:solidFill>
                  <a:schemeClr val="tx1"/>
                </a:solidFill>
                <a:latin typeface="Calibri" pitchFamily="34" charset="0"/>
              </a:rPr>
              <a:t>Cindy Werdehausen </a:t>
            </a:r>
          </a:p>
          <a:p>
            <a:pPr algn="r">
              <a:lnSpc>
                <a:spcPts val="2300"/>
              </a:lnSpc>
              <a:spcBef>
                <a:spcPts val="0"/>
              </a:spcBef>
            </a:pPr>
            <a:r>
              <a:rPr lang="en-US" sz="1800" dirty="0" smtClean="0">
                <a:solidFill>
                  <a:schemeClr val="tx1"/>
                </a:solidFill>
                <a:latin typeface="Calibri" pitchFamily="34" charset="0"/>
              </a:rPr>
              <a:t>Medicaid Specialist-Contracts Unit</a:t>
            </a:r>
          </a:p>
          <a:p>
            <a:pPr algn="r">
              <a:lnSpc>
                <a:spcPts val="2300"/>
              </a:lnSpc>
              <a:spcBef>
                <a:spcPts val="0"/>
              </a:spcBef>
            </a:pPr>
            <a:r>
              <a:rPr lang="en-US" sz="1800" dirty="0" smtClean="0">
                <a:solidFill>
                  <a:schemeClr val="tx1"/>
                </a:solidFill>
                <a:latin typeface="Calibri" pitchFamily="34" charset="0"/>
              </a:rPr>
              <a:t>Missouri Department of Social Services</a:t>
            </a:r>
          </a:p>
          <a:p>
            <a:pPr algn="r">
              <a:lnSpc>
                <a:spcPts val="2300"/>
              </a:lnSpc>
              <a:spcBef>
                <a:spcPts val="0"/>
              </a:spcBef>
            </a:pPr>
            <a:r>
              <a:rPr lang="en-US" sz="1800" dirty="0" smtClean="0">
                <a:solidFill>
                  <a:schemeClr val="tx1"/>
                </a:solidFill>
                <a:latin typeface="Calibri" pitchFamily="34" charset="0"/>
              </a:rPr>
              <a:t>205 Jefferson St., 2</a:t>
            </a:r>
            <a:r>
              <a:rPr lang="en-US" sz="1800" baseline="30000" dirty="0" smtClean="0">
                <a:solidFill>
                  <a:schemeClr val="tx1"/>
                </a:solidFill>
                <a:latin typeface="Calibri" pitchFamily="34" charset="0"/>
              </a:rPr>
              <a:t>nd</a:t>
            </a:r>
            <a:r>
              <a:rPr lang="en-US" sz="1800" dirty="0" smtClean="0">
                <a:solidFill>
                  <a:schemeClr val="tx1"/>
                </a:solidFill>
                <a:latin typeface="Calibri" pitchFamily="34" charset="0"/>
              </a:rPr>
              <a:t> Floor, P.O. Box 6500</a:t>
            </a:r>
          </a:p>
          <a:p>
            <a:pPr algn="r">
              <a:lnSpc>
                <a:spcPts val="2300"/>
              </a:lnSpc>
              <a:spcBef>
                <a:spcPts val="0"/>
              </a:spcBef>
            </a:pPr>
            <a:r>
              <a:rPr lang="en-US" sz="1800" dirty="0" smtClean="0">
                <a:solidFill>
                  <a:schemeClr val="tx1"/>
                </a:solidFill>
                <a:latin typeface="Calibri" pitchFamily="34" charset="0"/>
              </a:rPr>
              <a:t>Jefferson City, MO 65102-6500</a:t>
            </a:r>
          </a:p>
          <a:p>
            <a:pPr algn="r">
              <a:lnSpc>
                <a:spcPts val="2300"/>
              </a:lnSpc>
              <a:spcBef>
                <a:spcPts val="0"/>
              </a:spcBef>
            </a:pPr>
            <a:r>
              <a:rPr lang="en-US" sz="1800" dirty="0" smtClean="0">
                <a:solidFill>
                  <a:schemeClr val="tx1"/>
                </a:solidFill>
                <a:latin typeface="Calibri" pitchFamily="34" charset="0"/>
              </a:rPr>
              <a:t>(573) 751-3399 (Telephone)</a:t>
            </a:r>
          </a:p>
          <a:p>
            <a:pPr algn="r">
              <a:lnSpc>
                <a:spcPts val="2300"/>
              </a:lnSpc>
              <a:spcBef>
                <a:spcPts val="0"/>
              </a:spcBef>
            </a:pPr>
            <a:r>
              <a:rPr lang="en-US" sz="1800" dirty="0" smtClean="0">
                <a:solidFill>
                  <a:schemeClr val="tx1"/>
                </a:solidFill>
                <a:latin typeface="Calibri" pitchFamily="34" charset="0"/>
              </a:rPr>
              <a:t>(573) 634-3105 (Electronic-Fax)</a:t>
            </a:r>
          </a:p>
          <a:p>
            <a:pPr algn="r">
              <a:lnSpc>
                <a:spcPts val="2300"/>
              </a:lnSpc>
              <a:spcBef>
                <a:spcPts val="0"/>
              </a:spcBef>
            </a:pPr>
            <a:r>
              <a:rPr lang="en-US" sz="1800" dirty="0" smtClean="0">
                <a:solidFill>
                  <a:schemeClr val="accent1">
                    <a:lumMod val="50000"/>
                  </a:schemeClr>
                </a:solidFill>
                <a:latin typeface="Calibri" pitchFamily="34" charset="0"/>
                <a:hlinkClick r:id="rId3"/>
              </a:rPr>
              <a:t>mmac.ihscontracts@dss.mo.gov</a:t>
            </a:r>
            <a:endParaRPr lang="en-US" sz="1800" dirty="0" smtClean="0">
              <a:solidFill>
                <a:schemeClr val="accent1">
                  <a:lumMod val="50000"/>
                </a:schemeClr>
              </a:solidFill>
              <a:latin typeface="Calibri" pitchFamily="34" charset="0"/>
            </a:endParaRPr>
          </a:p>
          <a:p>
            <a:pPr algn="r">
              <a:lnSpc>
                <a:spcPts val="2300"/>
              </a:lnSpc>
              <a:spcBef>
                <a:spcPts val="0"/>
              </a:spcBef>
            </a:pPr>
            <a:endParaRPr lang="en-US" sz="1800" dirty="0" smtClean="0">
              <a:latin typeface="Calibri" pitchFamily="34" charset="0"/>
            </a:endParaRPr>
          </a:p>
          <a:p>
            <a:endParaRPr lang="en-US" sz="1800" dirty="0"/>
          </a:p>
        </p:txBody>
      </p:sp>
      <p:pic>
        <p:nvPicPr>
          <p:cNvPr id="4" name="Picture 3" descr="MMAC logo1.JPG"/>
          <p:cNvPicPr>
            <a:picLocks noChangeAspect="1"/>
          </p:cNvPicPr>
          <p:nvPr/>
        </p:nvPicPr>
        <p:blipFill>
          <a:blip r:embed="rId4" cstate="print"/>
          <a:stretch>
            <a:fillRect/>
          </a:stretch>
        </p:blipFill>
        <p:spPr>
          <a:xfrm>
            <a:off x="914400" y="3505200"/>
            <a:ext cx="2590800" cy="2672529"/>
          </a:xfrm>
          <a:prstGeom prst="rect">
            <a:avLst/>
          </a:prstGeom>
        </p:spPr>
      </p:pic>
    </p:spTree>
    <p:extLst>
      <p:ext uri="{BB962C8B-B14F-4D97-AF65-F5344CB8AC3E}">
        <p14:creationId xmlns:p14="http://schemas.microsoft.com/office/powerpoint/2010/main" val="42695148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143000"/>
          </a:xfrm>
        </p:spPr>
        <p:txBody>
          <a:bodyPr>
            <a:normAutofit fontScale="90000"/>
          </a:bodyPr>
          <a:lstStyle/>
          <a:p>
            <a:r>
              <a:rPr lang="en-US" dirty="0" smtClean="0"/>
              <a:t>Main Responsibility of a CDS Provider</a:t>
            </a:r>
            <a:endParaRPr lang="en-US" dirty="0"/>
          </a:p>
        </p:txBody>
      </p:sp>
      <p:sp>
        <p:nvSpPr>
          <p:cNvPr id="3" name="Content Placeholder 2"/>
          <p:cNvSpPr>
            <a:spLocks noGrp="1"/>
          </p:cNvSpPr>
          <p:nvPr>
            <p:ph idx="1"/>
          </p:nvPr>
        </p:nvSpPr>
        <p:spPr>
          <a:xfrm>
            <a:off x="457200" y="1905000"/>
            <a:ext cx="8229600" cy="4389120"/>
          </a:xfrm>
        </p:spPr>
        <p:txBody>
          <a:bodyPr>
            <a:normAutofit lnSpcReduction="10000"/>
          </a:bodyPr>
          <a:lstStyle/>
          <a:p>
            <a:pPr marL="0" indent="0" algn="ctr">
              <a:buNone/>
            </a:pPr>
            <a:r>
              <a:rPr lang="en-US" sz="6000" dirty="0" smtClean="0">
                <a:solidFill>
                  <a:schemeClr val="bg2">
                    <a:lumMod val="50000"/>
                  </a:schemeClr>
                </a:solidFill>
              </a:rPr>
              <a:t>The care of the client, participant, consumer, what ever term you use; their care is your #1 priority. </a:t>
            </a:r>
          </a:p>
          <a:p>
            <a:pPr marL="0" indent="0" algn="ctr">
              <a:buNone/>
            </a:pPr>
            <a:endParaRPr lang="en-US" sz="1050" dirty="0"/>
          </a:p>
        </p:txBody>
      </p:sp>
    </p:spTree>
    <p:extLst>
      <p:ext uri="{BB962C8B-B14F-4D97-AF65-F5344CB8AC3E}">
        <p14:creationId xmlns:p14="http://schemas.microsoft.com/office/powerpoint/2010/main" val="3030083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1143000"/>
          </a:xfrm>
        </p:spPr>
        <p:txBody>
          <a:bodyPr>
            <a:normAutofit fontScale="90000"/>
          </a:bodyPr>
          <a:lstStyle/>
          <a:p>
            <a:r>
              <a:rPr lang="en-US" dirty="0" smtClean="0"/>
              <a:t>Where do I get information on how to be a CDS Provider?</a:t>
            </a:r>
            <a:endParaRPr lang="en-US" dirty="0"/>
          </a:p>
        </p:txBody>
      </p:sp>
      <p:sp>
        <p:nvSpPr>
          <p:cNvPr id="3" name="Content Placeholder 2"/>
          <p:cNvSpPr>
            <a:spLocks noGrp="1"/>
          </p:cNvSpPr>
          <p:nvPr>
            <p:ph idx="1"/>
          </p:nvPr>
        </p:nvSpPr>
        <p:spPr>
          <a:xfrm>
            <a:off x="152400" y="2133600"/>
            <a:ext cx="8839200" cy="4495800"/>
          </a:xfrm>
        </p:spPr>
        <p:txBody>
          <a:bodyPr>
            <a:normAutofit/>
          </a:bodyPr>
          <a:lstStyle/>
          <a:p>
            <a:pPr marL="0" indent="0">
              <a:buNone/>
            </a:pPr>
            <a:r>
              <a:rPr lang="en-US" dirty="0" smtClean="0"/>
              <a:t>MMAC.MO.GOV </a:t>
            </a:r>
            <a:r>
              <a:rPr lang="en-US" dirty="0"/>
              <a:t>– under Proposal for Contract</a:t>
            </a:r>
          </a:p>
          <a:p>
            <a:pPr marL="0" indent="0">
              <a:buNone/>
            </a:pPr>
            <a:r>
              <a:rPr lang="en-US" b="1" u="sng" dirty="0">
                <a:hlinkClick r:id="rId3"/>
              </a:rPr>
              <a:t>CDS General Information </a:t>
            </a:r>
            <a:endParaRPr lang="en-US" b="1" u="sng" dirty="0" smtClean="0"/>
          </a:p>
          <a:p>
            <a:pPr marL="0" indent="0">
              <a:buNone/>
            </a:pPr>
            <a:r>
              <a:rPr lang="en-US" sz="1700" dirty="0"/>
              <a:t>https://mmac.mo.gov/providers/provider-enrollment/home-and-community-based-services/contract-proposal-information/consumer-directed-services-general-information/</a:t>
            </a:r>
          </a:p>
          <a:p>
            <a:pPr marL="0" indent="0">
              <a:buNone/>
            </a:pPr>
            <a:endParaRPr lang="en-US" sz="1400" u="sng" dirty="0"/>
          </a:p>
          <a:p>
            <a:pPr marL="0" indent="0">
              <a:buNone/>
            </a:pPr>
            <a:r>
              <a:rPr lang="en-US" u="sng" dirty="0" smtClean="0"/>
              <a:t>Information that can be found:</a:t>
            </a:r>
            <a:endParaRPr lang="en-US" dirty="0" smtClean="0"/>
          </a:p>
          <a:p>
            <a:r>
              <a:rPr lang="en-US" dirty="0" smtClean="0"/>
              <a:t>Program Requirements</a:t>
            </a:r>
          </a:p>
          <a:p>
            <a:r>
              <a:rPr lang="en-US" dirty="0" smtClean="0"/>
              <a:t>State Regulations (CSR)</a:t>
            </a:r>
          </a:p>
          <a:p>
            <a:r>
              <a:rPr lang="en-US" dirty="0" smtClean="0"/>
              <a:t>Personal Care Provider Manual</a:t>
            </a:r>
          </a:p>
          <a:p>
            <a:r>
              <a:rPr lang="en-US" dirty="0" smtClean="0"/>
              <a:t>State Statutes (RSMo)-August 2020 Updates </a:t>
            </a:r>
            <a:r>
              <a:rPr lang="en-US" sz="2000" dirty="0" smtClean="0"/>
              <a:t>(208.900 - 935)</a:t>
            </a:r>
          </a:p>
          <a:p>
            <a:pPr marL="0" indent="0">
              <a:buNone/>
            </a:pPr>
            <a:endParaRPr lang="en-US" dirty="0"/>
          </a:p>
        </p:txBody>
      </p:sp>
    </p:spTree>
    <p:extLst>
      <p:ext uri="{BB962C8B-B14F-4D97-AF65-F5344CB8AC3E}">
        <p14:creationId xmlns:p14="http://schemas.microsoft.com/office/powerpoint/2010/main" val="308399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325562"/>
          </a:xfrm>
        </p:spPr>
        <p:txBody>
          <a:bodyPr>
            <a:normAutofit/>
          </a:bodyPr>
          <a:lstStyle/>
          <a:p>
            <a:r>
              <a:rPr lang="en-US" dirty="0" smtClean="0"/>
              <a:t>REGULATIONS - CSR</a:t>
            </a:r>
            <a:endParaRPr lang="en-US" dirty="0"/>
          </a:p>
        </p:txBody>
      </p:sp>
      <p:sp>
        <p:nvSpPr>
          <p:cNvPr id="3" name="Content Placeholder 2"/>
          <p:cNvSpPr>
            <a:spLocks noGrp="1"/>
          </p:cNvSpPr>
          <p:nvPr>
            <p:ph idx="1"/>
          </p:nvPr>
        </p:nvSpPr>
        <p:spPr>
          <a:xfrm>
            <a:off x="228600" y="1828800"/>
            <a:ext cx="8839200" cy="4724400"/>
          </a:xfrm>
        </p:spPr>
        <p:txBody>
          <a:bodyPr>
            <a:normAutofit/>
          </a:bodyPr>
          <a:lstStyle/>
          <a:p>
            <a:pPr marL="0" indent="0">
              <a:buNone/>
            </a:pPr>
            <a:r>
              <a:rPr lang="en-US" sz="3600" dirty="0" smtClean="0">
                <a:latin typeface="+mj-lt"/>
              </a:rPr>
              <a:t>As a CDS provider you are held accountable to the Missouri Code of State Regulations along with CDS Program Requirements</a:t>
            </a:r>
          </a:p>
          <a:p>
            <a:pPr marL="0" indent="0">
              <a:buNone/>
            </a:pPr>
            <a:endParaRPr lang="en-US" sz="1400" dirty="0" smtClean="0">
              <a:latin typeface="+mj-lt"/>
            </a:endParaRPr>
          </a:p>
          <a:p>
            <a:r>
              <a:rPr lang="en-US" u="sng" dirty="0" smtClean="0">
                <a:latin typeface="+mj-lt"/>
              </a:rPr>
              <a:t>19 CSR 15-8.100 through .500 </a:t>
            </a:r>
            <a:r>
              <a:rPr lang="en-US" dirty="0" smtClean="0">
                <a:latin typeface="+mj-lt"/>
              </a:rPr>
              <a:t>– CDS</a:t>
            </a:r>
          </a:p>
          <a:p>
            <a:r>
              <a:rPr lang="en-US" u="sng" dirty="0" smtClean="0">
                <a:latin typeface="+mj-lt"/>
              </a:rPr>
              <a:t>19 CSR 30-82.060 </a:t>
            </a:r>
            <a:r>
              <a:rPr lang="en-US" dirty="0" smtClean="0">
                <a:latin typeface="+mj-lt"/>
              </a:rPr>
              <a:t>– Hiring Restrictions</a:t>
            </a:r>
          </a:p>
          <a:p>
            <a:r>
              <a:rPr lang="en-US" u="sng" dirty="0" smtClean="0">
                <a:latin typeface="+mj-lt"/>
              </a:rPr>
              <a:t>13 CSR 70-3.020 </a:t>
            </a:r>
            <a:r>
              <a:rPr lang="en-US" dirty="0" smtClean="0">
                <a:latin typeface="+mj-lt"/>
              </a:rPr>
              <a:t>– Title XIX Provider Enrollment</a:t>
            </a:r>
          </a:p>
          <a:p>
            <a:r>
              <a:rPr lang="en-US" u="sng" dirty="0" smtClean="0">
                <a:latin typeface="+mj-lt"/>
              </a:rPr>
              <a:t>13 CSR 70-3.030 </a:t>
            </a:r>
            <a:r>
              <a:rPr lang="en-US" dirty="0" smtClean="0">
                <a:latin typeface="+mj-lt"/>
              </a:rPr>
              <a:t>– Sanctions for False &amp; Fraudulent Claims to MO HealthNet</a:t>
            </a:r>
          </a:p>
          <a:p>
            <a:endParaRPr lang="en-US" dirty="0"/>
          </a:p>
        </p:txBody>
      </p:sp>
    </p:spTree>
    <p:extLst>
      <p:ext uri="{BB962C8B-B14F-4D97-AF65-F5344CB8AC3E}">
        <p14:creationId xmlns:p14="http://schemas.microsoft.com/office/powerpoint/2010/main" val="2398236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1325562"/>
          </a:xfrm>
        </p:spPr>
        <p:txBody>
          <a:bodyPr>
            <a:noAutofit/>
          </a:bodyPr>
          <a:lstStyle/>
          <a:p>
            <a:pPr algn="ctr"/>
            <a:r>
              <a:rPr lang="en-US" dirty="0" smtClean="0"/>
              <a:t>CDS Program </a:t>
            </a:r>
            <a:br>
              <a:rPr lang="en-US" dirty="0" smtClean="0"/>
            </a:br>
            <a:r>
              <a:rPr lang="en-US" dirty="0" smtClean="0"/>
              <a:t>Statistics</a:t>
            </a:r>
            <a:endParaRPr lang="en-US" dirty="0"/>
          </a:p>
        </p:txBody>
      </p:sp>
      <p:sp>
        <p:nvSpPr>
          <p:cNvPr id="3" name="Content Placeholder 2"/>
          <p:cNvSpPr>
            <a:spLocks noGrp="1"/>
          </p:cNvSpPr>
          <p:nvPr>
            <p:ph idx="1"/>
          </p:nvPr>
        </p:nvSpPr>
        <p:spPr>
          <a:xfrm>
            <a:off x="457200" y="2438400"/>
            <a:ext cx="8229600" cy="4114800"/>
          </a:xfrm>
        </p:spPr>
        <p:txBody>
          <a:bodyPr/>
          <a:lstStyle/>
          <a:p>
            <a:r>
              <a:rPr lang="en-US" sz="4400" dirty="0" smtClean="0">
                <a:hlinkClick r:id="rId3" action="ppaction://hlinkfile"/>
              </a:rPr>
              <a:t>CDS Clients per county</a:t>
            </a:r>
            <a:endParaRPr lang="en-US" sz="4400" dirty="0" smtClean="0"/>
          </a:p>
          <a:p>
            <a:pPr marL="0" indent="0">
              <a:buNone/>
            </a:pPr>
            <a:endParaRPr lang="en-US" sz="1000" dirty="0" smtClean="0"/>
          </a:p>
          <a:p>
            <a:pPr marL="0" indent="0">
              <a:buNone/>
            </a:pPr>
            <a:endParaRPr lang="en-US" sz="1100" dirty="0" smtClean="0"/>
          </a:p>
          <a:p>
            <a:r>
              <a:rPr lang="en-US" sz="4400" dirty="0" smtClean="0">
                <a:hlinkClick r:id="rId4" action="ppaction://hlinkfile"/>
              </a:rPr>
              <a:t>CDS Vendors per county</a:t>
            </a:r>
            <a:endParaRPr lang="en-US" sz="4400" dirty="0" smtClean="0"/>
          </a:p>
          <a:p>
            <a:pPr marL="0" indent="0">
              <a:buNone/>
            </a:pPr>
            <a:endParaRPr lang="en-US" sz="1000" dirty="0" smtClean="0"/>
          </a:p>
          <a:p>
            <a:pPr marL="0" indent="0">
              <a:buNone/>
            </a:pPr>
            <a:endParaRPr lang="en-US" sz="1100" dirty="0" smtClean="0"/>
          </a:p>
          <a:p>
            <a:r>
              <a:rPr lang="en-US" sz="4400" dirty="0" smtClean="0">
                <a:hlinkClick r:id="rId5" action="ppaction://hlinkfile"/>
              </a:rPr>
              <a:t>CDS Vendors to Client</a:t>
            </a:r>
            <a:endParaRPr lang="en-US" sz="4400" dirty="0" smtClean="0"/>
          </a:p>
          <a:p>
            <a:pPr marL="0" indent="0">
              <a:buNone/>
            </a:pPr>
            <a:endParaRPr lang="en-US" sz="1100" dirty="0" smtClean="0"/>
          </a:p>
          <a:p>
            <a:pPr marL="0" indent="0">
              <a:buNone/>
            </a:pPr>
            <a:endParaRPr lang="en-US" dirty="0" smtClean="0"/>
          </a:p>
          <a:p>
            <a:endParaRPr lang="en-US" dirty="0"/>
          </a:p>
        </p:txBody>
      </p:sp>
    </p:spTree>
    <p:extLst>
      <p:ext uri="{BB962C8B-B14F-4D97-AF65-F5344CB8AC3E}">
        <p14:creationId xmlns:p14="http://schemas.microsoft.com/office/powerpoint/2010/main" val="3469579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44562"/>
          </a:xfrm>
        </p:spPr>
        <p:txBody>
          <a:bodyPr/>
          <a:lstStyle/>
          <a:p>
            <a:r>
              <a:rPr lang="en-US" dirty="0" smtClean="0"/>
              <a:t>Commonly Used Acronyms</a:t>
            </a:r>
            <a:endParaRPr lang="en-US" dirty="0"/>
          </a:p>
        </p:txBody>
      </p:sp>
      <p:sp>
        <p:nvSpPr>
          <p:cNvPr id="3" name="Content Placeholder 2"/>
          <p:cNvSpPr>
            <a:spLocks noGrp="1"/>
          </p:cNvSpPr>
          <p:nvPr>
            <p:ph idx="1"/>
          </p:nvPr>
        </p:nvSpPr>
        <p:spPr>
          <a:xfrm>
            <a:off x="228600" y="1600200"/>
            <a:ext cx="8763000" cy="5181600"/>
          </a:xfrm>
        </p:spPr>
        <p:txBody>
          <a:bodyPr>
            <a:noAutofit/>
          </a:bodyPr>
          <a:lstStyle/>
          <a:p>
            <a:pPr marL="0" indent="0">
              <a:buNone/>
            </a:pPr>
            <a:r>
              <a:rPr lang="en-US" b="1" dirty="0" smtClean="0">
                <a:solidFill>
                  <a:schemeClr val="bg2">
                    <a:lumMod val="50000"/>
                  </a:schemeClr>
                </a:solidFill>
                <a:latin typeface="+mj-lt"/>
              </a:rPr>
              <a:t>DHSS</a:t>
            </a:r>
            <a:r>
              <a:rPr lang="en-US" dirty="0" smtClean="0">
                <a:solidFill>
                  <a:schemeClr val="bg2">
                    <a:lumMod val="50000"/>
                  </a:schemeClr>
                </a:solidFill>
                <a:latin typeface="+mj-lt"/>
              </a:rPr>
              <a:t>    </a:t>
            </a:r>
            <a:r>
              <a:rPr lang="en-US" dirty="0" smtClean="0">
                <a:latin typeface="+mj-lt"/>
              </a:rPr>
              <a:t> Department of Health &amp; Senior Services</a:t>
            </a:r>
          </a:p>
          <a:p>
            <a:pPr marL="0" indent="0">
              <a:buNone/>
            </a:pPr>
            <a:r>
              <a:rPr lang="en-US" b="1" dirty="0" smtClean="0">
                <a:solidFill>
                  <a:schemeClr val="bg2">
                    <a:lumMod val="50000"/>
                  </a:schemeClr>
                </a:solidFill>
                <a:latin typeface="+mj-lt"/>
              </a:rPr>
              <a:t>DSDS</a:t>
            </a:r>
            <a:r>
              <a:rPr lang="en-US" b="1" dirty="0" smtClean="0">
                <a:latin typeface="+mj-lt"/>
              </a:rPr>
              <a:t> </a:t>
            </a:r>
            <a:r>
              <a:rPr lang="en-US" dirty="0" smtClean="0">
                <a:latin typeface="+mj-lt"/>
              </a:rPr>
              <a:t>    Division of Senior &amp; Disability Services</a:t>
            </a:r>
          </a:p>
          <a:p>
            <a:pPr marL="0" indent="0">
              <a:buNone/>
            </a:pPr>
            <a:r>
              <a:rPr lang="en-US" b="1" dirty="0" smtClean="0">
                <a:solidFill>
                  <a:schemeClr val="bg2">
                    <a:lumMod val="50000"/>
                  </a:schemeClr>
                </a:solidFill>
                <a:latin typeface="+mj-lt"/>
              </a:rPr>
              <a:t>DSS </a:t>
            </a:r>
            <a:r>
              <a:rPr lang="en-US" b="1" dirty="0" smtClean="0">
                <a:latin typeface="+mj-lt"/>
              </a:rPr>
              <a:t>   </a:t>
            </a:r>
            <a:r>
              <a:rPr lang="en-US" dirty="0" smtClean="0">
                <a:latin typeface="+mj-lt"/>
              </a:rPr>
              <a:t>    Department of Social Services</a:t>
            </a:r>
          </a:p>
          <a:p>
            <a:pPr marL="0" indent="0">
              <a:buNone/>
            </a:pPr>
            <a:r>
              <a:rPr lang="en-US" b="1" dirty="0" smtClean="0">
                <a:solidFill>
                  <a:schemeClr val="bg2">
                    <a:lumMod val="50000"/>
                  </a:schemeClr>
                </a:solidFill>
                <a:latin typeface="+mj-lt"/>
              </a:rPr>
              <a:t>MHD</a:t>
            </a:r>
            <a:r>
              <a:rPr lang="en-US" dirty="0" smtClean="0">
                <a:solidFill>
                  <a:schemeClr val="bg2">
                    <a:lumMod val="50000"/>
                  </a:schemeClr>
                </a:solidFill>
                <a:latin typeface="+mj-lt"/>
              </a:rPr>
              <a:t>  </a:t>
            </a:r>
            <a:r>
              <a:rPr lang="en-US" dirty="0" smtClean="0">
                <a:latin typeface="+mj-lt"/>
              </a:rPr>
              <a:t>    MO HealthNet Division</a:t>
            </a:r>
          </a:p>
          <a:p>
            <a:pPr marL="0" indent="0">
              <a:buNone/>
            </a:pPr>
            <a:r>
              <a:rPr lang="en-US" b="1" dirty="0" smtClean="0">
                <a:solidFill>
                  <a:schemeClr val="bg2">
                    <a:lumMod val="50000"/>
                  </a:schemeClr>
                </a:solidFill>
                <a:latin typeface="+mj-lt"/>
              </a:rPr>
              <a:t>MMAC</a:t>
            </a:r>
            <a:r>
              <a:rPr lang="en-US" b="1" dirty="0" smtClean="0">
                <a:latin typeface="+mj-lt"/>
              </a:rPr>
              <a:t> </a:t>
            </a:r>
            <a:r>
              <a:rPr lang="en-US" dirty="0">
                <a:latin typeface="+mj-lt"/>
              </a:rPr>
              <a:t> </a:t>
            </a:r>
            <a:r>
              <a:rPr lang="en-US" dirty="0" smtClean="0">
                <a:latin typeface="+mj-lt"/>
              </a:rPr>
              <a:t> Missouri Medicaid Audit &amp; Compliance</a:t>
            </a:r>
          </a:p>
          <a:p>
            <a:pPr marL="0" indent="0">
              <a:buNone/>
            </a:pPr>
            <a:r>
              <a:rPr lang="en-US" b="1" dirty="0">
                <a:solidFill>
                  <a:schemeClr val="bg2">
                    <a:lumMod val="50000"/>
                  </a:schemeClr>
                </a:solidFill>
                <a:latin typeface="+mj-lt"/>
              </a:rPr>
              <a:t>CSR </a:t>
            </a:r>
            <a:r>
              <a:rPr lang="en-US" dirty="0">
                <a:latin typeface="+mj-lt"/>
              </a:rPr>
              <a:t> </a:t>
            </a:r>
            <a:r>
              <a:rPr lang="en-US" dirty="0" smtClean="0">
                <a:latin typeface="+mj-lt"/>
              </a:rPr>
              <a:t>      Code </a:t>
            </a:r>
            <a:r>
              <a:rPr lang="en-US" dirty="0">
                <a:latin typeface="+mj-lt"/>
              </a:rPr>
              <a:t>of State Regulations</a:t>
            </a:r>
          </a:p>
          <a:p>
            <a:pPr marL="0" indent="0">
              <a:buNone/>
            </a:pPr>
            <a:r>
              <a:rPr lang="en-US" b="1" dirty="0">
                <a:solidFill>
                  <a:schemeClr val="bg2">
                    <a:lumMod val="50000"/>
                  </a:schemeClr>
                </a:solidFill>
                <a:latin typeface="+mj-lt"/>
              </a:rPr>
              <a:t>RSMo</a:t>
            </a:r>
            <a:r>
              <a:rPr lang="en-US" dirty="0">
                <a:solidFill>
                  <a:schemeClr val="bg2">
                    <a:lumMod val="50000"/>
                  </a:schemeClr>
                </a:solidFill>
                <a:latin typeface="+mj-lt"/>
              </a:rPr>
              <a:t> </a:t>
            </a:r>
            <a:r>
              <a:rPr lang="en-US" dirty="0">
                <a:latin typeface="+mj-lt"/>
              </a:rPr>
              <a:t> </a:t>
            </a:r>
            <a:r>
              <a:rPr lang="en-US" dirty="0" smtClean="0">
                <a:latin typeface="+mj-lt"/>
              </a:rPr>
              <a:t>  Revised Statutes of Missouri</a:t>
            </a:r>
          </a:p>
          <a:p>
            <a:pPr marL="0" indent="0">
              <a:buNone/>
            </a:pPr>
            <a:r>
              <a:rPr lang="en-US" b="1" dirty="0" smtClean="0">
                <a:solidFill>
                  <a:schemeClr val="bg2">
                    <a:lumMod val="50000"/>
                  </a:schemeClr>
                </a:solidFill>
                <a:latin typeface="+mj-lt"/>
              </a:rPr>
              <a:t>FCSR</a:t>
            </a:r>
            <a:r>
              <a:rPr lang="en-US" dirty="0" smtClean="0">
                <a:solidFill>
                  <a:schemeClr val="bg2">
                    <a:lumMod val="50000"/>
                  </a:schemeClr>
                </a:solidFill>
                <a:latin typeface="+mj-lt"/>
              </a:rPr>
              <a:t> </a:t>
            </a:r>
            <a:r>
              <a:rPr lang="en-US" dirty="0">
                <a:latin typeface="+mj-lt"/>
              </a:rPr>
              <a:t> </a:t>
            </a:r>
            <a:r>
              <a:rPr lang="en-US" dirty="0" smtClean="0">
                <a:latin typeface="+mj-lt"/>
              </a:rPr>
              <a:t>    Family Care Safety Registry</a:t>
            </a:r>
          </a:p>
          <a:p>
            <a:pPr marL="0" indent="0">
              <a:buNone/>
            </a:pPr>
            <a:r>
              <a:rPr lang="en-US" b="1" dirty="0" smtClean="0">
                <a:solidFill>
                  <a:schemeClr val="bg2">
                    <a:lumMod val="50000"/>
                  </a:schemeClr>
                </a:solidFill>
                <a:latin typeface="+mj-lt"/>
              </a:rPr>
              <a:t>EDL</a:t>
            </a:r>
            <a:r>
              <a:rPr lang="en-US" dirty="0" smtClean="0">
                <a:latin typeface="+mj-lt"/>
              </a:rPr>
              <a:t> </a:t>
            </a:r>
            <a:r>
              <a:rPr lang="en-US" dirty="0">
                <a:latin typeface="+mj-lt"/>
              </a:rPr>
              <a:t> </a:t>
            </a:r>
            <a:r>
              <a:rPr lang="en-US" dirty="0" smtClean="0">
                <a:latin typeface="+mj-lt"/>
              </a:rPr>
              <a:t>      Employee Disqualification List</a:t>
            </a:r>
          </a:p>
          <a:p>
            <a:pPr marL="0" indent="0">
              <a:buNone/>
            </a:pPr>
            <a:r>
              <a:rPr lang="en-US" b="1" dirty="0" smtClean="0">
                <a:solidFill>
                  <a:schemeClr val="bg2">
                    <a:lumMod val="50000"/>
                  </a:schemeClr>
                </a:solidFill>
                <a:latin typeface="+mj-lt"/>
              </a:rPr>
              <a:t>GCW</a:t>
            </a:r>
            <a:r>
              <a:rPr lang="en-US" dirty="0" smtClean="0">
                <a:latin typeface="+mj-lt"/>
              </a:rPr>
              <a:t>      Good Cause </a:t>
            </a:r>
            <a:r>
              <a:rPr lang="en-US" dirty="0" smtClean="0">
                <a:latin typeface="+mj-lt"/>
              </a:rPr>
              <a:t>Waiver</a:t>
            </a:r>
          </a:p>
          <a:p>
            <a:pPr marL="0" indent="0">
              <a:buNone/>
            </a:pPr>
            <a:r>
              <a:rPr lang="en-US" b="1" dirty="0" smtClean="0">
                <a:solidFill>
                  <a:schemeClr val="bg2">
                    <a:lumMod val="50000"/>
                  </a:schemeClr>
                </a:solidFill>
                <a:latin typeface="+mj-lt"/>
              </a:rPr>
              <a:t>EVV</a:t>
            </a:r>
            <a:r>
              <a:rPr lang="en-US" dirty="0" smtClean="0">
                <a:latin typeface="+mj-lt"/>
              </a:rPr>
              <a:t>	   Electronic Visit Verification</a:t>
            </a:r>
            <a:endParaRPr lang="en-US" dirty="0" smtClean="0">
              <a:latin typeface="+mj-lt"/>
            </a:endParaRPr>
          </a:p>
        </p:txBody>
      </p:sp>
    </p:spTree>
    <p:extLst>
      <p:ext uri="{BB962C8B-B14F-4D97-AF65-F5344CB8AC3E}">
        <p14:creationId xmlns:p14="http://schemas.microsoft.com/office/powerpoint/2010/main" val="2744650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pPr algn="ctr"/>
            <a:r>
              <a:rPr lang="en-US" dirty="0" smtClean="0"/>
              <a:t>The DEPARTMENTS	</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907663082"/>
              </p:ext>
            </p:extLst>
          </p:nvPr>
        </p:nvGraphicFramePr>
        <p:xfrm>
          <a:off x="152400" y="1676400"/>
          <a:ext cx="88392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p:cNvCxnSpPr/>
          <p:nvPr/>
        </p:nvCxnSpPr>
        <p:spPr>
          <a:xfrm>
            <a:off x="1752600" y="36576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705600" y="3657600"/>
            <a:ext cx="3810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953000" y="3657600"/>
            <a:ext cx="4572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355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a:lstStyle/>
          <a:p>
            <a:r>
              <a:rPr lang="en-US" dirty="0" smtClean="0"/>
              <a:t>How We All Work Together</a:t>
            </a:r>
            <a:endParaRPr lang="en-US" dirty="0"/>
          </a:p>
        </p:txBody>
      </p:sp>
      <p:sp>
        <p:nvSpPr>
          <p:cNvPr id="3" name="Content Placeholder 2"/>
          <p:cNvSpPr>
            <a:spLocks noGrp="1"/>
          </p:cNvSpPr>
          <p:nvPr>
            <p:ph idx="1"/>
          </p:nvPr>
        </p:nvSpPr>
        <p:spPr>
          <a:xfrm>
            <a:off x="76200" y="1981200"/>
            <a:ext cx="8839200" cy="4648200"/>
          </a:xfrm>
        </p:spPr>
        <p:txBody>
          <a:bodyPr>
            <a:normAutofit fontScale="92500" lnSpcReduction="10000"/>
          </a:bodyPr>
          <a:lstStyle/>
          <a:p>
            <a:r>
              <a:rPr lang="en-US" sz="4000" b="1" dirty="0" smtClean="0"/>
              <a:t>MMAC – Contract / Enrollment /Provider Review/Investigations</a:t>
            </a:r>
          </a:p>
          <a:p>
            <a:pPr marL="0" indent="0">
              <a:buNone/>
            </a:pPr>
            <a:r>
              <a:rPr lang="en-US" sz="1700" b="1" dirty="0">
                <a:hlinkClick r:id="rId3"/>
              </a:rPr>
              <a:t>https://mmac.mo.gov/providers/provider-enrollment/home-and-community-based-services</a:t>
            </a:r>
            <a:r>
              <a:rPr lang="en-US" sz="1700" b="1" dirty="0" smtClean="0">
                <a:hlinkClick r:id="rId3"/>
              </a:rPr>
              <a:t>/</a:t>
            </a:r>
            <a:r>
              <a:rPr lang="en-US" sz="1700" b="1" dirty="0" smtClean="0"/>
              <a:t> </a:t>
            </a:r>
          </a:p>
          <a:p>
            <a:pPr marL="0" indent="0">
              <a:buNone/>
            </a:pPr>
            <a:endParaRPr lang="en-US" sz="1700" b="1" dirty="0" smtClean="0"/>
          </a:p>
          <a:p>
            <a:r>
              <a:rPr lang="en-US" sz="4000" b="1" dirty="0" smtClean="0"/>
              <a:t>DHSS/DSDS – Participant Care</a:t>
            </a:r>
          </a:p>
          <a:p>
            <a:pPr marL="0" indent="0">
              <a:buNone/>
            </a:pPr>
            <a:r>
              <a:rPr lang="en-US" sz="1800" b="1" dirty="0" smtClean="0">
                <a:hlinkClick r:id="rId4"/>
              </a:rPr>
              <a:t>https://health.mo.gov/seniors/hcbs/</a:t>
            </a:r>
            <a:r>
              <a:rPr lang="en-US" sz="1800" b="1" dirty="0" smtClean="0"/>
              <a:t>    </a:t>
            </a:r>
          </a:p>
          <a:p>
            <a:pPr marL="0" indent="0">
              <a:buNone/>
            </a:pPr>
            <a:endParaRPr lang="en-US" sz="1800" b="1" dirty="0" smtClean="0"/>
          </a:p>
          <a:p>
            <a:r>
              <a:rPr lang="en-US" sz="4000" b="1" dirty="0" smtClean="0"/>
              <a:t>DSS/MHD – Billing / Claims processing</a:t>
            </a:r>
          </a:p>
          <a:p>
            <a:pPr marL="0" indent="0">
              <a:buNone/>
            </a:pPr>
            <a:r>
              <a:rPr lang="en-US" sz="1900" b="1" dirty="0">
                <a:hlinkClick r:id="rId5"/>
              </a:rPr>
              <a:t>https://</a:t>
            </a:r>
            <a:r>
              <a:rPr lang="en-US" sz="1900" b="1" dirty="0" smtClean="0">
                <a:hlinkClick r:id="rId5"/>
              </a:rPr>
              <a:t>dss.mo.gov/mhd/providers/fee-for-service-providers.htm</a:t>
            </a:r>
            <a:r>
              <a:rPr lang="en-US" sz="1900" b="1" dirty="0" smtClean="0"/>
              <a:t> </a:t>
            </a:r>
            <a:endParaRPr lang="en-US" sz="1900" b="1" dirty="0"/>
          </a:p>
        </p:txBody>
      </p:sp>
    </p:spTree>
    <p:extLst>
      <p:ext uri="{BB962C8B-B14F-4D97-AF65-F5344CB8AC3E}">
        <p14:creationId xmlns:p14="http://schemas.microsoft.com/office/powerpoint/2010/main" val="2950973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2615848"/>
              </p:ext>
            </p:extLst>
          </p:nvPr>
        </p:nvGraphicFramePr>
        <p:xfrm>
          <a:off x="228600" y="0"/>
          <a:ext cx="8686800" cy="643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2203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5500" dirty="0" smtClean="0"/>
              <a:t>QUESTIONS</a:t>
            </a:r>
            <a:endParaRPr lang="en-US" sz="5500" dirty="0"/>
          </a:p>
        </p:txBody>
      </p:sp>
      <p:pic>
        <p:nvPicPr>
          <p:cNvPr id="4" name="Content Placeholder 3" descr="Asking Defining Questions - Excelsior College OWL"/>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2925" y="1600200"/>
            <a:ext cx="8839200" cy="5257800"/>
          </a:xfrm>
        </p:spPr>
      </p:pic>
    </p:spTree>
    <p:extLst>
      <p:ext uri="{BB962C8B-B14F-4D97-AF65-F5344CB8AC3E}">
        <p14:creationId xmlns:p14="http://schemas.microsoft.com/office/powerpoint/2010/main" val="4157971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81001"/>
            <a:ext cx="7772400" cy="1523999"/>
          </a:xfrm>
        </p:spPr>
        <p:txBody>
          <a:bodyPr>
            <a:normAutofit fontScale="90000"/>
          </a:bodyPr>
          <a:lstStyle/>
          <a:p>
            <a:r>
              <a:rPr lang="en-US" dirty="0" smtClean="0"/>
              <a:t>Proposal Submission &amp; Process</a:t>
            </a:r>
            <a:endParaRPr lang="en-US" dirty="0"/>
          </a:p>
        </p:txBody>
      </p:sp>
      <p:sp>
        <p:nvSpPr>
          <p:cNvPr id="5" name="Subtitle 4"/>
          <p:cNvSpPr>
            <a:spLocks noGrp="1"/>
          </p:cNvSpPr>
          <p:nvPr>
            <p:ph type="subTitle" idx="1"/>
          </p:nvPr>
        </p:nvSpPr>
        <p:spPr>
          <a:xfrm>
            <a:off x="1143000" y="6248400"/>
            <a:ext cx="6400800" cy="457200"/>
          </a:xfrm>
        </p:spPr>
        <p:txBody>
          <a:bodyPr>
            <a:normAutofit lnSpcReduction="10000"/>
          </a:bodyPr>
          <a:lstStyle/>
          <a:p>
            <a:endParaRPr lang="en-US" dirty="0"/>
          </a:p>
        </p:txBody>
      </p:sp>
      <p:pic>
        <p:nvPicPr>
          <p:cNvPr id="1028" name="Picture 4" descr="C:\Users\werd4xu\AppData\Local\Microsoft\Windows\Temporary Internet Files\Content.IE5\UWT4LH76\document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260" y="2066735"/>
            <a:ext cx="3429479" cy="27245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werd4xu\AppData\Local\Microsoft\Windows\Temporary Internet Files\Content.IE5\UWT4LH76\documenti[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66734"/>
            <a:ext cx="5791200" cy="395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470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smtClean="0"/>
              <a:t>Housekeeping</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The presentation will be easier to follow if you make your view “full screen” </a:t>
            </a:r>
          </a:p>
          <a:p>
            <a:r>
              <a:rPr lang="en-US" dirty="0" smtClean="0">
                <a:latin typeface="Arial" panose="020B0604020202020204" pitchFamily="34" charset="0"/>
                <a:cs typeface="Arial" panose="020B0604020202020204" pitchFamily="34" charset="0"/>
              </a:rPr>
              <a:t>You may submit questions using the CHAT option.  Send questions to the “Panelists”; they will be the moderators for this training</a:t>
            </a:r>
          </a:p>
          <a:p>
            <a:r>
              <a:rPr lang="en-US" dirty="0" smtClean="0">
                <a:latin typeface="Arial" panose="020B0604020202020204" pitchFamily="34" charset="0"/>
                <a:cs typeface="Arial" panose="020B0604020202020204" pitchFamily="34" charset="0"/>
              </a:rPr>
              <a:t>After each section, we will take a few minutes to answer questions submitted via CHAT Box</a:t>
            </a: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13690" t="80826" r="38920"/>
          <a:stretch/>
        </p:blipFill>
        <p:spPr>
          <a:xfrm>
            <a:off x="1676400" y="5105399"/>
            <a:ext cx="4648200" cy="1342813"/>
          </a:xfrm>
          <a:prstGeom prst="rect">
            <a:avLst/>
          </a:prstGeom>
        </p:spPr>
      </p:pic>
    </p:spTree>
    <p:extLst>
      <p:ext uri="{BB962C8B-B14F-4D97-AF65-F5344CB8AC3E}">
        <p14:creationId xmlns:p14="http://schemas.microsoft.com/office/powerpoint/2010/main" val="142695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normAutofit/>
          </a:bodyPr>
          <a:lstStyle/>
          <a:p>
            <a:r>
              <a:rPr lang="en-US" dirty="0" smtClean="0"/>
              <a:t>Proposals</a:t>
            </a:r>
            <a:endParaRPr lang="en-US" dirty="0"/>
          </a:p>
        </p:txBody>
      </p:sp>
      <p:sp>
        <p:nvSpPr>
          <p:cNvPr id="3" name="Content Placeholder 2"/>
          <p:cNvSpPr>
            <a:spLocks noGrp="1"/>
          </p:cNvSpPr>
          <p:nvPr>
            <p:ph idx="1"/>
          </p:nvPr>
        </p:nvSpPr>
        <p:spPr>
          <a:xfrm>
            <a:off x="228600" y="1905000"/>
            <a:ext cx="8839200" cy="4724400"/>
          </a:xfrm>
        </p:spPr>
        <p:txBody>
          <a:bodyPr>
            <a:normAutofit fontScale="92500" lnSpcReduction="10000"/>
          </a:bodyPr>
          <a:lstStyle/>
          <a:p>
            <a:pPr marL="0" indent="0">
              <a:buNone/>
            </a:pPr>
            <a:r>
              <a:rPr lang="en-US" sz="3700" dirty="0" smtClean="0"/>
              <a:t>Make sure that you are submitting a </a:t>
            </a:r>
            <a:r>
              <a:rPr lang="en-US" sz="3700" u="sng" dirty="0" smtClean="0"/>
              <a:t>COMPLETE</a:t>
            </a:r>
            <a:r>
              <a:rPr lang="en-US" sz="3700" dirty="0" smtClean="0"/>
              <a:t> proposal </a:t>
            </a:r>
          </a:p>
          <a:p>
            <a:r>
              <a:rPr lang="en-US" sz="3700" dirty="0" smtClean="0"/>
              <a:t>Use the checklist on the Proposal for </a:t>
            </a:r>
            <a:r>
              <a:rPr lang="en-US" sz="3700" dirty="0"/>
              <a:t>Contract </a:t>
            </a:r>
            <a:endParaRPr lang="en-US" sz="3700" dirty="0" smtClean="0"/>
          </a:p>
          <a:p>
            <a:pPr marL="0" indent="0">
              <a:buNone/>
            </a:pPr>
            <a:r>
              <a:rPr lang="en-US" dirty="0">
                <a:hlinkClick r:id="rId3"/>
              </a:rPr>
              <a:t>https://mmac.mo.gov/wp-content/uploads/sites/11/2019/05/CDS-PROPOSAL-CHECK-LIST.pd_.</a:t>
            </a:r>
            <a:r>
              <a:rPr lang="en-US" dirty="0" smtClean="0">
                <a:hlinkClick r:id="rId3"/>
              </a:rPr>
              <a:t>pdf</a:t>
            </a:r>
            <a:endParaRPr lang="en-US" dirty="0" smtClean="0"/>
          </a:p>
          <a:p>
            <a:pPr marL="0" indent="0">
              <a:buNone/>
            </a:pPr>
            <a:r>
              <a:rPr lang="en-US" sz="3700" dirty="0" smtClean="0"/>
              <a:t>Make sure you have included everything on the checklist and that you are sending the documentation requested. </a:t>
            </a:r>
          </a:p>
          <a:p>
            <a:pPr marL="0" indent="0">
              <a:buNone/>
            </a:pPr>
            <a:endParaRPr lang="en-US" dirty="0"/>
          </a:p>
        </p:txBody>
      </p:sp>
    </p:spTree>
    <p:extLst>
      <p:ext uri="{BB962C8B-B14F-4D97-AF65-F5344CB8AC3E}">
        <p14:creationId xmlns:p14="http://schemas.microsoft.com/office/powerpoint/2010/main" val="1205935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Proposal Process</a:t>
            </a:r>
            <a:endParaRPr lang="en-US" b="1"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63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60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t>Proposal is Approved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2046486"/>
              </p:ext>
            </p:extLst>
          </p:nvPr>
        </p:nvGraphicFramePr>
        <p:xfrm>
          <a:off x="152400" y="1345581"/>
          <a:ext cx="8839200"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0428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Proposals</a:t>
            </a:r>
            <a:endParaRPr lang="en-US" dirty="0"/>
          </a:p>
        </p:txBody>
      </p:sp>
      <p:sp>
        <p:nvSpPr>
          <p:cNvPr id="3" name="Content Placeholder 2"/>
          <p:cNvSpPr>
            <a:spLocks noGrp="1"/>
          </p:cNvSpPr>
          <p:nvPr>
            <p:ph idx="1"/>
          </p:nvPr>
        </p:nvSpPr>
        <p:spPr>
          <a:xfrm>
            <a:off x="152400" y="1935480"/>
            <a:ext cx="8763000" cy="4389120"/>
          </a:xfrm>
        </p:spPr>
        <p:txBody>
          <a:bodyPr>
            <a:normAutofit/>
          </a:bodyPr>
          <a:lstStyle/>
          <a:p>
            <a:r>
              <a:rPr lang="en-US" dirty="0">
                <a:solidFill>
                  <a:schemeClr val="accent1">
                    <a:lumMod val="75000"/>
                  </a:schemeClr>
                </a:solidFill>
              </a:rPr>
              <a:t>Make sure forms are filled out Correctly and </a:t>
            </a:r>
            <a:r>
              <a:rPr lang="en-US" dirty="0" smtClean="0">
                <a:solidFill>
                  <a:schemeClr val="accent1">
                    <a:lumMod val="75000"/>
                  </a:schemeClr>
                </a:solidFill>
              </a:rPr>
              <a:t>Completely</a:t>
            </a:r>
          </a:p>
          <a:p>
            <a:pPr marL="0" indent="0" algn="ctr">
              <a:buNone/>
            </a:pPr>
            <a:r>
              <a:rPr lang="en-US" sz="2400" dirty="0" smtClean="0"/>
              <a:t>(information where asked, signed and dated)</a:t>
            </a:r>
          </a:p>
          <a:p>
            <a:pPr marL="0" indent="0">
              <a:buNone/>
            </a:pPr>
            <a:endParaRPr lang="en-US" sz="2400" dirty="0" smtClean="0"/>
          </a:p>
          <a:p>
            <a:r>
              <a:rPr lang="en-US" sz="2400" dirty="0">
                <a:solidFill>
                  <a:schemeClr val="accent1">
                    <a:lumMod val="75000"/>
                  </a:schemeClr>
                </a:solidFill>
              </a:rPr>
              <a:t>Policies and Procedures meet submission </a:t>
            </a:r>
            <a:r>
              <a:rPr lang="en-US" sz="2400" dirty="0" smtClean="0">
                <a:solidFill>
                  <a:schemeClr val="accent1">
                    <a:lumMod val="75000"/>
                  </a:schemeClr>
                </a:solidFill>
              </a:rPr>
              <a:t>requirements</a:t>
            </a:r>
          </a:p>
          <a:p>
            <a:pPr lvl="1"/>
            <a:r>
              <a:rPr lang="en-US" sz="2200" dirty="0" smtClean="0"/>
              <a:t>Have you followed the submission requirements listed on the website?  Are your policies numbered? Are the headers there? Did you sign them? Etc.</a:t>
            </a:r>
          </a:p>
          <a:p>
            <a:pPr marL="393192" lvl="1" indent="0">
              <a:buNone/>
            </a:pPr>
            <a:r>
              <a:rPr lang="en-US" sz="2200" dirty="0">
                <a:hlinkClick r:id="rId3"/>
              </a:rPr>
              <a:t>https://mmac.mo.gov/providers/provider-enrollment/home-and-community-based-services/contract-proposal-information</a:t>
            </a:r>
            <a:r>
              <a:rPr lang="en-US" sz="2200" dirty="0" smtClean="0">
                <a:hlinkClick r:id="rId3"/>
              </a:rPr>
              <a:t>/</a:t>
            </a:r>
            <a:r>
              <a:rPr lang="en-US" sz="2200" dirty="0" smtClean="0"/>
              <a:t> </a:t>
            </a:r>
          </a:p>
          <a:p>
            <a:endParaRPr lang="en-US" sz="2400" dirty="0"/>
          </a:p>
          <a:p>
            <a:endParaRPr lang="en-US" sz="2400" dirty="0"/>
          </a:p>
        </p:txBody>
      </p:sp>
    </p:spTree>
    <p:extLst>
      <p:ext uri="{BB962C8B-B14F-4D97-AF65-F5344CB8AC3E}">
        <p14:creationId xmlns:p14="http://schemas.microsoft.com/office/powerpoint/2010/main" val="556369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Purchased Proposals</a:t>
            </a:r>
            <a:endParaRPr lang="en-US" dirty="0"/>
          </a:p>
        </p:txBody>
      </p:sp>
      <p:sp>
        <p:nvSpPr>
          <p:cNvPr id="3" name="Content Placeholder 2"/>
          <p:cNvSpPr>
            <a:spLocks noGrp="1"/>
          </p:cNvSpPr>
          <p:nvPr>
            <p:ph idx="1"/>
          </p:nvPr>
        </p:nvSpPr>
        <p:spPr/>
        <p:txBody>
          <a:bodyPr/>
          <a:lstStyle/>
          <a:p>
            <a:pPr marL="0" indent="0">
              <a:buNone/>
            </a:pPr>
            <a:r>
              <a:rPr lang="en-US" dirty="0" smtClean="0"/>
              <a:t>Even though there isn’t a rule stating that you cannot buy your proposal</a:t>
            </a:r>
            <a:r>
              <a:rPr lang="en-US" dirty="0"/>
              <a:t> </a:t>
            </a:r>
            <a:r>
              <a:rPr lang="en-US" dirty="0" smtClean="0"/>
              <a:t>-</a:t>
            </a:r>
          </a:p>
          <a:p>
            <a:pPr marL="0" indent="0">
              <a:buNone/>
            </a:pPr>
            <a:endParaRPr lang="en-US" dirty="0" smtClean="0"/>
          </a:p>
          <a:p>
            <a:pPr marL="0" indent="0">
              <a:buNone/>
            </a:pPr>
            <a:r>
              <a:rPr lang="en-US" dirty="0" smtClean="0">
                <a:solidFill>
                  <a:schemeClr val="accent1">
                    <a:lumMod val="75000"/>
                  </a:schemeClr>
                </a:solidFill>
              </a:rPr>
              <a:t>The proposal  you are submitting is for YOUR business; the whole purpose of the proposal process is to see that you understand the program, its requirements, and the rules and regulations that apply to it.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78700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dirty="0" smtClean="0"/>
              <a:t>Proposals – Legal Business Name </a:t>
            </a:r>
            <a:endParaRPr lang="en-US" dirty="0"/>
          </a:p>
        </p:txBody>
      </p:sp>
      <p:sp>
        <p:nvSpPr>
          <p:cNvPr id="3" name="Content Placeholder 2"/>
          <p:cNvSpPr>
            <a:spLocks noGrp="1"/>
          </p:cNvSpPr>
          <p:nvPr>
            <p:ph idx="1"/>
          </p:nvPr>
        </p:nvSpPr>
        <p:spPr>
          <a:xfrm>
            <a:off x="76200" y="1676400"/>
            <a:ext cx="8915400" cy="5029200"/>
          </a:xfrm>
        </p:spPr>
        <p:txBody>
          <a:bodyPr>
            <a:normAutofit/>
          </a:bodyPr>
          <a:lstStyle/>
          <a:p>
            <a:r>
              <a:rPr lang="en-US" sz="2800" dirty="0">
                <a:solidFill>
                  <a:schemeClr val="accent1">
                    <a:lumMod val="75000"/>
                  </a:schemeClr>
                </a:solidFill>
              </a:rPr>
              <a:t>Use the Legal Business Name throughout</a:t>
            </a:r>
          </a:p>
          <a:p>
            <a:r>
              <a:rPr lang="en-US" dirty="0" smtClean="0">
                <a:solidFill>
                  <a:schemeClr val="accent1">
                    <a:lumMod val="75000"/>
                  </a:schemeClr>
                </a:solidFill>
              </a:rPr>
              <a:t>When you register with the IRS; that is your legal business name and structure.</a:t>
            </a:r>
          </a:p>
          <a:p>
            <a:r>
              <a:rPr lang="en-US" dirty="0" smtClean="0">
                <a:solidFill>
                  <a:schemeClr val="accent3">
                    <a:lumMod val="75000"/>
                  </a:schemeClr>
                </a:solidFill>
              </a:rPr>
              <a:t>That legal name and structure must be used throughout the registration process and must all match each other.</a:t>
            </a:r>
          </a:p>
          <a:p>
            <a:pPr lvl="1"/>
            <a:r>
              <a:rPr lang="en-US" dirty="0" smtClean="0">
                <a:solidFill>
                  <a:schemeClr val="accent3">
                    <a:lumMod val="75000"/>
                  </a:schemeClr>
                </a:solidFill>
              </a:rPr>
              <a:t>IRS letter</a:t>
            </a:r>
          </a:p>
          <a:p>
            <a:pPr lvl="1"/>
            <a:r>
              <a:rPr lang="en-US" dirty="0" smtClean="0">
                <a:solidFill>
                  <a:schemeClr val="accent3">
                    <a:lumMod val="75000"/>
                  </a:schemeClr>
                </a:solidFill>
              </a:rPr>
              <a:t>Business Org. Structure</a:t>
            </a:r>
          </a:p>
          <a:p>
            <a:pPr lvl="1"/>
            <a:r>
              <a:rPr lang="en-US" dirty="0" smtClean="0">
                <a:solidFill>
                  <a:schemeClr val="accent3">
                    <a:lumMod val="75000"/>
                  </a:schemeClr>
                </a:solidFill>
              </a:rPr>
              <a:t>MO Secretary of State Office</a:t>
            </a:r>
          </a:p>
          <a:p>
            <a:pPr lvl="1"/>
            <a:r>
              <a:rPr lang="en-US" dirty="0" smtClean="0">
                <a:solidFill>
                  <a:schemeClr val="accent3">
                    <a:lumMod val="75000"/>
                  </a:schemeClr>
                </a:solidFill>
              </a:rPr>
              <a:t>MO Dept. of Revenue</a:t>
            </a:r>
          </a:p>
          <a:p>
            <a:pPr lvl="1"/>
            <a:r>
              <a:rPr lang="en-US" dirty="0" smtClean="0">
                <a:solidFill>
                  <a:schemeClr val="accent3">
                    <a:lumMod val="75000"/>
                  </a:schemeClr>
                </a:solidFill>
              </a:rPr>
              <a:t>Legal Business name use on all forms submitted with proposal.</a:t>
            </a:r>
            <a:endParaRPr lang="en-US" dirty="0">
              <a:solidFill>
                <a:schemeClr val="accent3">
                  <a:lumMod val="75000"/>
                </a:schemeClr>
              </a:solidFill>
            </a:endParaRPr>
          </a:p>
          <a:p>
            <a:pPr marL="393192" lvl="1" indent="0">
              <a:buNone/>
            </a:pPr>
            <a:endParaRPr lang="en-US" dirty="0" smtClean="0"/>
          </a:p>
          <a:p>
            <a:pPr marL="393192" lvl="1" indent="0">
              <a:buNone/>
            </a:pPr>
            <a:endParaRPr lang="en-US" dirty="0"/>
          </a:p>
          <a:p>
            <a:pPr marL="393192" lvl="1" indent="0">
              <a:buNone/>
            </a:pPr>
            <a:endParaRPr lang="en-US" dirty="0" smtClean="0"/>
          </a:p>
          <a:p>
            <a:pPr marL="393192" lvl="1" indent="0">
              <a:buNone/>
            </a:pPr>
            <a:endParaRPr lang="en-US" dirty="0"/>
          </a:p>
          <a:p>
            <a:pPr lvl="1"/>
            <a:endParaRPr lang="en-US" dirty="0"/>
          </a:p>
          <a:p>
            <a:pPr lvl="1"/>
            <a:endParaRPr lang="en-US" dirty="0" smtClean="0"/>
          </a:p>
          <a:p>
            <a:pPr lvl="1"/>
            <a:endParaRPr lang="en-US" dirty="0"/>
          </a:p>
        </p:txBody>
      </p:sp>
    </p:spTree>
    <p:extLst>
      <p:ext uri="{BB962C8B-B14F-4D97-AF65-F5344CB8AC3E}">
        <p14:creationId xmlns:p14="http://schemas.microsoft.com/office/powerpoint/2010/main" val="1985340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smtClean="0"/>
              <a:t>Example: </a:t>
            </a:r>
            <a:endParaRPr lang="en-US" dirty="0"/>
          </a:p>
        </p:txBody>
      </p:sp>
      <p:sp>
        <p:nvSpPr>
          <p:cNvPr id="3" name="Content Placeholder 2"/>
          <p:cNvSpPr>
            <a:spLocks noGrp="1"/>
          </p:cNvSpPr>
          <p:nvPr>
            <p:ph idx="1"/>
          </p:nvPr>
        </p:nvSpPr>
        <p:spPr>
          <a:xfrm>
            <a:off x="457200" y="1935480"/>
            <a:ext cx="8229600" cy="4770120"/>
          </a:xfrm>
        </p:spPr>
        <p:txBody>
          <a:bodyPr/>
          <a:lstStyle/>
          <a:p>
            <a:r>
              <a:rPr lang="en-US" dirty="0" smtClean="0">
                <a:solidFill>
                  <a:srgbClr val="0070C0"/>
                </a:solidFill>
                <a:latin typeface="+mj-lt"/>
              </a:rPr>
              <a:t>ABC Home Health Care LLC – IRS Letter</a:t>
            </a:r>
          </a:p>
          <a:p>
            <a:r>
              <a:rPr lang="en-US" dirty="0" smtClean="0">
                <a:solidFill>
                  <a:srgbClr val="0070C0"/>
                </a:solidFill>
                <a:latin typeface="+mj-lt"/>
              </a:rPr>
              <a:t>ABC Homehealth Care  – MO Dept. of Rev </a:t>
            </a:r>
          </a:p>
          <a:p>
            <a:r>
              <a:rPr lang="en-US" dirty="0" smtClean="0">
                <a:solidFill>
                  <a:srgbClr val="0070C0"/>
                </a:solidFill>
                <a:latin typeface="+mj-lt"/>
              </a:rPr>
              <a:t>A B C Home Healthcare – Vendor No Tax Due</a:t>
            </a:r>
          </a:p>
          <a:p>
            <a:pPr marL="0" indent="0">
              <a:buNone/>
            </a:pPr>
            <a:r>
              <a:rPr lang="en-US" u="sng" dirty="0" smtClean="0">
                <a:solidFill>
                  <a:srgbClr val="00B050"/>
                </a:solidFill>
                <a:latin typeface="+mj-lt"/>
              </a:rPr>
              <a:t>LLC:</a:t>
            </a:r>
            <a:endParaRPr lang="en-US" u="sng" dirty="0">
              <a:solidFill>
                <a:srgbClr val="00B050"/>
              </a:solidFill>
              <a:latin typeface="+mj-lt"/>
            </a:endParaRPr>
          </a:p>
          <a:p>
            <a:pPr marL="0" indent="0">
              <a:buNone/>
            </a:pPr>
            <a:r>
              <a:rPr lang="en-US" dirty="0" smtClean="0">
                <a:solidFill>
                  <a:srgbClr val="00B050"/>
                </a:solidFill>
                <a:latin typeface="Times New Roman" panose="02020603050405020304" pitchFamily="18" charset="0"/>
                <a:cs typeface="Times New Roman" panose="02020603050405020304" pitchFamily="18" charset="0"/>
              </a:rPr>
              <a:t>ABC Home Health Care</a:t>
            </a:r>
          </a:p>
          <a:p>
            <a:pPr marL="0" indent="0">
              <a:buNone/>
            </a:pPr>
            <a:r>
              <a:rPr lang="en-US" dirty="0" smtClean="0">
                <a:solidFill>
                  <a:srgbClr val="00B050"/>
                </a:solidFill>
                <a:latin typeface="Times New Roman" panose="02020603050405020304" pitchFamily="18" charset="0"/>
                <a:cs typeface="Times New Roman" panose="02020603050405020304" pitchFamily="18" charset="0"/>
              </a:rPr>
              <a:t>Cindy Werdehausen – Sole Member</a:t>
            </a:r>
          </a:p>
          <a:p>
            <a:pPr marL="0" indent="0">
              <a:buNone/>
            </a:pPr>
            <a:endParaRPr lang="en-US" sz="1000" dirty="0" smtClean="0">
              <a:latin typeface="+mj-lt"/>
            </a:endParaRPr>
          </a:p>
          <a:p>
            <a:pPr marL="0" indent="0">
              <a:buNone/>
            </a:pPr>
            <a:r>
              <a:rPr lang="en-US" u="sng" dirty="0" smtClean="0">
                <a:solidFill>
                  <a:srgbClr val="7030A0"/>
                </a:solidFill>
                <a:latin typeface="+mj-lt"/>
              </a:rPr>
              <a:t>Sole Proprietor:</a:t>
            </a:r>
            <a:endParaRPr lang="en-US" u="sng" dirty="0">
              <a:solidFill>
                <a:srgbClr val="7030A0"/>
              </a:solidFill>
              <a:latin typeface="+mj-lt"/>
            </a:endParaRPr>
          </a:p>
          <a:p>
            <a:pPr marL="0" indent="0">
              <a:buNone/>
            </a:pPr>
            <a:r>
              <a:rPr lang="en-US" dirty="0" smtClean="0">
                <a:solidFill>
                  <a:srgbClr val="7030A0"/>
                </a:solidFill>
                <a:latin typeface="Times New Roman" panose="02020603050405020304" pitchFamily="18" charset="0"/>
                <a:cs typeface="Times New Roman" panose="02020603050405020304" pitchFamily="18" charset="0"/>
              </a:rPr>
              <a:t>Cindy Werdehausen</a:t>
            </a:r>
          </a:p>
          <a:p>
            <a:pPr marL="0" indent="0">
              <a:buNone/>
            </a:pPr>
            <a:r>
              <a:rPr lang="en-US" dirty="0" smtClean="0">
                <a:solidFill>
                  <a:srgbClr val="7030A0"/>
                </a:solidFill>
                <a:latin typeface="Times New Roman" panose="02020603050405020304" pitchFamily="18" charset="0"/>
                <a:cs typeface="Times New Roman" panose="02020603050405020304" pitchFamily="18" charset="0"/>
              </a:rPr>
              <a:t>ABC Home Health Care</a:t>
            </a:r>
            <a:endParaRPr lang="en-US"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4301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7800"/>
            <a:ext cx="8229600" cy="1219200"/>
          </a:xfrm>
        </p:spPr>
        <p:txBody>
          <a:bodyPr>
            <a:normAutofit/>
          </a:bodyPr>
          <a:lstStyle/>
          <a:p>
            <a:pPr algn="ctr"/>
            <a:r>
              <a:rPr lang="en-US" sz="4400" dirty="0" smtClean="0"/>
              <a:t>Example of Proof of Federal EIN</a:t>
            </a:r>
            <a:endParaRPr lang="en-US" sz="4400" dirty="0"/>
          </a:p>
        </p:txBody>
      </p:sp>
      <p:pic>
        <p:nvPicPr>
          <p:cNvPr id="6"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420" b="67703"/>
          <a:stretch/>
        </p:blipFill>
        <p:spPr>
          <a:xfrm>
            <a:off x="0" y="0"/>
            <a:ext cx="9144000" cy="5181600"/>
          </a:xfrm>
        </p:spPr>
      </p:pic>
    </p:spTree>
    <p:extLst>
      <p:ext uri="{BB962C8B-B14F-4D97-AF65-F5344CB8AC3E}">
        <p14:creationId xmlns:p14="http://schemas.microsoft.com/office/powerpoint/2010/main" val="2672660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3200400" cy="6172200"/>
          </a:xfrm>
        </p:spPr>
        <p:txBody>
          <a:bodyPr/>
          <a:lstStyle/>
          <a:p>
            <a:pPr algn="ctr"/>
            <a:r>
              <a:rPr lang="en-US" sz="4000" dirty="0" smtClean="0"/>
              <a:t>Proof of MO Tax ID</a:t>
            </a:r>
            <a:br>
              <a:rPr lang="en-US" sz="4000" dirty="0" smtClean="0"/>
            </a:br>
            <a:r>
              <a:rPr lang="en-US" sz="4000" dirty="0" smtClean="0"/>
              <a:t>(MO ID)</a:t>
            </a:r>
            <a:r>
              <a:rPr lang="en-US" dirty="0" smtClean="0"/>
              <a:t/>
            </a:r>
            <a:br>
              <a:rPr lang="en-US" dirty="0" smtClean="0"/>
            </a:br>
            <a:r>
              <a:rPr lang="en-US" dirty="0"/>
              <a:t/>
            </a:r>
            <a:br>
              <a:rPr lang="en-US" dirty="0"/>
            </a:br>
            <a:r>
              <a:rPr lang="en-US" dirty="0"/>
              <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3429000" y="76200"/>
            <a:ext cx="5715000" cy="6477000"/>
          </a:xfrm>
          <a:prstGeom prst="rect">
            <a:avLst/>
          </a:prstGeom>
        </p:spPr>
      </p:pic>
    </p:spTree>
    <p:extLst>
      <p:ext uri="{BB962C8B-B14F-4D97-AF65-F5344CB8AC3E}">
        <p14:creationId xmlns:p14="http://schemas.microsoft.com/office/powerpoint/2010/main" val="860319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704087"/>
            <a:ext cx="3429000" cy="6001511"/>
          </a:xfrm>
        </p:spPr>
        <p:txBody>
          <a:bodyPr>
            <a:normAutofit fontScale="90000"/>
          </a:bodyPr>
          <a:lstStyle/>
          <a:p>
            <a:pPr algn="ctr"/>
            <a:r>
              <a:rPr lang="en-US" sz="4400" dirty="0" smtClean="0"/>
              <a:t>Example of Unacceptable Proof of MO Tax ID</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2400" dirty="0" smtClean="0"/>
              <a:t>This is what I receive the most in proposals instead of the MO Dept. of Rev Registration Letter</a:t>
            </a:r>
            <a:endParaRPr lang="en-US" sz="2400" dirty="0"/>
          </a:p>
        </p:txBody>
      </p:sp>
      <p:pic>
        <p:nvPicPr>
          <p:cNvPr id="5" name="Content Placeholder 4"/>
          <p:cNvPicPr>
            <a:picLocks noGrp="1" noChangeAspect="1"/>
          </p:cNvPicPr>
          <p:nvPr>
            <p:ph idx="1"/>
          </p:nvPr>
        </p:nvPicPr>
        <p:blipFill>
          <a:blip r:embed="rId3"/>
          <a:stretch>
            <a:fillRect/>
          </a:stretch>
        </p:blipFill>
        <p:spPr>
          <a:xfrm>
            <a:off x="76200" y="76200"/>
            <a:ext cx="5334000" cy="6629398"/>
          </a:xfrm>
          <a:prstGeom prst="rect">
            <a:avLst/>
          </a:prstGeom>
        </p:spPr>
      </p:pic>
    </p:spTree>
    <p:extLst>
      <p:ext uri="{BB962C8B-B14F-4D97-AF65-F5344CB8AC3E}">
        <p14:creationId xmlns:p14="http://schemas.microsoft.com/office/powerpoint/2010/main" val="31584008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smtClean="0"/>
              <a:t>Housekeeping</a:t>
            </a:r>
            <a:endParaRPr lang="en-US" dirty="0"/>
          </a:p>
        </p:txBody>
      </p:sp>
      <p:sp>
        <p:nvSpPr>
          <p:cNvPr id="3" name="Content Placeholder 2"/>
          <p:cNvSpPr>
            <a:spLocks noGrp="1"/>
          </p:cNvSpPr>
          <p:nvPr>
            <p:ph idx="1"/>
          </p:nvPr>
        </p:nvSpPr>
        <p:spPr>
          <a:xfrm>
            <a:off x="457200" y="1675553"/>
            <a:ext cx="8229600" cy="4389120"/>
          </a:xfrm>
        </p:spPr>
        <p:txBody>
          <a:bodyPr/>
          <a:lstStyle/>
          <a:p>
            <a:r>
              <a:rPr lang="en-US" dirty="0" smtClean="0">
                <a:latin typeface="Arial" panose="020B0604020202020204" pitchFamily="34" charset="0"/>
                <a:cs typeface="Arial" panose="020B0604020202020204" pitchFamily="34" charset="0"/>
              </a:rPr>
              <a:t>If you get disconnected, you clink on the telephone button or “Audio”  and then click connect.</a:t>
            </a:r>
          </a:p>
          <a:p>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We will be taking two breaks during the training to allow people to get up and move around, bathroom, stretch, etc. </a:t>
            </a:r>
          </a:p>
          <a:p>
            <a:pPr marL="0" indent="0">
              <a:buNone/>
            </a:pP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13690" t="80826" r="38920"/>
          <a:stretch/>
        </p:blipFill>
        <p:spPr>
          <a:xfrm>
            <a:off x="1676400" y="2895600"/>
            <a:ext cx="4648200" cy="1342813"/>
          </a:xfrm>
          <a:prstGeom prst="rect">
            <a:avLst/>
          </a:prstGeom>
        </p:spPr>
      </p:pic>
    </p:spTree>
    <p:extLst>
      <p:ext uri="{BB962C8B-B14F-4D97-AF65-F5344CB8AC3E}">
        <p14:creationId xmlns:p14="http://schemas.microsoft.com/office/powerpoint/2010/main" val="4286344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5500" dirty="0" smtClean="0"/>
              <a:t>QUESTIONS</a:t>
            </a:r>
            <a:endParaRPr lang="en-US" sz="5500" dirty="0"/>
          </a:p>
        </p:txBody>
      </p:sp>
      <p:pic>
        <p:nvPicPr>
          <p:cNvPr id="5" name="Content Placeholder 4" descr="Andrew Fountain - Truth and the Bible | Newlife Church Toront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2057400"/>
            <a:ext cx="6172200" cy="4724400"/>
          </a:xfrm>
        </p:spPr>
      </p:pic>
    </p:spTree>
    <p:extLst>
      <p:ext uri="{BB962C8B-B14F-4D97-AF65-F5344CB8AC3E}">
        <p14:creationId xmlns:p14="http://schemas.microsoft.com/office/powerpoint/2010/main" val="1553177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Autofit/>
          </a:bodyPr>
          <a:lstStyle/>
          <a:p>
            <a:pPr algn="ctr"/>
            <a:r>
              <a:rPr lang="en-US" sz="8800" dirty="0" smtClean="0"/>
              <a:t>HIPAA</a:t>
            </a:r>
            <a:endParaRPr lang="en-US" sz="8800" dirty="0"/>
          </a:p>
        </p:txBody>
      </p:sp>
      <p:pic>
        <p:nvPicPr>
          <p:cNvPr id="1026" name="Picture 2" descr="C:\Users\werd4xu\AppData\Local\Microsoft\Windows\Temporary Internet Files\Content.IE5\JUUGIPGL\privacy[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2438400"/>
            <a:ext cx="7467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2094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HIPAA</a:t>
            </a:r>
            <a:endParaRPr lang="en-US" dirty="0"/>
          </a:p>
        </p:txBody>
      </p:sp>
      <p:sp>
        <p:nvSpPr>
          <p:cNvPr id="3" name="Content Placeholder 2"/>
          <p:cNvSpPr>
            <a:spLocks noGrp="1"/>
          </p:cNvSpPr>
          <p:nvPr>
            <p:ph idx="1"/>
          </p:nvPr>
        </p:nvSpPr>
        <p:spPr>
          <a:xfrm>
            <a:off x="457200" y="1752600"/>
            <a:ext cx="8229600" cy="4953000"/>
          </a:xfrm>
        </p:spPr>
        <p:txBody>
          <a:bodyPr/>
          <a:lstStyle/>
          <a:p>
            <a:pPr marL="0" indent="0" algn="ctr">
              <a:buNone/>
            </a:pPr>
            <a:r>
              <a:rPr lang="en-US" sz="4000" b="1" dirty="0" smtClean="0"/>
              <a:t>Health Insurance Portability and Accountability Act  of 1996</a:t>
            </a:r>
          </a:p>
          <a:p>
            <a:pPr marL="0" indent="0">
              <a:buNone/>
            </a:pPr>
            <a:endParaRPr lang="en-US" dirty="0"/>
          </a:p>
          <a:p>
            <a:pPr marL="0" indent="0" algn="ctr">
              <a:buNone/>
            </a:pPr>
            <a:r>
              <a:rPr lang="en-US" sz="3600" dirty="0" smtClean="0"/>
              <a:t>Federal Legislation that provides data </a:t>
            </a:r>
            <a:r>
              <a:rPr lang="en-US" sz="3600" u="sng" dirty="0" smtClean="0"/>
              <a:t>privacy</a:t>
            </a:r>
            <a:r>
              <a:rPr lang="en-US" sz="3600" dirty="0" smtClean="0"/>
              <a:t> and security provisions for </a:t>
            </a:r>
            <a:r>
              <a:rPr lang="en-US" sz="3600" u="sng" dirty="0" smtClean="0"/>
              <a:t>safeguarding medical information</a:t>
            </a:r>
            <a:r>
              <a:rPr lang="en-US" sz="3600"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1251865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smtClean="0"/>
              <a:t>HIPAA - Office Requirements </a:t>
            </a:r>
            <a:endParaRPr lang="en-US" dirty="0"/>
          </a:p>
        </p:txBody>
      </p:sp>
      <p:sp>
        <p:nvSpPr>
          <p:cNvPr id="3" name="Content Placeholder 2"/>
          <p:cNvSpPr>
            <a:spLocks noGrp="1"/>
          </p:cNvSpPr>
          <p:nvPr>
            <p:ph idx="1"/>
          </p:nvPr>
        </p:nvSpPr>
        <p:spPr>
          <a:xfrm>
            <a:off x="304800" y="1935480"/>
            <a:ext cx="8686800" cy="4389120"/>
          </a:xfrm>
        </p:spPr>
        <p:txBody>
          <a:bodyPr>
            <a:normAutofit/>
          </a:bodyPr>
          <a:lstStyle/>
          <a:p>
            <a:r>
              <a:rPr lang="en-US" sz="3000" dirty="0" smtClean="0">
                <a:latin typeface="Arial" panose="020B0604020202020204" pitchFamily="34" charset="0"/>
                <a:cs typeface="Arial" panose="020B0604020202020204" pitchFamily="34" charset="0"/>
              </a:rPr>
              <a:t>Office space dedicated solely to your provider</a:t>
            </a:r>
          </a:p>
          <a:p>
            <a:r>
              <a:rPr lang="en-US" sz="3000" dirty="0" smtClean="0">
                <a:latin typeface="Arial" panose="020B0604020202020204" pitchFamily="34" charset="0"/>
                <a:cs typeface="Arial" panose="020B0604020202020204" pitchFamily="34" charset="0"/>
              </a:rPr>
              <a:t>Privacy</a:t>
            </a:r>
          </a:p>
          <a:p>
            <a:r>
              <a:rPr lang="en-US" sz="3000" dirty="0" smtClean="0">
                <a:latin typeface="Arial" panose="020B0604020202020204" pitchFamily="34" charset="0"/>
                <a:cs typeface="Arial" panose="020B0604020202020204" pitchFamily="34" charset="0"/>
              </a:rPr>
              <a:t>Office with a door / not located in a common area</a:t>
            </a:r>
          </a:p>
          <a:p>
            <a:r>
              <a:rPr lang="en-US" sz="3000" dirty="0" smtClean="0">
                <a:latin typeface="Arial" panose="020B0604020202020204" pitchFamily="34" charset="0"/>
                <a:cs typeface="Arial" panose="020B0604020202020204" pitchFamily="34" charset="0"/>
              </a:rPr>
              <a:t>Lock on file cabinets and door</a:t>
            </a:r>
          </a:p>
          <a:p>
            <a:r>
              <a:rPr lang="en-US" sz="3000" dirty="0" smtClean="0">
                <a:latin typeface="Arial" panose="020B0604020202020204" pitchFamily="34" charset="0"/>
                <a:cs typeface="Arial" panose="020B0604020202020204" pitchFamily="34" charset="0"/>
              </a:rPr>
              <a:t>Safe guard to secure medical &amp; personal information.</a:t>
            </a:r>
          </a:p>
          <a:p>
            <a:r>
              <a:rPr lang="en-US" sz="3000" dirty="0" smtClean="0">
                <a:latin typeface="Arial" panose="020B0604020202020204" pitchFamily="34" charset="0"/>
                <a:cs typeface="Arial" panose="020B0604020202020204" pitchFamily="34" charset="0"/>
              </a:rPr>
              <a:t>NO VIRTUAL offices</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39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HIPAA </a:t>
            </a:r>
            <a:r>
              <a:rPr lang="en-US" dirty="0" smtClean="0"/>
              <a:t>VIOLATIONS</a:t>
            </a:r>
            <a:endParaRPr lang="en-US" dirty="0"/>
          </a:p>
        </p:txBody>
      </p:sp>
      <p:sp>
        <p:nvSpPr>
          <p:cNvPr id="3" name="Content Placeholder 2"/>
          <p:cNvSpPr>
            <a:spLocks noGrp="1"/>
          </p:cNvSpPr>
          <p:nvPr>
            <p:ph idx="1"/>
          </p:nvPr>
        </p:nvSpPr>
        <p:spPr>
          <a:xfrm>
            <a:off x="228600" y="1676400"/>
            <a:ext cx="8458200" cy="4953000"/>
          </a:xfrm>
        </p:spPr>
        <p:txBody>
          <a:bodyPr>
            <a:normAutofit lnSpcReduction="10000"/>
          </a:bodyPr>
          <a:lstStyle/>
          <a:p>
            <a:pPr>
              <a:lnSpc>
                <a:spcPct val="150000"/>
              </a:lnSpc>
            </a:pPr>
            <a:r>
              <a:rPr lang="en-US" sz="3200" dirty="0" smtClean="0">
                <a:latin typeface="+mj-lt"/>
              </a:rPr>
              <a:t>Gossiping/Sharing PHI </a:t>
            </a:r>
          </a:p>
          <a:p>
            <a:pPr>
              <a:lnSpc>
                <a:spcPct val="150000"/>
              </a:lnSpc>
            </a:pPr>
            <a:r>
              <a:rPr lang="en-US" sz="3200" dirty="0" smtClean="0">
                <a:latin typeface="+mj-lt"/>
              </a:rPr>
              <a:t>Improper disposal of records</a:t>
            </a:r>
          </a:p>
          <a:p>
            <a:pPr>
              <a:lnSpc>
                <a:spcPct val="150000"/>
              </a:lnSpc>
            </a:pPr>
            <a:r>
              <a:rPr lang="en-US" sz="3200" dirty="0" smtClean="0">
                <a:latin typeface="+mj-lt"/>
              </a:rPr>
              <a:t>Loss or theft of devices</a:t>
            </a:r>
          </a:p>
          <a:p>
            <a:pPr>
              <a:lnSpc>
                <a:spcPct val="150000"/>
              </a:lnSpc>
            </a:pPr>
            <a:r>
              <a:rPr lang="en-US" sz="3200" dirty="0" smtClean="0">
                <a:latin typeface="+mj-lt"/>
              </a:rPr>
              <a:t>Keeping unsecured records</a:t>
            </a:r>
          </a:p>
          <a:p>
            <a:pPr>
              <a:lnSpc>
                <a:spcPct val="150000"/>
              </a:lnSpc>
            </a:pPr>
            <a:r>
              <a:rPr lang="en-US" sz="3200" dirty="0" smtClean="0">
                <a:latin typeface="+mj-lt"/>
              </a:rPr>
              <a:t>Lack of employee training</a:t>
            </a:r>
          </a:p>
          <a:p>
            <a:pPr>
              <a:lnSpc>
                <a:spcPct val="150000"/>
              </a:lnSpc>
            </a:pPr>
            <a:r>
              <a:rPr lang="en-US" sz="3200" dirty="0" smtClean="0">
                <a:latin typeface="+mj-lt"/>
              </a:rPr>
              <a:t>3</a:t>
            </a:r>
            <a:r>
              <a:rPr lang="en-US" sz="3200" baseline="30000" dirty="0" smtClean="0">
                <a:latin typeface="+mj-lt"/>
              </a:rPr>
              <a:t>rd</a:t>
            </a:r>
            <a:r>
              <a:rPr lang="en-US" sz="3200" dirty="0" smtClean="0">
                <a:latin typeface="+mj-lt"/>
              </a:rPr>
              <a:t> Party discussion </a:t>
            </a:r>
            <a:r>
              <a:rPr lang="en-US" dirty="0" smtClean="0">
                <a:latin typeface="+mj-lt"/>
              </a:rPr>
              <a:t>- </a:t>
            </a:r>
            <a:r>
              <a:rPr lang="en-US" sz="1800" dirty="0" smtClean="0">
                <a:latin typeface="+mj-lt"/>
              </a:rPr>
              <a:t>(</a:t>
            </a:r>
            <a:r>
              <a:rPr lang="en-US" sz="2000" dirty="0" smtClean="0">
                <a:latin typeface="+mj-lt"/>
              </a:rPr>
              <a:t>others hearing your conversations)</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23829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dirty="0" smtClean="0"/>
              <a:t>HIPAA </a:t>
            </a:r>
            <a:endParaRPr lang="en-US" dirty="0"/>
          </a:p>
        </p:txBody>
      </p:sp>
      <p:sp>
        <p:nvSpPr>
          <p:cNvPr id="3" name="Content Placeholder 2"/>
          <p:cNvSpPr>
            <a:spLocks noGrp="1"/>
          </p:cNvSpPr>
          <p:nvPr>
            <p:ph idx="1"/>
          </p:nvPr>
        </p:nvSpPr>
        <p:spPr>
          <a:xfrm>
            <a:off x="457200" y="1935480"/>
            <a:ext cx="8229600" cy="4693920"/>
          </a:xfrm>
        </p:spPr>
        <p:txBody>
          <a:bodyPr/>
          <a:lstStyle/>
          <a:p>
            <a:r>
              <a:rPr lang="en-US" dirty="0" smtClean="0">
                <a:latin typeface="Arial" panose="020B0604020202020204" pitchFamily="34" charset="0"/>
                <a:cs typeface="Arial" panose="020B0604020202020204" pitchFamily="34" charset="0"/>
              </a:rPr>
              <a:t>Taking client information from one provider and giving that information to another is a violation. </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Consumer EIN’s do </a:t>
            </a:r>
            <a:r>
              <a:rPr lang="en-US" b="1" u="sng" dirty="0" smtClean="0">
                <a:latin typeface="Arial" panose="020B0604020202020204" pitchFamily="34" charset="0"/>
                <a:cs typeface="Arial" panose="020B0604020202020204" pitchFamily="34" charset="0"/>
              </a:rPr>
              <a:t>not</a:t>
            </a:r>
            <a:r>
              <a:rPr lang="en-US" dirty="0" smtClean="0">
                <a:latin typeface="Arial" panose="020B0604020202020204" pitchFamily="34" charset="0"/>
                <a:cs typeface="Arial" panose="020B0604020202020204" pitchFamily="34" charset="0"/>
              </a:rPr>
              <a:t> belong to the CDS provider.  Providing the consumer with THEIR EIN’s is not a violation.  </a:t>
            </a:r>
            <a:r>
              <a:rPr lang="en-US" b="1" dirty="0" smtClean="0">
                <a:latin typeface="Arial" panose="020B0604020202020204" pitchFamily="34" charset="0"/>
                <a:cs typeface="Arial" panose="020B0604020202020204" pitchFamily="34" charset="0"/>
              </a:rPr>
              <a:t>IT IS a violation </a:t>
            </a:r>
            <a:r>
              <a:rPr lang="en-US" dirty="0" smtClean="0">
                <a:latin typeface="Arial" panose="020B0604020202020204" pitchFamily="34" charset="0"/>
                <a:cs typeface="Arial" panose="020B0604020202020204" pitchFamily="34" charset="0"/>
              </a:rPr>
              <a:t>when a CDS Vendor does not make the EIN available to a client who is transferring to another agency. </a:t>
            </a:r>
            <a:endParaRPr lang="en-US" b="1" u="sng" dirty="0" smtClean="0">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653979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smtClean="0"/>
              <a:t>HIPAA – Civil Penalties</a:t>
            </a:r>
            <a:endParaRPr lang="en-US" dirty="0"/>
          </a:p>
        </p:txBody>
      </p:sp>
      <p:sp>
        <p:nvSpPr>
          <p:cNvPr id="3" name="Content Placeholder 2"/>
          <p:cNvSpPr>
            <a:spLocks noGrp="1"/>
          </p:cNvSpPr>
          <p:nvPr>
            <p:ph idx="1"/>
          </p:nvPr>
        </p:nvSpPr>
        <p:spPr>
          <a:xfrm>
            <a:off x="152400" y="1828800"/>
            <a:ext cx="8915400" cy="4800600"/>
          </a:xfrm>
        </p:spPr>
        <p:txBody>
          <a:bodyPr>
            <a:normAutofit/>
          </a:bodyPr>
          <a:lstStyle/>
          <a:p>
            <a:r>
              <a:rPr lang="en-US" b="1" dirty="0" smtClean="0"/>
              <a:t>Did not know; exercised diligence:</a:t>
            </a:r>
          </a:p>
          <a:p>
            <a:pPr marL="0" indent="0">
              <a:buNone/>
            </a:pPr>
            <a:r>
              <a:rPr lang="en-US" dirty="0" smtClean="0"/>
              <a:t>$100-$50,000 per violation up to $1.5 mil per year</a:t>
            </a:r>
          </a:p>
          <a:p>
            <a:pPr marL="0" indent="0">
              <a:buNone/>
            </a:pPr>
            <a:endParaRPr lang="en-US" sz="1400" dirty="0" smtClean="0"/>
          </a:p>
          <a:p>
            <a:r>
              <a:rPr lang="en-US" b="1" dirty="0" smtClean="0"/>
              <a:t>Violation had reasonable cause but not willful:</a:t>
            </a:r>
          </a:p>
          <a:p>
            <a:pPr marL="0" indent="0">
              <a:buNone/>
            </a:pPr>
            <a:r>
              <a:rPr lang="en-US" dirty="0" smtClean="0"/>
              <a:t>$1000-$50,000 per violation up to $1.5 mil per year</a:t>
            </a:r>
          </a:p>
          <a:p>
            <a:pPr marL="0" indent="0">
              <a:buNone/>
            </a:pPr>
            <a:endParaRPr lang="en-US" sz="1400" dirty="0" smtClean="0"/>
          </a:p>
          <a:p>
            <a:r>
              <a:rPr lang="en-US" b="1" dirty="0" smtClean="0"/>
              <a:t>Violation was due to willful neglect but corrected:</a:t>
            </a:r>
          </a:p>
          <a:p>
            <a:pPr marL="0" indent="0">
              <a:buNone/>
            </a:pPr>
            <a:r>
              <a:rPr lang="en-US" dirty="0" smtClean="0"/>
              <a:t>$</a:t>
            </a:r>
            <a:r>
              <a:rPr lang="en-US" dirty="0"/>
              <a:t> </a:t>
            </a:r>
            <a:r>
              <a:rPr lang="en-US" dirty="0" smtClean="0"/>
              <a:t>10,000-</a:t>
            </a:r>
            <a:r>
              <a:rPr lang="en-US" dirty="0"/>
              <a:t>$50,000 per violation up to $1.5 mil per </a:t>
            </a:r>
            <a:r>
              <a:rPr lang="en-US" dirty="0" smtClean="0"/>
              <a:t>year</a:t>
            </a:r>
          </a:p>
          <a:p>
            <a:pPr marL="0" indent="0">
              <a:buNone/>
            </a:pPr>
            <a:endParaRPr lang="en-US" sz="1400" dirty="0" smtClean="0"/>
          </a:p>
          <a:p>
            <a:r>
              <a:rPr lang="en-US" b="1" dirty="0" smtClean="0"/>
              <a:t>Violation was due to willful neglect and not corrected:</a:t>
            </a:r>
          </a:p>
          <a:p>
            <a:pPr marL="0" indent="0">
              <a:buNone/>
            </a:pPr>
            <a:r>
              <a:rPr lang="en-US" dirty="0" smtClean="0"/>
              <a:t>$</a:t>
            </a:r>
            <a:r>
              <a:rPr lang="en-US" dirty="0"/>
              <a:t>50,000 per violation up to $1.5 mil per year</a:t>
            </a:r>
          </a:p>
          <a:p>
            <a:pPr marL="0" indent="0">
              <a:buNone/>
            </a:pPr>
            <a:endParaRPr lang="en-US" sz="1400" dirty="0"/>
          </a:p>
        </p:txBody>
      </p:sp>
    </p:spTree>
    <p:extLst>
      <p:ext uri="{BB962C8B-B14F-4D97-AF65-F5344CB8AC3E}">
        <p14:creationId xmlns:p14="http://schemas.microsoft.com/office/powerpoint/2010/main" val="14911669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smtClean="0"/>
              <a:t>HIPAA – Criminal Penalties</a:t>
            </a:r>
            <a:endParaRPr lang="en-US" dirty="0"/>
          </a:p>
        </p:txBody>
      </p:sp>
      <p:sp>
        <p:nvSpPr>
          <p:cNvPr id="3" name="Content Placeholder 2"/>
          <p:cNvSpPr>
            <a:spLocks noGrp="1"/>
          </p:cNvSpPr>
          <p:nvPr>
            <p:ph idx="1"/>
          </p:nvPr>
        </p:nvSpPr>
        <p:spPr>
          <a:xfrm>
            <a:off x="228600" y="1828800"/>
            <a:ext cx="8763000" cy="4800600"/>
          </a:xfrm>
        </p:spPr>
        <p:txBody>
          <a:bodyPr>
            <a:normAutofit/>
          </a:bodyPr>
          <a:lstStyle/>
          <a:p>
            <a:r>
              <a:rPr lang="en-US" sz="2800" b="1" dirty="0" smtClean="0"/>
              <a:t>Unknowingly or with reasonable cause:</a:t>
            </a:r>
          </a:p>
          <a:p>
            <a:pPr marL="0" indent="0">
              <a:buNone/>
            </a:pPr>
            <a:r>
              <a:rPr lang="en-US" sz="2800" dirty="0" smtClean="0"/>
              <a:t>Up to ONE year jail sentence</a:t>
            </a:r>
          </a:p>
          <a:p>
            <a:pPr marL="0" indent="0">
              <a:buNone/>
            </a:pPr>
            <a:endParaRPr lang="en-US" sz="2000" dirty="0" smtClean="0"/>
          </a:p>
          <a:p>
            <a:r>
              <a:rPr lang="en-US" sz="2800" b="1" dirty="0" smtClean="0"/>
              <a:t>Under false pretenses:</a:t>
            </a:r>
          </a:p>
          <a:p>
            <a:pPr marL="0" indent="0">
              <a:buNone/>
            </a:pPr>
            <a:r>
              <a:rPr lang="en-US" sz="2800" dirty="0" smtClean="0"/>
              <a:t>Up to FIVE years jail sentence</a:t>
            </a:r>
            <a:endParaRPr lang="en-US" sz="2800" dirty="0"/>
          </a:p>
          <a:p>
            <a:pPr marL="0" indent="0">
              <a:buNone/>
            </a:pPr>
            <a:endParaRPr lang="en-US" sz="2000" b="1" dirty="0" smtClean="0"/>
          </a:p>
          <a:p>
            <a:r>
              <a:rPr lang="en-US" sz="2800" b="1" dirty="0" smtClean="0"/>
              <a:t>For personal gain or malicious reasons:</a:t>
            </a:r>
          </a:p>
          <a:p>
            <a:pPr marL="0" indent="0">
              <a:buNone/>
            </a:pPr>
            <a:r>
              <a:rPr lang="en-US" sz="2800" dirty="0" smtClean="0"/>
              <a:t>Up to TEN years jail sentence</a:t>
            </a:r>
            <a:endParaRPr lang="en-US" sz="2800" dirty="0"/>
          </a:p>
          <a:p>
            <a:pPr marL="0" indent="0">
              <a:buNone/>
            </a:pPr>
            <a:endParaRPr lang="en-US" sz="1400" dirty="0"/>
          </a:p>
        </p:txBody>
      </p:sp>
    </p:spTree>
    <p:extLst>
      <p:ext uri="{BB962C8B-B14F-4D97-AF65-F5344CB8AC3E}">
        <p14:creationId xmlns:p14="http://schemas.microsoft.com/office/powerpoint/2010/main" val="3312133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5500" dirty="0" smtClean="0"/>
              <a:t>QUESTIONS</a:t>
            </a:r>
            <a:endParaRPr lang="en-US" sz="5500" dirty="0"/>
          </a:p>
        </p:txBody>
      </p:sp>
      <p:pic>
        <p:nvPicPr>
          <p:cNvPr id="5" name="Content Placeholder 4" descr="HOW TO SELF STUDY AND CLEAR PSM-I IN YOUR FIRST ATTEMPT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935163"/>
            <a:ext cx="8458200" cy="4389437"/>
          </a:xfrm>
        </p:spPr>
      </p:pic>
    </p:spTree>
    <p:extLst>
      <p:ext uri="{BB962C8B-B14F-4D97-AF65-F5344CB8AC3E}">
        <p14:creationId xmlns:p14="http://schemas.microsoft.com/office/powerpoint/2010/main" val="38887612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Guidance</a:t>
            </a:r>
            <a:endParaRPr lang="en-US" sz="8000" dirty="0"/>
          </a:p>
        </p:txBody>
      </p:sp>
      <p:pic>
        <p:nvPicPr>
          <p:cNvPr id="2050" name="Picture 2" descr="C:\Users\werd4xu\AppData\Local\Microsoft\Windows\Temporary Internet Files\Content.IE5\8711X04C\Uncertainty[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7924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675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72312"/>
          </a:xfrm>
        </p:spPr>
        <p:txBody>
          <a:bodyPr>
            <a:noAutofit/>
          </a:bodyPr>
          <a:lstStyle/>
          <a:p>
            <a:pPr algn="ctr"/>
            <a:r>
              <a:rPr lang="en-US" sz="5400" dirty="0" smtClean="0"/>
              <a:t>Topics covered today</a:t>
            </a:r>
            <a:endParaRPr lang="en-US" sz="5400" dirty="0"/>
          </a:p>
        </p:txBody>
      </p:sp>
      <p:sp>
        <p:nvSpPr>
          <p:cNvPr id="3" name="Content Placeholder 2"/>
          <p:cNvSpPr>
            <a:spLocks noGrp="1"/>
          </p:cNvSpPr>
          <p:nvPr>
            <p:ph sz="half" idx="1"/>
          </p:nvPr>
        </p:nvSpPr>
        <p:spPr>
          <a:xfrm>
            <a:off x="152400" y="1920085"/>
            <a:ext cx="4343400" cy="4099716"/>
          </a:xfrm>
        </p:spPr>
        <p:txBody>
          <a:bodyPr>
            <a:noAutofit/>
          </a:bodyPr>
          <a:lstStyle/>
          <a:p>
            <a:r>
              <a:rPr lang="en-US" sz="3300" dirty="0" smtClean="0">
                <a:latin typeface="Arial" panose="020B0604020202020204" pitchFamily="34" charset="0"/>
                <a:cs typeface="Arial" panose="020B0604020202020204" pitchFamily="34" charset="0"/>
              </a:rPr>
              <a:t>Consumer Program Overview</a:t>
            </a:r>
          </a:p>
          <a:p>
            <a:r>
              <a:rPr lang="en-US" sz="3300" dirty="0" smtClean="0">
                <a:latin typeface="Arial" panose="020B0604020202020204" pitchFamily="34" charset="0"/>
                <a:cs typeface="Arial" panose="020B0604020202020204" pitchFamily="34" charset="0"/>
              </a:rPr>
              <a:t>Proposal Submission/Process</a:t>
            </a:r>
          </a:p>
          <a:p>
            <a:r>
              <a:rPr lang="en-US" sz="3300" dirty="0" smtClean="0">
                <a:latin typeface="Arial" panose="020B0604020202020204" pitchFamily="34" charset="0"/>
                <a:cs typeface="Arial" panose="020B0604020202020204" pitchFamily="34" charset="0"/>
              </a:rPr>
              <a:t>HIPAA/</a:t>
            </a:r>
            <a:r>
              <a:rPr lang="en-US" sz="3000" dirty="0" smtClean="0">
                <a:latin typeface="Arial" panose="020B0604020202020204" pitchFamily="34" charset="0"/>
                <a:cs typeface="Arial" panose="020B0604020202020204" pitchFamily="34" charset="0"/>
              </a:rPr>
              <a:t>Office Space</a:t>
            </a:r>
          </a:p>
          <a:p>
            <a:r>
              <a:rPr lang="en-US" sz="3300" dirty="0" smtClean="0">
                <a:latin typeface="Arial" panose="020B0604020202020204" pitchFamily="34" charset="0"/>
                <a:cs typeface="Arial" panose="020B0604020202020204" pitchFamily="34" charset="0"/>
              </a:rPr>
              <a:t>Guidance</a:t>
            </a:r>
          </a:p>
          <a:p>
            <a:r>
              <a:rPr lang="en-US" sz="3300" dirty="0" smtClean="0">
                <a:latin typeface="Arial" panose="020B0604020202020204" pitchFamily="34" charset="0"/>
                <a:cs typeface="Arial" panose="020B0604020202020204" pitchFamily="34" charset="0"/>
              </a:rPr>
              <a:t>Screenings</a:t>
            </a:r>
            <a:endParaRPr lang="en-US" sz="3300" dirty="0">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a:xfrm>
            <a:off x="4648200" y="1920084"/>
            <a:ext cx="4038600" cy="4785515"/>
          </a:xfrm>
        </p:spPr>
        <p:txBody>
          <a:bodyPr>
            <a:normAutofit/>
          </a:bodyPr>
          <a:lstStyle/>
          <a:p>
            <a:r>
              <a:rPr lang="en-US" sz="3300" dirty="0" smtClean="0">
                <a:latin typeface="Arial" panose="020B0604020202020204" pitchFamily="34" charset="0"/>
                <a:cs typeface="Arial" panose="020B0604020202020204" pitchFamily="34" charset="0"/>
              </a:rPr>
              <a:t>Taxes</a:t>
            </a:r>
          </a:p>
          <a:p>
            <a:r>
              <a:rPr lang="en-US" sz="3300" dirty="0" smtClean="0">
                <a:latin typeface="Arial" panose="020B0604020202020204" pitchFamily="34" charset="0"/>
                <a:cs typeface="Arial" panose="020B0604020202020204" pitchFamily="34" charset="0"/>
              </a:rPr>
              <a:t>MMAC Investigations </a:t>
            </a:r>
          </a:p>
          <a:p>
            <a:r>
              <a:rPr lang="en-US" sz="3300" dirty="0" smtClean="0">
                <a:latin typeface="Arial" panose="020B0604020202020204" pitchFamily="34" charset="0"/>
                <a:cs typeface="Arial" panose="020B0604020202020204" pitchFamily="34" charset="0"/>
              </a:rPr>
              <a:t>Provider </a:t>
            </a:r>
            <a:r>
              <a:rPr lang="en-US" sz="3300" dirty="0" smtClean="0">
                <a:latin typeface="Arial" panose="020B0604020202020204" pitchFamily="34" charset="0"/>
                <a:cs typeface="Arial" panose="020B0604020202020204" pitchFamily="34" charset="0"/>
              </a:rPr>
              <a:t>Review-EVV</a:t>
            </a:r>
            <a:endParaRPr lang="en-US" sz="3300" dirty="0" smtClean="0">
              <a:latin typeface="Arial" panose="020B0604020202020204" pitchFamily="34" charset="0"/>
              <a:cs typeface="Arial" panose="020B0604020202020204" pitchFamily="34" charset="0"/>
            </a:endParaRPr>
          </a:p>
          <a:p>
            <a:r>
              <a:rPr lang="en-US" sz="3300" dirty="0" smtClean="0">
                <a:latin typeface="Arial" panose="020B0604020202020204" pitchFamily="34" charset="0"/>
                <a:cs typeface="Arial" panose="020B0604020202020204" pitchFamily="34" charset="0"/>
              </a:rPr>
              <a:t>CDS Providers – Keys to </a:t>
            </a:r>
            <a:r>
              <a:rPr lang="en-US" sz="3300" dirty="0" smtClean="0">
                <a:latin typeface="Arial" panose="020B0604020202020204" pitchFamily="34" charset="0"/>
                <a:cs typeface="Arial" panose="020B0604020202020204" pitchFamily="34" charset="0"/>
              </a:rPr>
              <a:t>Success</a:t>
            </a:r>
          </a:p>
          <a:p>
            <a:r>
              <a:rPr lang="en-US" sz="3300" dirty="0" smtClean="0">
                <a:latin typeface="Arial" panose="020B0604020202020204" pitchFamily="34" charset="0"/>
                <a:cs typeface="Arial" panose="020B0604020202020204" pitchFamily="34" charset="0"/>
              </a:rPr>
              <a:t>Certificates</a:t>
            </a:r>
          </a:p>
          <a:p>
            <a:pPr marL="0" indent="0">
              <a:buNone/>
            </a:pPr>
            <a:endParaRPr lang="en-US" sz="3300"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3425143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Guidance</a:t>
            </a:r>
            <a:endParaRPr lang="en-US" sz="5400" b="1" dirty="0"/>
          </a:p>
        </p:txBody>
      </p:sp>
      <p:sp>
        <p:nvSpPr>
          <p:cNvPr id="3" name="Content Placeholder 2"/>
          <p:cNvSpPr>
            <a:spLocks noGrp="1"/>
          </p:cNvSpPr>
          <p:nvPr>
            <p:ph idx="1"/>
          </p:nvPr>
        </p:nvSpPr>
        <p:spPr/>
        <p:txBody>
          <a:bodyPr/>
          <a:lstStyle/>
          <a:p>
            <a:pPr marL="0" indent="0" algn="ctr">
              <a:buNone/>
            </a:pPr>
            <a:r>
              <a:rPr lang="en-US" sz="4000" b="1" dirty="0" smtClean="0">
                <a:solidFill>
                  <a:schemeClr val="accent2">
                    <a:lumMod val="60000"/>
                    <a:lumOff val="40000"/>
                  </a:schemeClr>
                </a:solidFill>
              </a:rPr>
              <a:t>TRUE or FALSE</a:t>
            </a:r>
          </a:p>
          <a:p>
            <a:pPr marL="0" indent="0">
              <a:buNone/>
            </a:pPr>
            <a:r>
              <a:rPr lang="en-US" sz="3600" dirty="0" smtClean="0">
                <a:solidFill>
                  <a:schemeClr val="accent1">
                    <a:lumMod val="75000"/>
                  </a:schemeClr>
                </a:solidFill>
              </a:rPr>
              <a:t>When you have a question about a policy, procedure, screening or billing question, it’s good idea to ask your friend who is also a HCBS provider or maybe the other CDS that’s just down the hall?  </a:t>
            </a:r>
          </a:p>
        </p:txBody>
      </p:sp>
    </p:spTree>
    <p:extLst>
      <p:ext uri="{BB962C8B-B14F-4D97-AF65-F5344CB8AC3E}">
        <p14:creationId xmlns:p14="http://schemas.microsoft.com/office/powerpoint/2010/main" val="19825311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pPr algn="ctr"/>
            <a:r>
              <a:rPr lang="en-US" sz="6000" dirty="0" smtClean="0"/>
              <a:t>Guidance</a:t>
            </a:r>
            <a:endParaRPr lang="en-US" sz="6000" dirty="0"/>
          </a:p>
        </p:txBody>
      </p:sp>
      <p:sp>
        <p:nvSpPr>
          <p:cNvPr id="3" name="Content Placeholder 2"/>
          <p:cNvSpPr>
            <a:spLocks noGrp="1"/>
          </p:cNvSpPr>
          <p:nvPr>
            <p:ph idx="1"/>
          </p:nvPr>
        </p:nvSpPr>
        <p:spPr>
          <a:xfrm>
            <a:off x="228600" y="1935480"/>
            <a:ext cx="8763000" cy="4693920"/>
          </a:xfrm>
        </p:spPr>
        <p:txBody>
          <a:bodyPr>
            <a:normAutofit/>
          </a:bodyPr>
          <a:lstStyle/>
          <a:p>
            <a:r>
              <a:rPr lang="en-US" sz="2800" dirty="0" smtClean="0">
                <a:latin typeface="Arial" panose="020B0604020202020204" pitchFamily="34" charset="0"/>
                <a:cs typeface="Arial" panose="020B0604020202020204" pitchFamily="34" charset="0"/>
              </a:rPr>
              <a:t>If you don’t know, ask someone; but don’t ask just anyone.  </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Know which department/division you need to pose your question to.  </a:t>
            </a:r>
          </a:p>
          <a:p>
            <a:pPr marL="0" indent="0">
              <a:buNone/>
            </a:pP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Have your Legal Name and NPI at hand when emailing or calling with your question.  Being prepared helps you and the person assisting you.</a:t>
            </a:r>
          </a:p>
          <a:p>
            <a:pPr marL="0" indent="0">
              <a:buNone/>
            </a:pPr>
            <a:endParaRPr lang="en-US" dirty="0" smtClean="0"/>
          </a:p>
          <a:p>
            <a:pPr marL="0" indent="0">
              <a:buNone/>
            </a:pPr>
            <a:endParaRPr lang="en-US" sz="1000" dirty="0" smtClean="0"/>
          </a:p>
          <a:p>
            <a:pPr marL="0" indent="0">
              <a:buNone/>
            </a:pPr>
            <a:endParaRPr lang="en-US" dirty="0"/>
          </a:p>
        </p:txBody>
      </p:sp>
    </p:spTree>
    <p:extLst>
      <p:ext uri="{BB962C8B-B14F-4D97-AF65-F5344CB8AC3E}">
        <p14:creationId xmlns:p14="http://schemas.microsoft.com/office/powerpoint/2010/main" val="6940205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048512"/>
          </a:xfrm>
        </p:spPr>
        <p:txBody>
          <a:bodyPr>
            <a:normAutofit/>
          </a:bodyPr>
          <a:lstStyle/>
          <a:p>
            <a:pPr algn="ctr"/>
            <a:r>
              <a:rPr lang="en-US" sz="6000" dirty="0" smtClean="0"/>
              <a:t>Guidance</a:t>
            </a:r>
            <a:endParaRPr lang="en-US" sz="6000" dirty="0"/>
          </a:p>
        </p:txBody>
      </p:sp>
      <p:sp>
        <p:nvSpPr>
          <p:cNvPr id="3" name="Content Placeholder 2"/>
          <p:cNvSpPr>
            <a:spLocks noGrp="1"/>
          </p:cNvSpPr>
          <p:nvPr>
            <p:ph idx="1"/>
          </p:nvPr>
        </p:nvSpPr>
        <p:spPr>
          <a:xfrm>
            <a:off x="228600" y="1935480"/>
            <a:ext cx="8763000" cy="4693920"/>
          </a:xfrm>
        </p:spPr>
        <p:txBody>
          <a:bodyPr/>
          <a:lstStyle/>
          <a:p>
            <a:r>
              <a:rPr lang="en-US" dirty="0" smtClean="0">
                <a:latin typeface="Arial" panose="020B0604020202020204" pitchFamily="34" charset="0"/>
                <a:cs typeface="Arial" panose="020B0604020202020204" pitchFamily="34" charset="0"/>
              </a:rPr>
              <a:t>Review your proposal that you submitted, particularly your policies and procedures.  80% of the time the questions being asked are in the policies and procedures you submitted.</a:t>
            </a:r>
          </a:p>
          <a:p>
            <a:endParaRPr lang="en-US" sz="1000" dirty="0">
              <a:latin typeface="Arial" panose="020B0604020202020204" pitchFamily="34" charset="0"/>
              <a:cs typeface="Arial" panose="020B0604020202020204" pitchFamily="34" charset="0"/>
            </a:endParaRPr>
          </a:p>
          <a:p>
            <a:pPr marL="0" indent="0">
              <a:buNone/>
            </a:pPr>
            <a:endParaRPr lang="en-US" sz="1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Utilize the resources available to HCBS Providers </a:t>
            </a:r>
          </a:p>
          <a:p>
            <a:pPr marL="0" indent="0">
              <a:buNone/>
            </a:pPr>
            <a:endParaRPr lang="en-US" sz="3600" dirty="0" smtClean="0"/>
          </a:p>
          <a:p>
            <a:pPr marL="0" indent="0" algn="ctr">
              <a:buNone/>
            </a:pPr>
            <a:r>
              <a:rPr lang="en-US" sz="2000" dirty="0" smtClean="0"/>
              <a:t>Slides with website will be covered later in this presentation</a:t>
            </a:r>
          </a:p>
          <a:p>
            <a:pPr marL="0" indent="0">
              <a:buNone/>
            </a:pPr>
            <a:endParaRPr lang="en-US" dirty="0"/>
          </a:p>
        </p:txBody>
      </p:sp>
    </p:spTree>
    <p:extLst>
      <p:ext uri="{BB962C8B-B14F-4D97-AF65-F5344CB8AC3E}">
        <p14:creationId xmlns:p14="http://schemas.microsoft.com/office/powerpoint/2010/main" val="34103094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5500" dirty="0" smtClean="0"/>
              <a:t>QUESTIONS</a:t>
            </a:r>
            <a:endParaRPr lang="en-US" sz="5500" dirty="0"/>
          </a:p>
        </p:txBody>
      </p:sp>
      <p:pic>
        <p:nvPicPr>
          <p:cNvPr id="5" name="Content Placeholder 4" descr="Grammar &amp; Usage - Excelsior College OWL"/>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77281" y="1935163"/>
            <a:ext cx="4389437" cy="4389437"/>
          </a:xfrm>
        </p:spPr>
      </p:pic>
    </p:spTree>
    <p:extLst>
      <p:ext uri="{BB962C8B-B14F-4D97-AF65-F5344CB8AC3E}">
        <p14:creationId xmlns:p14="http://schemas.microsoft.com/office/powerpoint/2010/main" val="4248565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Screenings</a:t>
            </a:r>
            <a:endParaRPr lang="en-US" sz="8000" dirty="0"/>
          </a:p>
        </p:txBody>
      </p:sp>
      <p:pic>
        <p:nvPicPr>
          <p:cNvPr id="3074" name="Picture 2" descr="C:\Users\werd4xu\AppData\Local\Microsoft\Windows\Temporary Internet Files\Content.IE5\UWT4LH76\Criminal-Record-Check[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29200" y="2362200"/>
            <a:ext cx="3505200" cy="38099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werd4xu\AppData\Local\Microsoft\Windows\Temporary Internet Files\Content.IE5\YXC50QWB\peoplesearch[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90800"/>
            <a:ext cx="36957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7045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Background Screenings</a:t>
            </a:r>
            <a:endParaRPr lang="en-US" sz="6000" b="1" dirty="0"/>
          </a:p>
        </p:txBody>
      </p:sp>
      <p:sp>
        <p:nvSpPr>
          <p:cNvPr id="3" name="Content Placeholder 2"/>
          <p:cNvSpPr>
            <a:spLocks noGrp="1"/>
          </p:cNvSpPr>
          <p:nvPr>
            <p:ph idx="1"/>
          </p:nvPr>
        </p:nvSpPr>
        <p:spPr>
          <a:xfrm>
            <a:off x="152400" y="1905000"/>
            <a:ext cx="8839200" cy="4724400"/>
          </a:xfrm>
        </p:spPr>
        <p:txBody>
          <a:bodyPr>
            <a:normAutofit fontScale="92500"/>
          </a:bodyPr>
          <a:lstStyle/>
          <a:p>
            <a:pPr marL="0" indent="0" algn="ctr">
              <a:buNone/>
            </a:pPr>
            <a:r>
              <a:rPr lang="en-US" sz="6000" b="1" dirty="0" smtClean="0">
                <a:solidFill>
                  <a:schemeClr val="accent1"/>
                </a:solidFill>
              </a:rPr>
              <a:t>FCSR</a:t>
            </a:r>
          </a:p>
          <a:p>
            <a:pPr marL="0" indent="0" algn="ctr">
              <a:buNone/>
            </a:pPr>
            <a:r>
              <a:rPr lang="en-US" sz="4400" b="1" dirty="0" smtClean="0">
                <a:solidFill>
                  <a:schemeClr val="accent1"/>
                </a:solidFill>
              </a:rPr>
              <a:t>Family Care Safety Registry</a:t>
            </a:r>
          </a:p>
          <a:p>
            <a:pPr marL="0" indent="0" algn="ctr">
              <a:buNone/>
            </a:pPr>
            <a:endParaRPr lang="en-US" sz="4400" b="1" dirty="0" smtClean="0">
              <a:solidFill>
                <a:schemeClr val="accent1"/>
              </a:solidFill>
            </a:endParaRPr>
          </a:p>
          <a:p>
            <a:pPr marL="0" indent="0" algn="ctr">
              <a:buNone/>
            </a:pPr>
            <a:r>
              <a:rPr lang="en-US" sz="6000" b="1" dirty="0" smtClean="0">
                <a:solidFill>
                  <a:schemeClr val="accent1"/>
                </a:solidFill>
              </a:rPr>
              <a:t>EDL</a:t>
            </a:r>
          </a:p>
          <a:p>
            <a:pPr marL="0" indent="0" algn="ctr">
              <a:buNone/>
            </a:pPr>
            <a:r>
              <a:rPr lang="en-US" sz="4400" b="1" dirty="0" smtClean="0">
                <a:solidFill>
                  <a:schemeClr val="accent1"/>
                </a:solidFill>
              </a:rPr>
              <a:t>Employment Disqualification List</a:t>
            </a:r>
          </a:p>
          <a:p>
            <a:pPr marL="0" indent="0">
              <a:buNone/>
            </a:pPr>
            <a:endParaRPr lang="en-US" dirty="0"/>
          </a:p>
        </p:txBody>
      </p:sp>
    </p:spTree>
    <p:extLst>
      <p:ext uri="{BB962C8B-B14F-4D97-AF65-F5344CB8AC3E}">
        <p14:creationId xmlns:p14="http://schemas.microsoft.com/office/powerpoint/2010/main" val="38051298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smtClean="0"/>
              <a:t>FCSR</a:t>
            </a:r>
            <a:endParaRPr lang="en-US" dirty="0"/>
          </a:p>
        </p:txBody>
      </p:sp>
      <p:sp>
        <p:nvSpPr>
          <p:cNvPr id="3" name="Content Placeholder 2"/>
          <p:cNvSpPr>
            <a:spLocks noGrp="1"/>
          </p:cNvSpPr>
          <p:nvPr>
            <p:ph idx="1"/>
          </p:nvPr>
        </p:nvSpPr>
        <p:spPr>
          <a:xfrm>
            <a:off x="152400" y="1935480"/>
            <a:ext cx="8915400" cy="4693920"/>
          </a:xfrm>
        </p:spPr>
        <p:txBody>
          <a:bodyPr>
            <a:normAutofit/>
          </a:bodyPr>
          <a:lstStyle/>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Must Screen all employees and attendants prior to hire (yes, even those who will work in the office)</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Screen against all aliases and SSNs they disclose on their employment application</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DHSS recommends that FCSR screenings of employees be done on an annual basis (</a:t>
            </a:r>
            <a:r>
              <a:rPr lang="en-US" sz="2000" dirty="0" smtClean="0">
                <a:latin typeface="Arial" panose="020B0604020202020204" pitchFamily="34" charset="0"/>
                <a:cs typeface="Arial" panose="020B0604020202020204" pitchFamily="34" charset="0"/>
              </a:rPr>
              <a:t>PM-VM 17-31</a:t>
            </a:r>
            <a:r>
              <a:rPr lang="en-US" sz="2800" dirty="0" smtClean="0">
                <a:latin typeface="Arial" panose="020B0604020202020204" pitchFamily="34" charset="0"/>
                <a:cs typeface="Arial" panose="020B0604020202020204" pitchFamily="34" charset="0"/>
              </a:rPr>
              <a:t>)</a:t>
            </a:r>
          </a:p>
          <a:p>
            <a:pP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If there is a finding on the FCSR, it is the provider’s responsibility to verify if the finding is a disqualifying factor, not MMAC’s.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276262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1497773"/>
          </a:xfrm>
        </p:spPr>
        <p:txBody>
          <a:bodyPr>
            <a:noAutofit/>
          </a:bodyPr>
          <a:lstStyle/>
          <a:p>
            <a:pPr algn="ctr"/>
            <a:r>
              <a:rPr lang="en-US" sz="4400" b="1" dirty="0" smtClean="0">
                <a:solidFill>
                  <a:schemeClr val="accent1">
                    <a:lumMod val="75000"/>
                  </a:schemeClr>
                </a:solidFill>
              </a:rPr>
              <a:t>Information Reported in the FCSR Background Screening</a:t>
            </a:r>
            <a:endParaRPr lang="en-US" sz="4400" b="1" dirty="0">
              <a:solidFill>
                <a:schemeClr val="accent1">
                  <a:lumMod val="75000"/>
                </a:schemeClr>
              </a:solidFill>
            </a:endParaRPr>
          </a:p>
        </p:txBody>
      </p:sp>
      <p:sp>
        <p:nvSpPr>
          <p:cNvPr id="3" name="Content Placeholder 2"/>
          <p:cNvSpPr>
            <a:spLocks noGrp="1"/>
          </p:cNvSpPr>
          <p:nvPr>
            <p:ph idx="1"/>
          </p:nvPr>
        </p:nvSpPr>
        <p:spPr>
          <a:xfrm>
            <a:off x="152400" y="2057400"/>
            <a:ext cx="8915400" cy="4648199"/>
          </a:xfrm>
        </p:spPr>
        <p:txBody>
          <a:bodyPr>
            <a:noAutofit/>
          </a:bodyPr>
          <a:lstStyle/>
          <a:p>
            <a:r>
              <a:rPr lang="en-US" sz="2800" dirty="0" smtClean="0">
                <a:solidFill>
                  <a:schemeClr val="accent1">
                    <a:lumMod val="50000"/>
                  </a:schemeClr>
                </a:solidFill>
                <a:latin typeface="Calibri" panose="020F0502020204030204" pitchFamily="34" charset="0"/>
              </a:rPr>
              <a:t>Open </a:t>
            </a:r>
            <a:r>
              <a:rPr lang="en-US" sz="2800" dirty="0">
                <a:solidFill>
                  <a:schemeClr val="accent1">
                    <a:lumMod val="50000"/>
                  </a:schemeClr>
                </a:solidFill>
                <a:latin typeface="Calibri" panose="020F0502020204030204" pitchFamily="34" charset="0"/>
              </a:rPr>
              <a:t>Missouri Criminal History Records</a:t>
            </a:r>
          </a:p>
          <a:p>
            <a:r>
              <a:rPr lang="en-US" sz="2800" dirty="0" smtClean="0">
                <a:solidFill>
                  <a:schemeClr val="accent1">
                    <a:lumMod val="50000"/>
                  </a:schemeClr>
                </a:solidFill>
                <a:latin typeface="Calibri" panose="020F0502020204030204" pitchFamily="34" charset="0"/>
              </a:rPr>
              <a:t>Sex </a:t>
            </a:r>
            <a:r>
              <a:rPr lang="en-US" sz="2800" dirty="0">
                <a:solidFill>
                  <a:schemeClr val="accent1">
                    <a:lumMod val="50000"/>
                  </a:schemeClr>
                </a:solidFill>
                <a:latin typeface="Calibri" panose="020F0502020204030204" pitchFamily="34" charset="0"/>
              </a:rPr>
              <a:t>Offender Registry</a:t>
            </a:r>
          </a:p>
          <a:p>
            <a:r>
              <a:rPr lang="en-US" sz="2800" dirty="0" smtClean="0">
                <a:solidFill>
                  <a:schemeClr val="accent1">
                    <a:lumMod val="50000"/>
                  </a:schemeClr>
                </a:solidFill>
                <a:latin typeface="Calibri" panose="020F0502020204030204" pitchFamily="34" charset="0"/>
              </a:rPr>
              <a:t>Child </a:t>
            </a:r>
            <a:r>
              <a:rPr lang="en-US" sz="2800" dirty="0">
                <a:solidFill>
                  <a:schemeClr val="accent1">
                    <a:lumMod val="50000"/>
                  </a:schemeClr>
                </a:solidFill>
                <a:latin typeface="Calibri" panose="020F0502020204030204" pitchFamily="34" charset="0"/>
              </a:rPr>
              <a:t>Abuse/Neglect Records</a:t>
            </a:r>
          </a:p>
          <a:p>
            <a:r>
              <a:rPr lang="en-US" sz="2800" dirty="0" smtClean="0">
                <a:solidFill>
                  <a:schemeClr val="accent1">
                    <a:lumMod val="50000"/>
                  </a:schemeClr>
                </a:solidFill>
                <a:latin typeface="Calibri" panose="020F0502020204030204" pitchFamily="34" charset="0"/>
              </a:rPr>
              <a:t>Department </a:t>
            </a:r>
            <a:r>
              <a:rPr lang="en-US" sz="2800" dirty="0">
                <a:solidFill>
                  <a:schemeClr val="accent1">
                    <a:lumMod val="50000"/>
                  </a:schemeClr>
                </a:solidFill>
                <a:latin typeface="Calibri" panose="020F0502020204030204" pitchFamily="34" charset="0"/>
              </a:rPr>
              <a:t>of Health and Senior Services (</a:t>
            </a:r>
            <a:r>
              <a:rPr lang="en-US" sz="2800" dirty="0" smtClean="0">
                <a:solidFill>
                  <a:schemeClr val="accent1">
                    <a:lumMod val="50000"/>
                  </a:schemeClr>
                </a:solidFill>
                <a:latin typeface="Calibri" panose="020F0502020204030204" pitchFamily="34" charset="0"/>
              </a:rPr>
              <a:t>DHSS) Employee </a:t>
            </a:r>
            <a:r>
              <a:rPr lang="en-US" sz="2800" dirty="0">
                <a:solidFill>
                  <a:schemeClr val="accent1">
                    <a:lumMod val="50000"/>
                  </a:schemeClr>
                </a:solidFill>
                <a:latin typeface="Calibri" panose="020F0502020204030204" pitchFamily="34" charset="0"/>
              </a:rPr>
              <a:t>Disqualification List</a:t>
            </a:r>
          </a:p>
          <a:p>
            <a:r>
              <a:rPr lang="en-US" sz="2800" dirty="0" smtClean="0">
                <a:solidFill>
                  <a:schemeClr val="accent1">
                    <a:lumMod val="50000"/>
                  </a:schemeClr>
                </a:solidFill>
                <a:latin typeface="Calibri" panose="020F0502020204030204" pitchFamily="34" charset="0"/>
              </a:rPr>
              <a:t>Department </a:t>
            </a:r>
            <a:r>
              <a:rPr lang="en-US" sz="2800" dirty="0">
                <a:solidFill>
                  <a:schemeClr val="accent1">
                    <a:lumMod val="50000"/>
                  </a:schemeClr>
                </a:solidFill>
                <a:latin typeface="Calibri" panose="020F0502020204030204" pitchFamily="34" charset="0"/>
              </a:rPr>
              <a:t>of Mental Health (DMH) </a:t>
            </a:r>
            <a:r>
              <a:rPr lang="en-US" sz="2800" dirty="0" smtClean="0">
                <a:solidFill>
                  <a:schemeClr val="accent1">
                    <a:lumMod val="50000"/>
                  </a:schemeClr>
                </a:solidFill>
                <a:latin typeface="Calibri" panose="020F0502020204030204" pitchFamily="34" charset="0"/>
              </a:rPr>
              <a:t>Employee Disqualification </a:t>
            </a:r>
            <a:r>
              <a:rPr lang="en-US" sz="2800" dirty="0">
                <a:solidFill>
                  <a:schemeClr val="accent1">
                    <a:lumMod val="50000"/>
                  </a:schemeClr>
                </a:solidFill>
                <a:latin typeface="Calibri" panose="020F0502020204030204" pitchFamily="34" charset="0"/>
              </a:rPr>
              <a:t>Registry</a:t>
            </a:r>
          </a:p>
          <a:p>
            <a:r>
              <a:rPr lang="en-US" sz="2800" dirty="0" smtClean="0">
                <a:solidFill>
                  <a:schemeClr val="accent1">
                    <a:lumMod val="50000"/>
                  </a:schemeClr>
                </a:solidFill>
                <a:latin typeface="Calibri" panose="020F0502020204030204" pitchFamily="34" charset="0"/>
              </a:rPr>
              <a:t>Child </a:t>
            </a:r>
            <a:r>
              <a:rPr lang="en-US" sz="2800" dirty="0">
                <a:solidFill>
                  <a:schemeClr val="accent1">
                    <a:lumMod val="50000"/>
                  </a:schemeClr>
                </a:solidFill>
                <a:latin typeface="Calibri" panose="020F0502020204030204" pitchFamily="34" charset="0"/>
              </a:rPr>
              <a:t>Care License Revocations</a:t>
            </a:r>
          </a:p>
          <a:p>
            <a:r>
              <a:rPr lang="fr-FR" sz="2800" dirty="0" smtClean="0">
                <a:solidFill>
                  <a:schemeClr val="accent1">
                    <a:lumMod val="50000"/>
                  </a:schemeClr>
                </a:solidFill>
                <a:latin typeface="Calibri" panose="020F0502020204030204" pitchFamily="34" charset="0"/>
              </a:rPr>
              <a:t>Foster </a:t>
            </a:r>
            <a:r>
              <a:rPr lang="fr-FR" sz="2800" dirty="0">
                <a:solidFill>
                  <a:schemeClr val="accent1">
                    <a:lumMod val="50000"/>
                  </a:schemeClr>
                </a:solidFill>
                <a:latin typeface="Calibri" panose="020F0502020204030204" pitchFamily="34" charset="0"/>
              </a:rPr>
              <a:t>Parent License Denials, Revocations, Suspensions</a:t>
            </a:r>
            <a:endParaRPr lang="en-US" sz="2800" dirty="0">
              <a:solidFill>
                <a:schemeClr val="accent1">
                  <a:lumMod val="50000"/>
                </a:schemeClr>
              </a:solidFill>
            </a:endParaRPr>
          </a:p>
        </p:txBody>
      </p:sp>
    </p:spTree>
    <p:extLst>
      <p:ext uri="{BB962C8B-B14F-4D97-AF65-F5344CB8AC3E}">
        <p14:creationId xmlns:p14="http://schemas.microsoft.com/office/powerpoint/2010/main" val="911841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457200" y="704088"/>
            <a:ext cx="8229600" cy="819912"/>
          </a:xfrm>
        </p:spPr>
        <p:txBody>
          <a:bodyPr>
            <a:noAutofit/>
          </a:bodyPr>
          <a:lstStyle/>
          <a:p>
            <a:pPr eaLnBrk="1" fontAlgn="auto" hangingPunct="1">
              <a:spcAft>
                <a:spcPts val="0"/>
              </a:spcAft>
              <a:defRPr/>
            </a:pPr>
            <a:r>
              <a:rPr lang="en-US" sz="4000" b="1" dirty="0" smtClean="0"/>
              <a:t>Hiring May be Restricted</a:t>
            </a:r>
          </a:p>
        </p:txBody>
      </p:sp>
      <p:sp>
        <p:nvSpPr>
          <p:cNvPr id="20483" name="Rectangle 3"/>
          <p:cNvSpPr>
            <a:spLocks noGrp="1" noChangeArrowheads="1"/>
          </p:cNvSpPr>
          <p:nvPr>
            <p:ph idx="1"/>
          </p:nvPr>
        </p:nvSpPr>
        <p:spPr>
          <a:xfrm>
            <a:off x="152400" y="1752600"/>
            <a:ext cx="8794750" cy="4873732"/>
          </a:xfrm>
        </p:spPr>
        <p:txBody>
          <a:bodyPr>
            <a:normAutofit/>
          </a:bodyPr>
          <a:lstStyle/>
          <a:p>
            <a:pPr eaLnBrk="1" hangingPunct="1">
              <a:spcAft>
                <a:spcPts val="600"/>
              </a:spcAft>
            </a:pPr>
            <a:r>
              <a:rPr lang="en-US" sz="2800" dirty="0" smtClean="0">
                <a:latin typeface="+mj-lt"/>
                <a:cs typeface="Times New Roman" pitchFamily="18" charset="0"/>
              </a:rPr>
              <a:t>Disqualifying criminal offenses are found in 192.2495 RSMo.</a:t>
            </a:r>
          </a:p>
          <a:p>
            <a:pPr eaLnBrk="1" hangingPunct="1">
              <a:spcAft>
                <a:spcPts val="600"/>
              </a:spcAft>
            </a:pPr>
            <a:r>
              <a:rPr lang="en-US" sz="2800" dirty="0" smtClean="0">
                <a:latin typeface="+mj-lt"/>
                <a:cs typeface="Times New Roman" pitchFamily="18" charset="0"/>
              </a:rPr>
              <a:t>A listing has been compiled and posted on the MMAC website </a:t>
            </a:r>
          </a:p>
          <a:p>
            <a:pPr marL="0" indent="0" eaLnBrk="1" hangingPunct="1">
              <a:spcAft>
                <a:spcPts val="600"/>
              </a:spcAft>
              <a:buNone/>
            </a:pPr>
            <a:r>
              <a:rPr lang="en-US" sz="2400" dirty="0" smtClean="0">
                <a:latin typeface="+mj-lt"/>
                <a:cs typeface="Times New Roman" pitchFamily="18" charset="0"/>
                <a:hlinkClick r:id="rId3"/>
              </a:rPr>
              <a:t>https</a:t>
            </a:r>
            <a:r>
              <a:rPr lang="en-US" sz="2400" dirty="0">
                <a:latin typeface="+mj-lt"/>
                <a:cs typeface="Times New Roman" pitchFamily="18" charset="0"/>
                <a:hlinkClick r:id="rId3"/>
              </a:rPr>
              <a:t>://mmac.mo.gov/providers/provider-enrollment/home-and-community-based-services/fcsr-for-in-home-and-consumer-directed-services</a:t>
            </a:r>
            <a:r>
              <a:rPr lang="en-US" sz="2400" dirty="0" smtClean="0">
                <a:latin typeface="+mj-lt"/>
                <a:cs typeface="Times New Roman" pitchFamily="18" charset="0"/>
                <a:hlinkClick r:id="rId3"/>
              </a:rPr>
              <a:t>/</a:t>
            </a:r>
            <a:r>
              <a:rPr lang="en-US" sz="2400" dirty="0" smtClean="0">
                <a:latin typeface="+mj-lt"/>
                <a:cs typeface="Times New Roman" pitchFamily="18" charset="0"/>
              </a:rPr>
              <a:t> </a:t>
            </a:r>
            <a:endParaRPr lang="en-US" sz="2400" dirty="0">
              <a:latin typeface="+mj-lt"/>
              <a:cs typeface="Times New Roman" pitchFamily="18" charset="0"/>
            </a:endParaRPr>
          </a:p>
          <a:p>
            <a:pPr eaLnBrk="1" hangingPunct="1">
              <a:spcAft>
                <a:spcPts val="600"/>
              </a:spcAft>
            </a:pPr>
            <a:r>
              <a:rPr lang="en-US" sz="2800" dirty="0" smtClean="0">
                <a:latin typeface="+mj-lt"/>
                <a:cs typeface="Times New Roman" pitchFamily="18" charset="0"/>
              </a:rPr>
              <a:t>To determine if a criminal offense disqualifies an in-home or consumer directed services worker from employment, compare the listing with the RAP sheet.</a:t>
            </a:r>
          </a:p>
          <a:p>
            <a:pPr eaLnBrk="1" hangingPunct="1"/>
            <a:endParaRPr lang="en-US" sz="2800" dirty="0" smtClean="0">
              <a:cs typeface="Times New Roman" pitchFamily="18" charset="0"/>
            </a:endParaRPr>
          </a:p>
        </p:txBody>
      </p:sp>
      <p:sp>
        <p:nvSpPr>
          <p:cNvPr id="16387" name="Slide Number Placeholder 5"/>
          <p:cNvSpPr>
            <a:spLocks noGrp="1"/>
          </p:cNvSpPr>
          <p:nvPr>
            <p:ph type="sldNum" sz="quarter" idx="12"/>
          </p:nvPr>
        </p:nvSpPr>
        <p:spPr/>
        <p:txBody>
          <a:bodyPr/>
          <a:lstStyle/>
          <a:p>
            <a:pPr>
              <a:defRPr/>
            </a:pPr>
            <a:fld id="{B22FB4C3-D764-4751-AB39-1FFC85325EE2}" type="slidenum">
              <a:rPr lang="en-US"/>
              <a:pPr>
                <a:defRPr/>
              </a:pPr>
              <a:t>48</a:t>
            </a:fld>
            <a:endParaRPr lang="en-US" dirty="0"/>
          </a:p>
        </p:txBody>
      </p:sp>
      <p:sp>
        <p:nvSpPr>
          <p:cNvPr id="6" name="Rectangle 5"/>
          <p:cNvSpPr/>
          <p:nvPr/>
        </p:nvSpPr>
        <p:spPr>
          <a:xfrm>
            <a:off x="0" y="1"/>
            <a:ext cx="9144000" cy="230190"/>
          </a:xfrm>
          <a:prstGeom prst="rect">
            <a:avLst/>
          </a:prstGeom>
          <a:solidFill>
            <a:srgbClr val="8E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stretch>
            <a:fillRect/>
          </a:stretch>
        </p:blipFill>
        <p:spPr>
          <a:xfrm>
            <a:off x="-397" y="6626332"/>
            <a:ext cx="9144793" cy="231668"/>
          </a:xfrm>
          <a:prstGeom prst="rect">
            <a:avLst/>
          </a:prstGeom>
        </p:spPr>
      </p:pic>
    </p:spTree>
    <p:extLst>
      <p:ext uri="{BB962C8B-B14F-4D97-AF65-F5344CB8AC3E}">
        <p14:creationId xmlns:p14="http://schemas.microsoft.com/office/powerpoint/2010/main" val="27769202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457200" y="704088"/>
            <a:ext cx="8229600" cy="737318"/>
          </a:xfrm>
        </p:spPr>
        <p:txBody>
          <a:bodyPr>
            <a:noAutofit/>
          </a:bodyPr>
          <a:lstStyle/>
          <a:p>
            <a:pPr eaLnBrk="1" fontAlgn="auto" hangingPunct="1">
              <a:spcAft>
                <a:spcPts val="0"/>
              </a:spcAft>
              <a:defRPr/>
            </a:pPr>
            <a:r>
              <a:rPr lang="en-US" sz="4000" b="1" dirty="0" smtClean="0"/>
              <a:t>Hiring May be Restricted</a:t>
            </a:r>
          </a:p>
        </p:txBody>
      </p:sp>
      <p:sp>
        <p:nvSpPr>
          <p:cNvPr id="20483" name="Rectangle 3"/>
          <p:cNvSpPr>
            <a:spLocks noGrp="1" noChangeArrowheads="1"/>
          </p:cNvSpPr>
          <p:nvPr>
            <p:ph idx="1"/>
          </p:nvPr>
        </p:nvSpPr>
        <p:spPr>
          <a:xfrm>
            <a:off x="76200" y="1524000"/>
            <a:ext cx="8991600" cy="5102332"/>
          </a:xfrm>
        </p:spPr>
        <p:txBody>
          <a:bodyPr/>
          <a:lstStyle/>
          <a:p>
            <a:pPr eaLnBrk="1" hangingPunct="1"/>
            <a:r>
              <a:rPr lang="en-US" sz="2800" dirty="0" smtClean="0">
                <a:cs typeface="Times New Roman" pitchFamily="18" charset="0"/>
              </a:rPr>
              <a:t>When comparing the listing of disqualifying offenses with the RAP sheet, refer to the COURT section of each cycle. </a:t>
            </a:r>
          </a:p>
          <a:p>
            <a:pPr lvl="1" eaLnBrk="1" hangingPunct="1"/>
            <a:r>
              <a:rPr lang="en-US" sz="2400" dirty="0" smtClean="0">
                <a:cs typeface="Times New Roman" pitchFamily="18" charset="0"/>
              </a:rPr>
              <a:t>Look at the CHARGE LITERAL</a:t>
            </a:r>
          </a:p>
          <a:p>
            <a:pPr lvl="1" eaLnBrk="1" hangingPunct="1"/>
            <a:r>
              <a:rPr lang="en-US" sz="2400" dirty="0" smtClean="0">
                <a:cs typeface="Times New Roman" pitchFamily="18" charset="0"/>
              </a:rPr>
              <a:t>Look at the OFFENSE TYPE</a:t>
            </a:r>
          </a:p>
          <a:p>
            <a:pPr lvl="1" eaLnBrk="1" hangingPunct="1"/>
            <a:r>
              <a:rPr lang="en-US" sz="2400" dirty="0" smtClean="0">
                <a:cs typeface="Times New Roman" pitchFamily="18" charset="0"/>
              </a:rPr>
              <a:t>Look at the CLASS</a:t>
            </a:r>
          </a:p>
          <a:p>
            <a:pPr lvl="1" eaLnBrk="1" hangingPunct="1"/>
            <a:r>
              <a:rPr lang="en-US" sz="2400" dirty="0" smtClean="0">
                <a:cs typeface="Times New Roman" pitchFamily="18" charset="0"/>
              </a:rPr>
              <a:t>Look at the STATE CODE </a:t>
            </a:r>
            <a:br>
              <a:rPr lang="en-US" sz="2400" dirty="0" smtClean="0">
                <a:cs typeface="Times New Roman" pitchFamily="18" charset="0"/>
              </a:rPr>
            </a:br>
            <a:r>
              <a:rPr lang="en-US" sz="2400" dirty="0" smtClean="0">
                <a:cs typeface="Times New Roman" pitchFamily="18" charset="0"/>
              </a:rPr>
              <a:t>or STATUTE CITATION</a:t>
            </a:r>
          </a:p>
          <a:p>
            <a:pPr lvl="1" eaLnBrk="1" hangingPunct="1"/>
            <a:endParaRPr lang="en-US" sz="2400" dirty="0" smtClean="0">
              <a:cs typeface="Times New Roman" pitchFamily="18" charset="0"/>
            </a:endParaRPr>
          </a:p>
          <a:p>
            <a:pPr eaLnBrk="1" hangingPunct="1"/>
            <a:endParaRPr lang="en-US" sz="2800" dirty="0" smtClean="0">
              <a:cs typeface="Times New Roman" pitchFamily="18" charset="0"/>
            </a:endParaRPr>
          </a:p>
        </p:txBody>
      </p:sp>
      <p:pic>
        <p:nvPicPr>
          <p:cNvPr id="5" name="Picture 4"/>
          <p:cNvPicPr>
            <a:picLocks noChangeAspect="1"/>
          </p:cNvPicPr>
          <p:nvPr/>
        </p:nvPicPr>
        <p:blipFill>
          <a:blip r:embed="rId3"/>
          <a:stretch>
            <a:fillRect/>
          </a:stretch>
        </p:blipFill>
        <p:spPr>
          <a:xfrm>
            <a:off x="4876800" y="3019022"/>
            <a:ext cx="3638550" cy="1967228"/>
          </a:xfrm>
          <a:prstGeom prst="rect">
            <a:avLst/>
          </a:prstGeom>
          <a:ln>
            <a:solidFill>
              <a:schemeClr val="accent1"/>
            </a:solidFill>
            <a:prstDash val="dash"/>
          </a:ln>
        </p:spPr>
      </p:pic>
      <p:pic>
        <p:nvPicPr>
          <p:cNvPr id="6" name="Picture 5"/>
          <p:cNvPicPr>
            <a:picLocks noChangeAspect="1"/>
          </p:cNvPicPr>
          <p:nvPr/>
        </p:nvPicPr>
        <p:blipFill>
          <a:blip r:embed="rId4"/>
          <a:stretch>
            <a:fillRect/>
          </a:stretch>
        </p:blipFill>
        <p:spPr>
          <a:xfrm>
            <a:off x="688009" y="5410200"/>
            <a:ext cx="7827341" cy="429430"/>
          </a:xfrm>
          <a:prstGeom prst="rect">
            <a:avLst/>
          </a:prstGeom>
          <a:ln>
            <a:solidFill>
              <a:schemeClr val="bg1">
                <a:lumMod val="50000"/>
              </a:schemeClr>
            </a:solidFill>
          </a:ln>
        </p:spPr>
      </p:pic>
      <p:sp>
        <p:nvSpPr>
          <p:cNvPr id="11" name="Rectangle 10"/>
          <p:cNvSpPr/>
          <p:nvPr/>
        </p:nvSpPr>
        <p:spPr>
          <a:xfrm>
            <a:off x="0" y="1"/>
            <a:ext cx="9144000" cy="230190"/>
          </a:xfrm>
          <a:prstGeom prst="rect">
            <a:avLst/>
          </a:prstGeom>
          <a:solidFill>
            <a:srgbClr val="8E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a:stretch>
            <a:fillRect/>
          </a:stretch>
        </p:blipFill>
        <p:spPr>
          <a:xfrm>
            <a:off x="-397" y="6626332"/>
            <a:ext cx="9144793" cy="231668"/>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533400"/>
            <a:ext cx="10541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75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Autofit/>
          </a:bodyPr>
          <a:lstStyle/>
          <a:p>
            <a:r>
              <a:rPr lang="en-US" sz="4800" b="1" dirty="0" smtClean="0">
                <a:solidFill>
                  <a:srgbClr val="7030A0"/>
                </a:solidFill>
              </a:rPr>
              <a:t>CONSUMER PROGRAM </a:t>
            </a:r>
            <a:br>
              <a:rPr lang="en-US" sz="4800" b="1" dirty="0" smtClean="0">
                <a:solidFill>
                  <a:srgbClr val="7030A0"/>
                </a:solidFill>
              </a:rPr>
            </a:br>
            <a:r>
              <a:rPr lang="en-US" sz="4800" b="1" dirty="0" smtClean="0">
                <a:solidFill>
                  <a:srgbClr val="7030A0"/>
                </a:solidFill>
              </a:rPr>
              <a:t>OVERVIEW </a:t>
            </a:r>
            <a:endParaRPr lang="en-US" sz="4800" b="1" dirty="0">
              <a:solidFill>
                <a:srgbClr val="7030A0"/>
              </a:solidFill>
            </a:endParaRPr>
          </a:p>
        </p:txBody>
      </p:sp>
      <p:pic>
        <p:nvPicPr>
          <p:cNvPr id="1027" name="Picture 3" descr="C:\Users\werd4xu\AppData\Local\Microsoft\Windows\Temporary Internet Files\Content.IE5\UWT4LH76\building-relationship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7543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617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noAutofit/>
          </a:bodyPr>
          <a:lstStyle/>
          <a:p>
            <a:pPr eaLnBrk="1" fontAlgn="auto" hangingPunct="1">
              <a:spcAft>
                <a:spcPts val="0"/>
              </a:spcAft>
              <a:defRPr/>
            </a:pPr>
            <a:r>
              <a:rPr lang="en-US" sz="4000" b="1" dirty="0" smtClean="0"/>
              <a:t>Hiring May be Restricted</a:t>
            </a:r>
          </a:p>
        </p:txBody>
      </p:sp>
      <p:sp>
        <p:nvSpPr>
          <p:cNvPr id="20483" name="Rectangle 3"/>
          <p:cNvSpPr>
            <a:spLocks noGrp="1" noChangeArrowheads="1"/>
          </p:cNvSpPr>
          <p:nvPr>
            <p:ph idx="1"/>
          </p:nvPr>
        </p:nvSpPr>
        <p:spPr>
          <a:xfrm>
            <a:off x="0" y="1981200"/>
            <a:ext cx="8947150" cy="4760966"/>
          </a:xfrm>
        </p:spPr>
        <p:txBody>
          <a:bodyPr/>
          <a:lstStyle/>
          <a:p>
            <a:pPr eaLnBrk="1" hangingPunct="1"/>
            <a:r>
              <a:rPr lang="en-US" sz="2800" dirty="0" smtClean="0">
                <a:cs typeface="Times New Roman" pitchFamily="18" charset="0"/>
              </a:rPr>
              <a:t>When comparing the listing of disqualifying offenses with the RAP sheet, refer to the COURT section of each cycle. </a:t>
            </a:r>
          </a:p>
          <a:p>
            <a:pPr lvl="1" eaLnBrk="1" hangingPunct="1"/>
            <a:r>
              <a:rPr lang="en-US" sz="2400" dirty="0" smtClean="0">
                <a:cs typeface="Times New Roman" pitchFamily="18" charset="0"/>
              </a:rPr>
              <a:t>Look at the CHARGE LITERAL</a:t>
            </a:r>
          </a:p>
          <a:p>
            <a:pPr lvl="1" eaLnBrk="1" hangingPunct="1"/>
            <a:r>
              <a:rPr lang="en-US" sz="2400" dirty="0" smtClean="0">
                <a:cs typeface="Times New Roman" pitchFamily="18" charset="0"/>
              </a:rPr>
              <a:t>Look at the OFFENSE TYPE</a:t>
            </a:r>
          </a:p>
          <a:p>
            <a:pPr lvl="1" eaLnBrk="1" hangingPunct="1"/>
            <a:r>
              <a:rPr lang="en-US" sz="2400" dirty="0" smtClean="0">
                <a:cs typeface="Times New Roman" pitchFamily="18" charset="0"/>
              </a:rPr>
              <a:t>Look at the CLASS</a:t>
            </a:r>
          </a:p>
          <a:p>
            <a:pPr lvl="1" eaLnBrk="1" hangingPunct="1"/>
            <a:r>
              <a:rPr lang="en-US" sz="2400" dirty="0" smtClean="0">
                <a:cs typeface="Times New Roman" pitchFamily="18" charset="0"/>
              </a:rPr>
              <a:t>Look at the STATE CODE </a:t>
            </a:r>
            <a:br>
              <a:rPr lang="en-US" sz="2400" dirty="0" smtClean="0">
                <a:cs typeface="Times New Roman" pitchFamily="18" charset="0"/>
              </a:rPr>
            </a:br>
            <a:r>
              <a:rPr lang="en-US" sz="2400" dirty="0" smtClean="0">
                <a:cs typeface="Times New Roman" pitchFamily="18" charset="0"/>
              </a:rPr>
              <a:t>or STATUTE CITATION</a:t>
            </a:r>
          </a:p>
          <a:p>
            <a:pPr eaLnBrk="1" hangingPunct="1"/>
            <a:endParaRPr lang="en-US" sz="2800" dirty="0" smtClean="0">
              <a:cs typeface="Times New Roman" pitchFamily="18" charset="0"/>
            </a:endParaRPr>
          </a:p>
        </p:txBody>
      </p:sp>
      <p:sp>
        <p:nvSpPr>
          <p:cNvPr id="16387" name="Slide Number Placeholder 5"/>
          <p:cNvSpPr>
            <a:spLocks noGrp="1"/>
          </p:cNvSpPr>
          <p:nvPr>
            <p:ph type="sldNum" sz="quarter" idx="12"/>
          </p:nvPr>
        </p:nvSpPr>
        <p:spPr/>
        <p:txBody>
          <a:bodyPr/>
          <a:lstStyle/>
          <a:p>
            <a:pPr>
              <a:defRPr/>
            </a:pPr>
            <a:fld id="{B22FB4C3-D764-4751-AB39-1FFC85325EE2}" type="slidenum">
              <a:rPr lang="en-US"/>
              <a:pPr>
                <a:defRPr/>
              </a:pPr>
              <a:t>50</a:t>
            </a:fld>
            <a:endParaRPr lang="en-US" dirty="0"/>
          </a:p>
        </p:txBody>
      </p:sp>
      <p:pic>
        <p:nvPicPr>
          <p:cNvPr id="2" name="Picture 1"/>
          <p:cNvPicPr>
            <a:picLocks noChangeAspect="1"/>
          </p:cNvPicPr>
          <p:nvPr/>
        </p:nvPicPr>
        <p:blipFill>
          <a:blip r:embed="rId3"/>
          <a:stretch>
            <a:fillRect/>
          </a:stretch>
        </p:blipFill>
        <p:spPr>
          <a:xfrm>
            <a:off x="4801152" y="3059615"/>
            <a:ext cx="3787468" cy="1950889"/>
          </a:xfrm>
          <a:prstGeom prst="rect">
            <a:avLst/>
          </a:prstGeom>
          <a:ln>
            <a:solidFill>
              <a:schemeClr val="accent1"/>
            </a:solidFill>
            <a:prstDash val="dash"/>
          </a:ln>
        </p:spPr>
      </p:pic>
      <p:pic>
        <p:nvPicPr>
          <p:cNvPr id="4" name="Picture 3"/>
          <p:cNvPicPr>
            <a:picLocks noChangeAspect="1"/>
          </p:cNvPicPr>
          <p:nvPr/>
        </p:nvPicPr>
        <p:blipFill>
          <a:blip r:embed="rId4"/>
          <a:stretch>
            <a:fillRect/>
          </a:stretch>
        </p:blipFill>
        <p:spPr>
          <a:xfrm>
            <a:off x="784470" y="5445806"/>
            <a:ext cx="7804150" cy="448738"/>
          </a:xfrm>
          <a:prstGeom prst="rect">
            <a:avLst/>
          </a:prstGeom>
          <a:ln>
            <a:solidFill>
              <a:schemeClr val="tx1"/>
            </a:solid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914400"/>
            <a:ext cx="1054608" cy="901613"/>
          </a:xfrm>
          <a:prstGeom prst="rect">
            <a:avLst/>
          </a:prstGeom>
        </p:spPr>
      </p:pic>
      <p:sp>
        <p:nvSpPr>
          <p:cNvPr id="8" name="Rectangle 7"/>
          <p:cNvSpPr/>
          <p:nvPr/>
        </p:nvSpPr>
        <p:spPr>
          <a:xfrm>
            <a:off x="0" y="1"/>
            <a:ext cx="9144000" cy="230190"/>
          </a:xfrm>
          <a:prstGeom prst="rect">
            <a:avLst/>
          </a:prstGeom>
          <a:solidFill>
            <a:srgbClr val="8E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6"/>
          <a:stretch>
            <a:fillRect/>
          </a:stretch>
        </p:blipFill>
        <p:spPr>
          <a:xfrm>
            <a:off x="-397" y="6626332"/>
            <a:ext cx="9144793" cy="231668"/>
          </a:xfrm>
          <a:prstGeom prst="rect">
            <a:avLst/>
          </a:prstGeom>
        </p:spPr>
      </p:pic>
    </p:spTree>
    <p:extLst>
      <p:ext uri="{BB962C8B-B14F-4D97-AF65-F5344CB8AC3E}">
        <p14:creationId xmlns:p14="http://schemas.microsoft.com/office/powerpoint/2010/main" val="28603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457200" y="704088"/>
            <a:ext cx="8229600" cy="667512"/>
          </a:xfrm>
        </p:spPr>
        <p:txBody>
          <a:bodyPr>
            <a:noAutofit/>
          </a:bodyPr>
          <a:lstStyle/>
          <a:p>
            <a:pPr eaLnBrk="1" fontAlgn="auto" hangingPunct="1">
              <a:spcAft>
                <a:spcPts val="0"/>
              </a:spcAft>
              <a:defRPr/>
            </a:pPr>
            <a:r>
              <a:rPr lang="en-US" sz="4000" b="1" dirty="0" smtClean="0"/>
              <a:t>Hiring May be Restricted</a:t>
            </a:r>
          </a:p>
        </p:txBody>
      </p:sp>
      <p:sp>
        <p:nvSpPr>
          <p:cNvPr id="20483" name="Rectangle 3"/>
          <p:cNvSpPr>
            <a:spLocks noGrp="1" noChangeArrowheads="1"/>
          </p:cNvSpPr>
          <p:nvPr>
            <p:ph idx="1"/>
          </p:nvPr>
        </p:nvSpPr>
        <p:spPr>
          <a:xfrm>
            <a:off x="152400" y="1524000"/>
            <a:ext cx="8794750" cy="5029200"/>
          </a:xfrm>
        </p:spPr>
        <p:txBody>
          <a:bodyPr/>
          <a:lstStyle/>
          <a:p>
            <a:pPr eaLnBrk="1" hangingPunct="1"/>
            <a:r>
              <a:rPr lang="en-US" sz="2800" dirty="0" smtClean="0">
                <a:cs typeface="Times New Roman" pitchFamily="18" charset="0"/>
              </a:rPr>
              <a:t>When comparing the listing of disqualifying offenses with the RAP sheet, refer to the COURT section of each cycle. </a:t>
            </a:r>
          </a:p>
          <a:p>
            <a:pPr lvl="1" eaLnBrk="1" hangingPunct="1"/>
            <a:r>
              <a:rPr lang="en-US" sz="2400" dirty="0" smtClean="0">
                <a:cs typeface="Times New Roman" pitchFamily="18" charset="0"/>
              </a:rPr>
              <a:t>Look at the CHARGE LITERAL</a:t>
            </a:r>
          </a:p>
          <a:p>
            <a:pPr lvl="1" eaLnBrk="1" hangingPunct="1"/>
            <a:r>
              <a:rPr lang="en-US" sz="2400" dirty="0" smtClean="0">
                <a:cs typeface="Times New Roman" pitchFamily="18" charset="0"/>
              </a:rPr>
              <a:t>Look at the OFFENSE TYPE</a:t>
            </a:r>
          </a:p>
          <a:p>
            <a:pPr lvl="1" eaLnBrk="1" hangingPunct="1"/>
            <a:r>
              <a:rPr lang="en-US" sz="2400" dirty="0" smtClean="0">
                <a:cs typeface="Times New Roman" pitchFamily="18" charset="0"/>
              </a:rPr>
              <a:t>Look at the CLASS</a:t>
            </a:r>
          </a:p>
          <a:p>
            <a:pPr lvl="1" eaLnBrk="1" hangingPunct="1"/>
            <a:r>
              <a:rPr lang="en-US" sz="2400" dirty="0" smtClean="0">
                <a:cs typeface="Times New Roman" pitchFamily="18" charset="0"/>
              </a:rPr>
              <a:t>Look at the STATE CODE </a:t>
            </a:r>
            <a:br>
              <a:rPr lang="en-US" sz="2400" dirty="0" smtClean="0">
                <a:cs typeface="Times New Roman" pitchFamily="18" charset="0"/>
              </a:rPr>
            </a:br>
            <a:r>
              <a:rPr lang="en-US" sz="2400" dirty="0" smtClean="0">
                <a:cs typeface="Times New Roman" pitchFamily="18" charset="0"/>
              </a:rPr>
              <a:t>or STATUTE CITATION</a:t>
            </a:r>
          </a:p>
          <a:p>
            <a:pPr eaLnBrk="1" hangingPunct="1"/>
            <a:endParaRPr lang="en-US" sz="2800" dirty="0" smtClean="0">
              <a:cs typeface="Times New Roman" pitchFamily="18" charset="0"/>
            </a:endParaRPr>
          </a:p>
        </p:txBody>
      </p:sp>
      <p:sp>
        <p:nvSpPr>
          <p:cNvPr id="16387" name="Slide Number Placeholder 5"/>
          <p:cNvSpPr>
            <a:spLocks noGrp="1"/>
          </p:cNvSpPr>
          <p:nvPr>
            <p:ph type="sldNum" sz="quarter" idx="12"/>
          </p:nvPr>
        </p:nvSpPr>
        <p:spPr/>
        <p:txBody>
          <a:bodyPr/>
          <a:lstStyle/>
          <a:p>
            <a:pPr>
              <a:defRPr/>
            </a:pPr>
            <a:fld id="{B22FB4C3-D764-4751-AB39-1FFC85325EE2}" type="slidenum">
              <a:rPr lang="en-US"/>
              <a:pPr>
                <a:defRPr/>
              </a:pPr>
              <a:t>51</a:t>
            </a:fld>
            <a:endParaRPr lang="en-US" dirty="0"/>
          </a:p>
        </p:txBody>
      </p:sp>
      <p:pic>
        <p:nvPicPr>
          <p:cNvPr id="3" name="Picture 2"/>
          <p:cNvPicPr>
            <a:picLocks noChangeAspect="1"/>
          </p:cNvPicPr>
          <p:nvPr/>
        </p:nvPicPr>
        <p:blipFill>
          <a:blip r:embed="rId3"/>
          <a:stretch>
            <a:fillRect/>
          </a:stretch>
        </p:blipFill>
        <p:spPr>
          <a:xfrm>
            <a:off x="4715669" y="3362772"/>
            <a:ext cx="3802456" cy="1996289"/>
          </a:xfrm>
          <a:prstGeom prst="rect">
            <a:avLst/>
          </a:prstGeom>
          <a:ln>
            <a:solidFill>
              <a:schemeClr val="accent1"/>
            </a:solidFill>
            <a:prstDash val="dash"/>
          </a:ln>
        </p:spPr>
      </p:pic>
      <p:pic>
        <p:nvPicPr>
          <p:cNvPr id="4" name="Picture 3"/>
          <p:cNvPicPr>
            <a:picLocks noChangeAspect="1"/>
          </p:cNvPicPr>
          <p:nvPr/>
        </p:nvPicPr>
        <p:blipFill>
          <a:blip r:embed="rId4"/>
          <a:stretch>
            <a:fillRect/>
          </a:stretch>
        </p:blipFill>
        <p:spPr>
          <a:xfrm>
            <a:off x="838200" y="5538355"/>
            <a:ext cx="7754938" cy="491384"/>
          </a:xfrm>
          <a:prstGeom prst="rect">
            <a:avLst/>
          </a:prstGeom>
          <a:ln>
            <a:solidFill>
              <a:schemeClr val="tx1"/>
            </a:solidFill>
          </a:ln>
        </p:spPr>
      </p:pic>
      <p:sp>
        <p:nvSpPr>
          <p:cNvPr id="8" name="Rectangle 7"/>
          <p:cNvSpPr/>
          <p:nvPr/>
        </p:nvSpPr>
        <p:spPr>
          <a:xfrm>
            <a:off x="0" y="1"/>
            <a:ext cx="9144000" cy="230190"/>
          </a:xfrm>
          <a:prstGeom prst="rect">
            <a:avLst/>
          </a:prstGeom>
          <a:solidFill>
            <a:srgbClr val="8EC5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5"/>
          <a:stretch>
            <a:fillRect/>
          </a:stretch>
        </p:blipFill>
        <p:spPr>
          <a:xfrm>
            <a:off x="-397" y="6626332"/>
            <a:ext cx="9144793" cy="231668"/>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0513" y="533400"/>
            <a:ext cx="10541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95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smtClean="0"/>
              <a:t>Documenting a finding	</a:t>
            </a:r>
            <a:endParaRPr lang="en-US" dirty="0"/>
          </a:p>
        </p:txBody>
      </p:sp>
      <p:sp>
        <p:nvSpPr>
          <p:cNvPr id="3" name="Content Placeholder 2"/>
          <p:cNvSpPr>
            <a:spLocks noGrp="1"/>
          </p:cNvSpPr>
          <p:nvPr>
            <p:ph idx="1"/>
          </p:nvPr>
        </p:nvSpPr>
        <p:spPr>
          <a:xfrm>
            <a:off x="152400" y="1935480"/>
            <a:ext cx="8915400" cy="4846320"/>
          </a:xfrm>
        </p:spPr>
        <p:txBody>
          <a:bodyPr>
            <a:normAutofit/>
          </a:bodyPr>
          <a:lstStyle/>
          <a:p>
            <a:r>
              <a:rPr lang="en-US" dirty="0" smtClean="0">
                <a:latin typeface="+mj-lt"/>
              </a:rPr>
              <a:t>When a HP (highway patrol) finding show’s up and the crime is NOT a disqualifying factor – make note on the on the screening. </a:t>
            </a:r>
          </a:p>
          <a:p>
            <a:pPr lvl="1">
              <a:buFont typeface="Wingdings" panose="05000000000000000000" pitchFamily="2" charset="2"/>
              <a:buChar char="v"/>
            </a:pPr>
            <a:r>
              <a:rPr lang="en-US" dirty="0" smtClean="0">
                <a:latin typeface="+mj-lt"/>
              </a:rPr>
              <a:t>Your name </a:t>
            </a:r>
          </a:p>
          <a:p>
            <a:pPr lvl="1">
              <a:buFont typeface="Wingdings" panose="05000000000000000000" pitchFamily="2" charset="2"/>
              <a:buChar char="v"/>
            </a:pPr>
            <a:r>
              <a:rPr lang="en-US" dirty="0" smtClean="0">
                <a:latin typeface="+mj-lt"/>
              </a:rPr>
              <a:t>Date</a:t>
            </a:r>
          </a:p>
          <a:p>
            <a:pPr lvl="1">
              <a:buFont typeface="Wingdings" panose="05000000000000000000" pitchFamily="2" charset="2"/>
              <a:buChar char="v"/>
            </a:pPr>
            <a:r>
              <a:rPr lang="en-US" dirty="0" smtClean="0">
                <a:latin typeface="+mj-lt"/>
              </a:rPr>
              <a:t>Circle or notate the violation, class and citation code</a:t>
            </a:r>
          </a:p>
          <a:p>
            <a:pPr lvl="1">
              <a:buFont typeface="Wingdings" panose="05000000000000000000" pitchFamily="2" charset="2"/>
              <a:buChar char="v"/>
            </a:pPr>
            <a:r>
              <a:rPr lang="en-US" dirty="0" smtClean="0">
                <a:latin typeface="+mj-lt"/>
              </a:rPr>
              <a:t>Note that the finding is not a disqualifying factor and a GCW is not required</a:t>
            </a:r>
            <a:endParaRPr lang="en-US" dirty="0">
              <a:latin typeface="+mj-lt"/>
            </a:endParaRPr>
          </a:p>
          <a:p>
            <a:pPr marL="393192" lvl="1" indent="0">
              <a:buNone/>
            </a:pPr>
            <a:endParaRPr lang="en-US" sz="1200" dirty="0" smtClean="0"/>
          </a:p>
          <a:p>
            <a:pPr marL="393192" lvl="1" indent="0">
              <a:buNone/>
            </a:pPr>
            <a:r>
              <a:rPr lang="en-US" dirty="0" smtClean="0">
                <a:solidFill>
                  <a:srgbClr val="002060"/>
                </a:solidFill>
                <a:latin typeface="Arial Narrow" panose="020B0606020202030204" pitchFamily="34" charset="0"/>
              </a:rPr>
              <a:t>This will show MMAC/DSDS that further action was taken by the provider when the screening was made</a:t>
            </a:r>
          </a:p>
        </p:txBody>
      </p:sp>
    </p:spTree>
    <p:extLst>
      <p:ext uri="{BB962C8B-B14F-4D97-AF65-F5344CB8AC3E}">
        <p14:creationId xmlns:p14="http://schemas.microsoft.com/office/powerpoint/2010/main" val="1694843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Regarding a Finding</a:t>
            </a:r>
            <a:endParaRPr lang="en-US" dirty="0"/>
          </a:p>
        </p:txBody>
      </p:sp>
      <p:sp>
        <p:nvSpPr>
          <p:cNvPr id="3" name="Content Placeholder 2"/>
          <p:cNvSpPr>
            <a:spLocks noGrp="1"/>
          </p:cNvSpPr>
          <p:nvPr>
            <p:ph idx="1"/>
          </p:nvPr>
        </p:nvSpPr>
        <p:spPr/>
        <p:txBody>
          <a:bodyPr/>
          <a:lstStyle/>
          <a:p>
            <a:pPr marL="0" indent="0">
              <a:buNone/>
            </a:pPr>
            <a:endParaRPr lang="en-US" dirty="0" smtClean="0">
              <a:solidFill>
                <a:schemeClr val="accent1">
                  <a:lumMod val="75000"/>
                </a:schemeClr>
              </a:solidFill>
            </a:endParaRPr>
          </a:p>
          <a:p>
            <a:pPr marL="0" indent="0" algn="ctr">
              <a:buNone/>
            </a:pPr>
            <a:r>
              <a:rPr lang="en-US" sz="2800" dirty="0" smtClean="0">
                <a:solidFill>
                  <a:schemeClr val="accent1">
                    <a:lumMod val="75000"/>
                  </a:schemeClr>
                </a:solidFill>
              </a:rPr>
              <a:t>You’ve done the screening, verified the criminal finding against the list and you’re not sure or have questions</a:t>
            </a:r>
          </a:p>
          <a:p>
            <a:pPr marL="0" indent="0">
              <a:buNone/>
            </a:pPr>
            <a:endParaRPr lang="en-US" sz="2800" dirty="0">
              <a:solidFill>
                <a:schemeClr val="accent1">
                  <a:lumMod val="75000"/>
                </a:schemeClr>
              </a:solidFill>
            </a:endParaRPr>
          </a:p>
          <a:p>
            <a:pPr marL="0" indent="0" algn="ctr">
              <a:buNone/>
            </a:pPr>
            <a:r>
              <a:rPr lang="en-US" sz="2800" b="1" dirty="0" smtClean="0">
                <a:solidFill>
                  <a:schemeClr val="accent4">
                    <a:lumMod val="75000"/>
                  </a:schemeClr>
                </a:solidFill>
              </a:rPr>
              <a:t>MMAC – Provider Review</a:t>
            </a:r>
          </a:p>
          <a:p>
            <a:pPr marL="0" indent="0" algn="ctr">
              <a:buNone/>
            </a:pPr>
            <a:r>
              <a:rPr lang="en-US" sz="2800" b="1" dirty="0" smtClean="0">
                <a:solidFill>
                  <a:schemeClr val="accent4">
                    <a:lumMod val="75000"/>
                  </a:schemeClr>
                </a:solidFill>
              </a:rPr>
              <a:t>Tamara Wills</a:t>
            </a:r>
          </a:p>
          <a:p>
            <a:pPr marL="0" indent="0" algn="ctr">
              <a:buNone/>
            </a:pPr>
            <a:r>
              <a:rPr lang="en-US" sz="2800" b="1" dirty="0" smtClean="0">
                <a:solidFill>
                  <a:schemeClr val="accent4">
                    <a:lumMod val="75000"/>
                  </a:schemeClr>
                </a:solidFill>
              </a:rPr>
              <a:t>573-751-3399</a:t>
            </a:r>
          </a:p>
          <a:p>
            <a:pPr marL="0" indent="0" algn="ctr">
              <a:buNone/>
            </a:pPr>
            <a:endParaRPr lang="en-US" sz="2800" dirty="0">
              <a:solidFill>
                <a:schemeClr val="accent1">
                  <a:lumMod val="75000"/>
                </a:schemeClr>
              </a:solidFill>
            </a:endParaRPr>
          </a:p>
        </p:txBody>
      </p:sp>
    </p:spTree>
    <p:extLst>
      <p:ext uri="{BB962C8B-B14F-4D97-AF65-F5344CB8AC3E}">
        <p14:creationId xmlns:p14="http://schemas.microsoft.com/office/powerpoint/2010/main" val="11675579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EDL</a:t>
            </a:r>
            <a:endParaRPr lang="en-US" dirty="0"/>
          </a:p>
        </p:txBody>
      </p:sp>
      <p:sp>
        <p:nvSpPr>
          <p:cNvPr id="3" name="Content Placeholder 2"/>
          <p:cNvSpPr>
            <a:spLocks noGrp="1"/>
          </p:cNvSpPr>
          <p:nvPr>
            <p:ph idx="1"/>
          </p:nvPr>
        </p:nvSpPr>
        <p:spPr/>
        <p:txBody>
          <a:bodyPr/>
          <a:lstStyle/>
          <a:p>
            <a:r>
              <a:rPr lang="en-US" sz="3200" dirty="0" smtClean="0">
                <a:solidFill>
                  <a:schemeClr val="accent1">
                    <a:lumMod val="75000"/>
                  </a:schemeClr>
                </a:solidFill>
              </a:rPr>
              <a:t>RSMo 192.2490</a:t>
            </a:r>
          </a:p>
          <a:p>
            <a:pPr marL="0" indent="0">
              <a:buNone/>
            </a:pPr>
            <a:endParaRPr lang="en-US" sz="3200" dirty="0" smtClean="0">
              <a:solidFill>
                <a:schemeClr val="accent1">
                  <a:lumMod val="75000"/>
                </a:schemeClr>
              </a:solidFill>
            </a:endParaRPr>
          </a:p>
          <a:p>
            <a:r>
              <a:rPr lang="en-US" sz="3200" dirty="0" smtClean="0">
                <a:solidFill>
                  <a:schemeClr val="accent1">
                    <a:lumMod val="75000"/>
                  </a:schemeClr>
                </a:solidFill>
              </a:rPr>
              <a:t>Do Not Hire anyone listed on the EDL</a:t>
            </a:r>
          </a:p>
          <a:p>
            <a:pPr marL="0" indent="0">
              <a:buNone/>
            </a:pPr>
            <a:endParaRPr lang="en-US" sz="3200" dirty="0" smtClean="0">
              <a:solidFill>
                <a:schemeClr val="accent1">
                  <a:lumMod val="75000"/>
                </a:schemeClr>
              </a:solidFill>
            </a:endParaRPr>
          </a:p>
          <a:p>
            <a:r>
              <a:rPr lang="en-US" sz="3200" dirty="0" smtClean="0">
                <a:solidFill>
                  <a:schemeClr val="accent1">
                    <a:lumMod val="75000"/>
                  </a:schemeClr>
                </a:solidFill>
              </a:rPr>
              <a:t>Check against the EDL prior to hire and every quarter</a:t>
            </a:r>
          </a:p>
          <a:p>
            <a:pPr marL="0" indent="0">
              <a:buNone/>
            </a:pPr>
            <a:r>
              <a:rPr lang="en-US" dirty="0">
                <a:hlinkClick r:id="rId3"/>
              </a:rPr>
              <a:t>https://</a:t>
            </a:r>
            <a:r>
              <a:rPr lang="en-US" dirty="0" smtClean="0">
                <a:hlinkClick r:id="rId3"/>
              </a:rPr>
              <a:t>health.mo.gov/safety/edl/index.php</a:t>
            </a:r>
            <a:r>
              <a:rPr lang="en-US" dirty="0" smtClean="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655927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OIG LEIE </a:t>
            </a:r>
            <a:endParaRPr lang="en-US" dirty="0"/>
          </a:p>
        </p:txBody>
      </p:sp>
      <p:sp>
        <p:nvSpPr>
          <p:cNvPr id="3" name="Content Placeholder 2"/>
          <p:cNvSpPr>
            <a:spLocks noGrp="1"/>
          </p:cNvSpPr>
          <p:nvPr>
            <p:ph idx="1"/>
          </p:nvPr>
        </p:nvSpPr>
        <p:spPr>
          <a:xfrm>
            <a:off x="152400" y="1935480"/>
            <a:ext cx="8763000" cy="4389120"/>
          </a:xfrm>
        </p:spPr>
        <p:txBody>
          <a:bodyPr/>
          <a:lstStyle/>
          <a:p>
            <a:pPr marL="0" indent="0" algn="ctr">
              <a:buNone/>
            </a:pPr>
            <a:r>
              <a:rPr lang="en-US" sz="2800" dirty="0" smtClean="0">
                <a:solidFill>
                  <a:schemeClr val="accent1">
                    <a:lumMod val="75000"/>
                  </a:schemeClr>
                </a:solidFill>
              </a:rPr>
              <a:t>Office of Inspector General (OIG) </a:t>
            </a:r>
          </a:p>
          <a:p>
            <a:pPr marL="0" indent="0" algn="ctr">
              <a:buNone/>
            </a:pPr>
            <a:r>
              <a:rPr lang="en-US" sz="2800" dirty="0" smtClean="0">
                <a:solidFill>
                  <a:schemeClr val="accent1">
                    <a:lumMod val="75000"/>
                  </a:schemeClr>
                </a:solidFill>
              </a:rPr>
              <a:t>List of Excluded Individuals/Entities (LEIE)</a:t>
            </a:r>
          </a:p>
          <a:p>
            <a:pPr marL="0" indent="0" algn="ctr">
              <a:buNone/>
            </a:pPr>
            <a:r>
              <a:rPr lang="en-US" dirty="0" smtClean="0">
                <a:hlinkClick r:id="rId3"/>
              </a:rPr>
              <a:t>http</a:t>
            </a:r>
            <a:r>
              <a:rPr lang="en-US" dirty="0">
                <a:hlinkClick r:id="rId3"/>
              </a:rPr>
              <a:t>://exclusions.oig.hhs.gov</a:t>
            </a:r>
            <a:r>
              <a:rPr lang="en-US" dirty="0" smtClean="0">
                <a:hlinkClick r:id="rId3"/>
              </a:rPr>
              <a:t>/</a:t>
            </a:r>
            <a:r>
              <a:rPr lang="en-US" dirty="0" smtClean="0"/>
              <a:t> </a:t>
            </a:r>
          </a:p>
          <a:p>
            <a:pPr marL="0" indent="0">
              <a:buNone/>
            </a:pPr>
            <a:endParaRPr lang="en-US" dirty="0"/>
          </a:p>
          <a:p>
            <a:pPr marL="0" indent="0" algn="ctr">
              <a:buNone/>
            </a:pPr>
            <a:r>
              <a:rPr lang="en-US" sz="2800" u="sng" dirty="0" smtClean="0"/>
              <a:t>CDS Program Requirements 5.2</a:t>
            </a:r>
          </a:p>
          <a:p>
            <a:pPr marL="0" indent="0">
              <a:buNone/>
            </a:pPr>
            <a:r>
              <a:rPr lang="en-US" sz="2800" dirty="0" smtClean="0"/>
              <a:t>OIG LEIE – screen all employees and attendants must be screened monthly.</a:t>
            </a:r>
          </a:p>
          <a:p>
            <a:pPr marL="0" indent="0">
              <a:buNone/>
            </a:pPr>
            <a:endParaRPr lang="en-US" dirty="0"/>
          </a:p>
        </p:txBody>
      </p:sp>
    </p:spTree>
    <p:extLst>
      <p:ext uri="{BB962C8B-B14F-4D97-AF65-F5344CB8AC3E}">
        <p14:creationId xmlns:p14="http://schemas.microsoft.com/office/powerpoint/2010/main" val="893073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5500" dirty="0" smtClean="0"/>
              <a:t>QUESTIONS</a:t>
            </a:r>
            <a:endParaRPr lang="en-US" sz="5500" dirty="0"/>
          </a:p>
        </p:txBody>
      </p:sp>
      <p:pic>
        <p:nvPicPr>
          <p:cNvPr id="5" name="Content Placeholder 4" descr="Beauty and Fashion Blog: Just got tagged with 45 questions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752600"/>
            <a:ext cx="5638800" cy="4953000"/>
          </a:xfrm>
        </p:spPr>
      </p:pic>
    </p:spTree>
    <p:extLst>
      <p:ext uri="{BB962C8B-B14F-4D97-AF65-F5344CB8AC3E}">
        <p14:creationId xmlns:p14="http://schemas.microsoft.com/office/powerpoint/2010/main" val="73873259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Taxes</a:t>
            </a:r>
            <a:endParaRPr lang="en-US" sz="8000" dirty="0"/>
          </a:p>
        </p:txBody>
      </p:sp>
      <p:pic>
        <p:nvPicPr>
          <p:cNvPr id="4100" name="Picture 4" descr="C:\Users\werd4xu\AppData\Local\Microsoft\Windows\Temporary Internet Files\Content.IE5\JUUGIPGL\taxes[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935163"/>
            <a:ext cx="5943599"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1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TAXES – Basic Need to Know</a:t>
            </a:r>
            <a:endParaRPr lang="en-US" dirty="0"/>
          </a:p>
        </p:txBody>
      </p:sp>
      <p:sp>
        <p:nvSpPr>
          <p:cNvPr id="3" name="Content Placeholder 2"/>
          <p:cNvSpPr>
            <a:spLocks noGrp="1"/>
          </p:cNvSpPr>
          <p:nvPr>
            <p:ph idx="1"/>
          </p:nvPr>
        </p:nvSpPr>
        <p:spPr>
          <a:xfrm>
            <a:off x="152400" y="1752600"/>
            <a:ext cx="8763000" cy="4953000"/>
          </a:xfrm>
        </p:spPr>
        <p:txBody>
          <a:bodyPr>
            <a:normAutofit/>
          </a:bodyPr>
          <a:lstStyle/>
          <a:p>
            <a:r>
              <a:rPr lang="en-US" sz="2800" dirty="0" smtClean="0">
                <a:solidFill>
                  <a:srgbClr val="002060"/>
                </a:solidFill>
              </a:rPr>
              <a:t>Obtaining Federal, State and Local Employer Identification Numbers (EIN) on new and transferring Consumers</a:t>
            </a:r>
          </a:p>
          <a:p>
            <a:endParaRPr lang="en-US" sz="1000" dirty="0" smtClean="0">
              <a:solidFill>
                <a:srgbClr val="002060"/>
              </a:solidFill>
            </a:endParaRPr>
          </a:p>
          <a:p>
            <a:r>
              <a:rPr lang="en-US" sz="2800" dirty="0" smtClean="0">
                <a:solidFill>
                  <a:srgbClr val="002060"/>
                </a:solidFill>
              </a:rPr>
              <a:t>Reporting new hires to the state of Missouri</a:t>
            </a:r>
          </a:p>
          <a:p>
            <a:endParaRPr lang="en-US" sz="1000" dirty="0" smtClean="0">
              <a:solidFill>
                <a:srgbClr val="002060"/>
              </a:solidFill>
            </a:endParaRPr>
          </a:p>
          <a:p>
            <a:r>
              <a:rPr lang="en-US" sz="2800" dirty="0" smtClean="0">
                <a:solidFill>
                  <a:srgbClr val="002060"/>
                </a:solidFill>
              </a:rPr>
              <a:t>Filing quarterly and yearly taxes</a:t>
            </a:r>
          </a:p>
          <a:p>
            <a:endParaRPr lang="en-US" sz="1000" dirty="0" smtClean="0">
              <a:solidFill>
                <a:srgbClr val="002060"/>
              </a:solidFill>
            </a:endParaRPr>
          </a:p>
          <a:p>
            <a:r>
              <a:rPr lang="en-US" sz="2800" dirty="0" smtClean="0">
                <a:solidFill>
                  <a:srgbClr val="002060"/>
                </a:solidFill>
              </a:rPr>
              <a:t>Closing a CDS Customer/Consumer</a:t>
            </a:r>
          </a:p>
          <a:p>
            <a:endParaRPr lang="en-US" sz="1000" dirty="0" smtClean="0">
              <a:solidFill>
                <a:srgbClr val="002060"/>
              </a:solidFill>
            </a:endParaRPr>
          </a:p>
          <a:p>
            <a:r>
              <a:rPr lang="en-US" sz="2800" dirty="0" smtClean="0">
                <a:solidFill>
                  <a:srgbClr val="002060"/>
                </a:solidFill>
              </a:rPr>
              <a:t>Tax forms are always changing  - watch for updates</a:t>
            </a:r>
          </a:p>
          <a:p>
            <a:pPr marL="0" indent="0">
              <a:buNone/>
            </a:pPr>
            <a:endParaRPr lang="en-US" sz="2800" dirty="0" smtClean="0">
              <a:solidFill>
                <a:srgbClr val="002060"/>
              </a:solidFill>
            </a:endParaRPr>
          </a:p>
          <a:p>
            <a:pPr marL="0" indent="0">
              <a:buNone/>
            </a:pPr>
            <a:endParaRPr lang="en-US" dirty="0" smtClean="0">
              <a:solidFill>
                <a:srgbClr val="002060"/>
              </a:solidFill>
            </a:endParaRPr>
          </a:p>
          <a:p>
            <a:pPr marL="0" indent="0">
              <a:buNone/>
            </a:pPr>
            <a:endParaRPr lang="en-US" dirty="0"/>
          </a:p>
        </p:txBody>
      </p:sp>
    </p:spTree>
    <p:extLst>
      <p:ext uri="{BB962C8B-B14F-4D97-AF65-F5344CB8AC3E}">
        <p14:creationId xmlns:p14="http://schemas.microsoft.com/office/powerpoint/2010/main" val="17237878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20762"/>
          </a:xfrm>
        </p:spPr>
        <p:txBody>
          <a:bodyPr/>
          <a:lstStyle/>
          <a:p>
            <a:pPr algn="ctr"/>
            <a:r>
              <a:rPr lang="en-US" dirty="0" smtClean="0"/>
              <a:t>TAXES </a:t>
            </a:r>
            <a:endParaRPr lang="en-US" dirty="0"/>
          </a:p>
        </p:txBody>
      </p:sp>
      <p:sp>
        <p:nvSpPr>
          <p:cNvPr id="3" name="Content Placeholder 2"/>
          <p:cNvSpPr>
            <a:spLocks noGrp="1"/>
          </p:cNvSpPr>
          <p:nvPr>
            <p:ph idx="1"/>
          </p:nvPr>
        </p:nvSpPr>
        <p:spPr>
          <a:xfrm>
            <a:off x="152400" y="1600200"/>
            <a:ext cx="8839200" cy="5130546"/>
          </a:xfrm>
        </p:spPr>
        <p:txBody>
          <a:bodyPr>
            <a:normAutofit lnSpcReduction="10000"/>
          </a:bodyPr>
          <a:lstStyle/>
          <a:p>
            <a:pPr marL="0" indent="0">
              <a:buNone/>
            </a:pPr>
            <a:r>
              <a:rPr lang="en-US" b="1" dirty="0" smtClean="0">
                <a:solidFill>
                  <a:schemeClr val="accent2"/>
                </a:solidFill>
                <a:latin typeface="Arial" panose="020B0604020202020204" pitchFamily="34" charset="0"/>
                <a:cs typeface="Arial" panose="020B0604020202020204" pitchFamily="34" charset="0"/>
              </a:rPr>
              <a:t>FORMS VENDORS NEED ON EACH NEW CONSUMER </a:t>
            </a:r>
          </a:p>
          <a:p>
            <a:pPr marL="0" indent="0">
              <a:buNone/>
            </a:pPr>
            <a:r>
              <a:rPr lang="en-US" b="1" u="sng" dirty="0" smtClean="0">
                <a:solidFill>
                  <a:schemeClr val="accent2"/>
                </a:solidFill>
                <a:latin typeface="Arial" panose="020B0604020202020204" pitchFamily="34" charset="0"/>
                <a:cs typeface="Arial" panose="020B0604020202020204" pitchFamily="34" charset="0"/>
              </a:rPr>
              <a:t>FEDERAL</a:t>
            </a:r>
            <a:r>
              <a:rPr lang="en-US" dirty="0" smtClean="0">
                <a:latin typeface="Arial" panose="020B0604020202020204" pitchFamily="34" charset="0"/>
                <a:cs typeface="Arial" panose="020B0604020202020204" pitchFamily="34" charset="0"/>
              </a:rPr>
              <a:t>					</a:t>
            </a:r>
          </a:p>
          <a:p>
            <a:pPr marL="0" indent="0">
              <a:buNone/>
            </a:pPr>
            <a:r>
              <a:rPr lang="en-US" sz="2800" dirty="0" smtClean="0">
                <a:latin typeface="Arial" panose="020B0604020202020204" pitchFamily="34" charset="0"/>
                <a:cs typeface="Arial" panose="020B0604020202020204" pitchFamily="34" charset="0"/>
              </a:rPr>
              <a:t>SS-4 Application	(Federal EIN)		</a:t>
            </a:r>
          </a:p>
          <a:p>
            <a:pPr marL="0" indent="0">
              <a:buNone/>
            </a:pPr>
            <a:r>
              <a:rPr lang="en-US" sz="2800" dirty="0" smtClean="0">
                <a:latin typeface="Arial" panose="020B0604020202020204" pitchFamily="34" charset="0"/>
                <a:cs typeface="Arial" panose="020B0604020202020204" pitchFamily="34" charset="0"/>
              </a:rPr>
              <a:t>Form 8821 or 2848 </a:t>
            </a:r>
            <a:r>
              <a:rPr lang="en-US" sz="2800" dirty="0" smtClean="0">
                <a:latin typeface="Arial" panose="020B0604020202020204" pitchFamily="34" charset="0"/>
                <a:cs typeface="Arial" panose="020B0604020202020204" pitchFamily="34" charset="0"/>
              </a:rPr>
              <a:t>POA </a:t>
            </a:r>
            <a:r>
              <a:rPr lang="en-US" sz="2800" dirty="0" smtClean="0">
                <a:latin typeface="Arial" panose="020B0604020202020204" pitchFamily="34" charset="0"/>
                <a:cs typeface="Arial" panose="020B0604020202020204" pitchFamily="34" charset="0"/>
              </a:rPr>
              <a:t>&amp; Declaration of Rep </a:t>
            </a:r>
          </a:p>
          <a:p>
            <a:pPr marL="0" indent="0">
              <a:buNone/>
            </a:pPr>
            <a:r>
              <a:rPr lang="en-US" sz="2000" dirty="0" smtClean="0">
                <a:latin typeface="Arial" panose="020B0604020202020204" pitchFamily="34" charset="0"/>
                <a:cs typeface="Arial" panose="020B0604020202020204" pitchFamily="34" charset="0"/>
              </a:rPr>
              <a:t>(IRS wants the 8821 over the 2848)	</a:t>
            </a:r>
            <a:r>
              <a:rPr lang="en-US" sz="2800" dirty="0" smtClean="0">
                <a:latin typeface="Arial" panose="020B0604020202020204" pitchFamily="34" charset="0"/>
                <a:cs typeface="Arial" panose="020B0604020202020204" pitchFamily="34" charset="0"/>
              </a:rPr>
              <a:t>	</a:t>
            </a:r>
          </a:p>
          <a:p>
            <a:pPr marL="0" indent="0">
              <a:buNone/>
            </a:pPr>
            <a:r>
              <a:rPr lang="en-US" sz="2800" dirty="0" smtClean="0">
                <a:latin typeface="Arial" panose="020B0604020202020204" pitchFamily="34" charset="0"/>
                <a:cs typeface="Arial" panose="020B0604020202020204" pitchFamily="34" charset="0"/>
              </a:rPr>
              <a:t>Form 2678-Appoint of </a:t>
            </a:r>
            <a:r>
              <a:rPr lang="en-US" sz="2800" dirty="0" smtClean="0">
                <a:latin typeface="Arial" panose="020B0604020202020204" pitchFamily="34" charset="0"/>
                <a:cs typeface="Arial" panose="020B0604020202020204" pitchFamily="34" charset="0"/>
              </a:rPr>
              <a:t>Agent </a:t>
            </a:r>
            <a:r>
              <a:rPr lang="en-US" sz="2000" dirty="0" smtClean="0">
                <a:latin typeface="Arial" panose="020B0604020202020204" pitchFamily="34" charset="0"/>
                <a:cs typeface="Arial" panose="020B0604020202020204" pitchFamily="34" charset="0"/>
              </a:rPr>
              <a:t>(also used when closing a client)</a:t>
            </a:r>
            <a:endParaRPr lang="en-US" sz="2000" dirty="0" smtClean="0">
              <a:latin typeface="Arial" panose="020B0604020202020204" pitchFamily="34" charset="0"/>
              <a:cs typeface="Arial" panose="020B0604020202020204" pitchFamily="34" charset="0"/>
            </a:endParaRPr>
          </a:p>
          <a:p>
            <a:pPr marL="0" indent="0">
              <a:buNone/>
            </a:pPr>
            <a:endParaRPr lang="en-US" sz="1100" dirty="0" smtClean="0">
              <a:latin typeface="Arial" panose="020B0604020202020204" pitchFamily="34" charset="0"/>
              <a:cs typeface="Arial" panose="020B0604020202020204" pitchFamily="34" charset="0"/>
            </a:endParaRPr>
          </a:p>
          <a:p>
            <a:pPr marL="0" indent="0">
              <a:buNone/>
            </a:pPr>
            <a:r>
              <a:rPr lang="en-US" b="1" u="sng" dirty="0" smtClean="0">
                <a:solidFill>
                  <a:schemeClr val="accent2"/>
                </a:solidFill>
                <a:latin typeface="Arial" panose="020B0604020202020204" pitchFamily="34" charset="0"/>
                <a:cs typeface="Arial" panose="020B0604020202020204" pitchFamily="34" charset="0"/>
              </a:rPr>
              <a:t>STATE</a:t>
            </a:r>
          </a:p>
          <a:p>
            <a:pPr marL="0" indent="0">
              <a:buNone/>
            </a:pPr>
            <a:r>
              <a:rPr lang="en-US" sz="2800" dirty="0" smtClean="0">
                <a:latin typeface="Arial" panose="020B0604020202020204" pitchFamily="34" charset="0"/>
                <a:cs typeface="Arial" panose="020B0604020202020204" pitchFamily="34" charset="0"/>
              </a:rPr>
              <a:t>Form 2643A-MO Tax Registration (State EIN)</a:t>
            </a:r>
          </a:p>
          <a:p>
            <a:pPr marL="0" indent="0">
              <a:buNone/>
            </a:pPr>
            <a:r>
              <a:rPr lang="en-US" sz="2800" dirty="0" smtClean="0">
                <a:latin typeface="Arial" panose="020B0604020202020204" pitchFamily="34" charset="0"/>
                <a:cs typeface="Arial" panose="020B0604020202020204" pitchFamily="34" charset="0"/>
              </a:rPr>
              <a:t>Form 2827-Power of Attorney</a:t>
            </a:r>
          </a:p>
          <a:p>
            <a:pPr marL="0" indent="0">
              <a:buNone/>
            </a:pPr>
            <a:endParaRPr lang="en-US" sz="1000" dirty="0" smtClean="0">
              <a:latin typeface="Arial" panose="020B0604020202020204" pitchFamily="34" charset="0"/>
              <a:cs typeface="Arial" panose="020B0604020202020204" pitchFamily="34" charset="0"/>
            </a:endParaRPr>
          </a:p>
          <a:p>
            <a:pPr marL="0" indent="0">
              <a:buNone/>
            </a:pPr>
            <a:r>
              <a:rPr lang="en-US" b="1" dirty="0" smtClean="0">
                <a:solidFill>
                  <a:schemeClr val="accent2"/>
                </a:solidFill>
                <a:latin typeface="Arial" panose="020B0604020202020204" pitchFamily="34" charset="0"/>
                <a:cs typeface="Arial" panose="020B0604020202020204" pitchFamily="34" charset="0"/>
              </a:rPr>
              <a:t>Local/City  (Kansas City &amp; St. Louis)</a:t>
            </a:r>
          </a:p>
        </p:txBody>
      </p:sp>
    </p:spTree>
    <p:extLst>
      <p:ext uri="{BB962C8B-B14F-4D97-AF65-F5344CB8AC3E}">
        <p14:creationId xmlns:p14="http://schemas.microsoft.com/office/powerpoint/2010/main" val="1401079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915400" cy="1143000"/>
          </a:xfrm>
        </p:spPr>
        <p:txBody>
          <a:bodyPr>
            <a:normAutofit fontScale="90000"/>
          </a:bodyPr>
          <a:lstStyle/>
          <a:p>
            <a:r>
              <a:rPr lang="en-US" dirty="0" smtClean="0"/>
              <a:t>What IS Consumer Directed Services ?</a:t>
            </a:r>
            <a:endParaRPr lang="en-US" dirty="0"/>
          </a:p>
        </p:txBody>
      </p:sp>
      <p:sp>
        <p:nvSpPr>
          <p:cNvPr id="3" name="Content Placeholder 2"/>
          <p:cNvSpPr>
            <a:spLocks noGrp="1"/>
          </p:cNvSpPr>
          <p:nvPr>
            <p:ph idx="1"/>
          </p:nvPr>
        </p:nvSpPr>
        <p:spPr>
          <a:xfrm>
            <a:off x="152400" y="1828800"/>
            <a:ext cx="8839200" cy="4876800"/>
          </a:xfrm>
        </p:spPr>
        <p:txBody>
          <a:bodyPr>
            <a:normAutofit/>
          </a:bodyPr>
          <a:lstStyle/>
          <a:p>
            <a:pPr marL="0" indent="0">
              <a:buNone/>
            </a:pPr>
            <a:r>
              <a:rPr lang="en-US" sz="2800" dirty="0" smtClean="0">
                <a:solidFill>
                  <a:srgbClr val="7030A0"/>
                </a:solidFill>
              </a:rPr>
              <a:t>Missouri’s state Medicaid program, referred to as MO HealthNet, offers a consumer directed personal care program.  Consumer Directed Services (CDS), also referred to as self-directed care, allows eligible applicants to hire, train, and supervise the individual(s) they choose to provide their personal care.  </a:t>
            </a:r>
          </a:p>
          <a:p>
            <a:pPr marL="0" indent="0">
              <a:buNone/>
            </a:pPr>
            <a:endParaRPr lang="en-US" sz="2800" dirty="0" smtClean="0">
              <a:solidFill>
                <a:srgbClr val="7030A0"/>
              </a:solidFill>
            </a:endParaRPr>
          </a:p>
          <a:p>
            <a:pPr marL="0" indent="0">
              <a:buNone/>
            </a:pPr>
            <a:r>
              <a:rPr lang="en-US" sz="2800" dirty="0" smtClean="0">
                <a:solidFill>
                  <a:srgbClr val="7030A0"/>
                </a:solidFill>
              </a:rPr>
              <a:t>Family members</a:t>
            </a:r>
            <a:r>
              <a:rPr lang="en-US" sz="2800" dirty="0">
                <a:solidFill>
                  <a:srgbClr val="7030A0"/>
                </a:solidFill>
              </a:rPr>
              <a:t> </a:t>
            </a:r>
            <a:r>
              <a:rPr lang="en-US" sz="2800" dirty="0" smtClean="0">
                <a:solidFill>
                  <a:srgbClr val="7030A0"/>
                </a:solidFill>
              </a:rPr>
              <a:t>can be hired to provide care.  An exception are spouses and legal guardians.  </a:t>
            </a:r>
          </a:p>
        </p:txBody>
      </p:sp>
    </p:spTree>
    <p:extLst>
      <p:ext uri="{BB962C8B-B14F-4D97-AF65-F5344CB8AC3E}">
        <p14:creationId xmlns:p14="http://schemas.microsoft.com/office/powerpoint/2010/main" val="22285988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14400"/>
          </a:xfrm>
        </p:spPr>
        <p:txBody>
          <a:bodyPr/>
          <a:lstStyle/>
          <a:p>
            <a:pPr algn="ctr"/>
            <a:r>
              <a:rPr lang="en-US" dirty="0" smtClean="0"/>
              <a:t>What Taxes Do You File?</a:t>
            </a:r>
            <a:endParaRPr lang="en-US" dirty="0"/>
          </a:p>
        </p:txBody>
      </p:sp>
      <p:sp>
        <p:nvSpPr>
          <p:cNvPr id="3" name="Content Placeholder 2"/>
          <p:cNvSpPr>
            <a:spLocks noGrp="1"/>
          </p:cNvSpPr>
          <p:nvPr>
            <p:ph idx="1"/>
          </p:nvPr>
        </p:nvSpPr>
        <p:spPr>
          <a:xfrm>
            <a:off x="152400" y="1600200"/>
            <a:ext cx="8991600" cy="5257800"/>
          </a:xfrm>
        </p:spPr>
        <p:txBody>
          <a:bodyPr>
            <a:normAutofit/>
          </a:bodyPr>
          <a:lstStyle/>
          <a:p>
            <a:r>
              <a:rPr lang="en-US" sz="2800" dirty="0" smtClean="0">
                <a:solidFill>
                  <a:schemeClr val="accent1">
                    <a:lumMod val="75000"/>
                  </a:schemeClr>
                </a:solidFill>
                <a:latin typeface="Arial" panose="020B0604020202020204" pitchFamily="34" charset="0"/>
                <a:cs typeface="Arial" panose="020B0604020202020204" pitchFamily="34" charset="0"/>
              </a:rPr>
              <a:t>Federal 941 - quarterly or federal 944 – annually</a:t>
            </a:r>
          </a:p>
          <a:p>
            <a:endParaRPr lang="en-US" sz="800" dirty="0" smtClean="0">
              <a:solidFill>
                <a:schemeClr val="accent1">
                  <a:lumMod val="75000"/>
                </a:schemeClr>
              </a:solidFill>
              <a:latin typeface="Arial" panose="020B0604020202020204" pitchFamily="34" charset="0"/>
              <a:cs typeface="Arial" panose="020B0604020202020204" pitchFamily="34" charset="0"/>
            </a:endParaRPr>
          </a:p>
          <a:p>
            <a:r>
              <a:rPr lang="en-US" sz="2800" dirty="0" smtClean="0">
                <a:solidFill>
                  <a:schemeClr val="accent1">
                    <a:lumMod val="75000"/>
                  </a:schemeClr>
                </a:solidFill>
                <a:latin typeface="Arial" panose="020B0604020202020204" pitchFamily="34" charset="0"/>
                <a:cs typeface="Arial" panose="020B0604020202020204" pitchFamily="34" charset="0"/>
              </a:rPr>
              <a:t>MO 941 - quarterly or annually</a:t>
            </a:r>
          </a:p>
          <a:p>
            <a:pPr marL="0" indent="0">
              <a:buNone/>
            </a:pPr>
            <a:endParaRPr lang="en-US" sz="800" dirty="0" smtClean="0">
              <a:solidFill>
                <a:schemeClr val="accent1">
                  <a:lumMod val="75000"/>
                </a:schemeClr>
              </a:solidFill>
              <a:latin typeface="Arial" panose="020B0604020202020204" pitchFamily="34" charset="0"/>
              <a:cs typeface="Arial" panose="020B0604020202020204" pitchFamily="34" charset="0"/>
            </a:endParaRPr>
          </a:p>
          <a:p>
            <a:r>
              <a:rPr lang="en-US" sz="2800" dirty="0" smtClean="0">
                <a:solidFill>
                  <a:schemeClr val="accent1">
                    <a:lumMod val="75000"/>
                  </a:schemeClr>
                </a:solidFill>
                <a:latin typeface="Arial" panose="020B0604020202020204" pitchFamily="34" charset="0"/>
                <a:cs typeface="Arial" panose="020B0604020202020204" pitchFamily="34" charset="0"/>
              </a:rPr>
              <a:t>Division of Employment Security Contribution and Wage Report - all quarterly</a:t>
            </a:r>
          </a:p>
          <a:p>
            <a:pPr marL="0" indent="0">
              <a:buNone/>
            </a:pPr>
            <a:endParaRPr lang="en-US" sz="800" dirty="0" smtClean="0">
              <a:solidFill>
                <a:schemeClr val="accent1">
                  <a:lumMod val="75000"/>
                </a:schemeClr>
              </a:solidFill>
              <a:latin typeface="Arial" panose="020B0604020202020204" pitchFamily="34" charset="0"/>
              <a:cs typeface="Arial" panose="020B0604020202020204" pitchFamily="34" charset="0"/>
            </a:endParaRPr>
          </a:p>
          <a:p>
            <a:r>
              <a:rPr lang="en-US" sz="2800" dirty="0" smtClean="0">
                <a:solidFill>
                  <a:schemeClr val="accent1">
                    <a:lumMod val="75000"/>
                  </a:schemeClr>
                </a:solidFill>
                <a:latin typeface="Arial" panose="020B0604020202020204" pitchFamily="34" charset="0"/>
                <a:cs typeface="Arial" panose="020B0604020202020204" pitchFamily="34" charset="0"/>
              </a:rPr>
              <a:t>Local Quarterly Taxes (Kansas City &amp; St. Louis)</a:t>
            </a:r>
          </a:p>
          <a:p>
            <a:pPr marL="0" indent="0">
              <a:buNone/>
            </a:pPr>
            <a:endParaRPr lang="en-US" sz="800" dirty="0" smtClean="0">
              <a:solidFill>
                <a:schemeClr val="accent1">
                  <a:lumMod val="75000"/>
                </a:schemeClr>
              </a:solidFill>
              <a:latin typeface="Arial" panose="020B0604020202020204" pitchFamily="34" charset="0"/>
              <a:cs typeface="Arial" panose="020B0604020202020204" pitchFamily="34" charset="0"/>
            </a:endParaRPr>
          </a:p>
          <a:p>
            <a:r>
              <a:rPr lang="en-US" sz="2800" dirty="0" smtClean="0">
                <a:solidFill>
                  <a:schemeClr val="accent1">
                    <a:lumMod val="75000"/>
                  </a:schemeClr>
                </a:solidFill>
                <a:latin typeface="Arial" panose="020B0604020202020204" pitchFamily="34" charset="0"/>
                <a:cs typeface="Arial" panose="020B0604020202020204" pitchFamily="34" charset="0"/>
              </a:rPr>
              <a:t>W3/W2 – annually</a:t>
            </a:r>
          </a:p>
          <a:p>
            <a:pPr marL="0" indent="0">
              <a:buNone/>
            </a:pPr>
            <a:endParaRPr lang="en-US" sz="800" dirty="0" smtClean="0">
              <a:solidFill>
                <a:schemeClr val="accent1">
                  <a:lumMod val="75000"/>
                </a:schemeClr>
              </a:solidFill>
              <a:latin typeface="Arial" panose="020B0604020202020204" pitchFamily="34" charset="0"/>
              <a:cs typeface="Arial" panose="020B0604020202020204" pitchFamily="34" charset="0"/>
            </a:endParaRPr>
          </a:p>
          <a:p>
            <a:r>
              <a:rPr lang="en-US" sz="2800" dirty="0" smtClean="0">
                <a:solidFill>
                  <a:schemeClr val="accent1">
                    <a:lumMod val="75000"/>
                  </a:schemeClr>
                </a:solidFill>
                <a:latin typeface="Arial" panose="020B0604020202020204" pitchFamily="34" charset="0"/>
                <a:cs typeface="Arial" panose="020B0604020202020204" pitchFamily="34" charset="0"/>
              </a:rPr>
              <a:t>MO W3 – annually</a:t>
            </a:r>
          </a:p>
          <a:p>
            <a:pPr marL="0" indent="0">
              <a:buNone/>
            </a:pPr>
            <a:endParaRPr lang="en-US" sz="800" dirty="0" smtClean="0">
              <a:solidFill>
                <a:schemeClr val="accent1">
                  <a:lumMod val="75000"/>
                </a:schemeClr>
              </a:solidFill>
              <a:latin typeface="Arial" panose="020B0604020202020204" pitchFamily="34" charset="0"/>
              <a:cs typeface="Arial" panose="020B0604020202020204" pitchFamily="34" charset="0"/>
            </a:endParaRPr>
          </a:p>
          <a:p>
            <a:r>
              <a:rPr lang="en-US" sz="2800" dirty="0" smtClean="0">
                <a:solidFill>
                  <a:schemeClr val="accent1">
                    <a:lumMod val="75000"/>
                  </a:schemeClr>
                </a:solidFill>
                <a:latin typeface="Arial" panose="020B0604020202020204" pitchFamily="34" charset="0"/>
                <a:cs typeface="Arial" panose="020B0604020202020204" pitchFamily="34" charset="0"/>
              </a:rPr>
              <a:t>Local Annual Reconciliation (Kansas City &amp; St. Louis)</a:t>
            </a:r>
            <a:endParaRPr lang="en-US" sz="28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2556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pPr algn="ctr"/>
            <a:r>
              <a:rPr lang="en-US" dirty="0" smtClean="0"/>
              <a:t>Reminder - Taxes	</a:t>
            </a:r>
            <a:endParaRPr lang="en-US" dirty="0"/>
          </a:p>
        </p:txBody>
      </p:sp>
      <p:sp>
        <p:nvSpPr>
          <p:cNvPr id="3" name="Content Placeholder 2"/>
          <p:cNvSpPr>
            <a:spLocks noGrp="1"/>
          </p:cNvSpPr>
          <p:nvPr>
            <p:ph idx="1"/>
          </p:nvPr>
        </p:nvSpPr>
        <p:spPr>
          <a:xfrm>
            <a:off x="152400" y="1935480"/>
            <a:ext cx="8763000" cy="4693920"/>
          </a:xfrm>
        </p:spPr>
        <p:txBody>
          <a:bodyPr>
            <a:normAutofit/>
          </a:bodyPr>
          <a:lstStyle/>
          <a:p>
            <a:r>
              <a:rPr lang="en-US" sz="3200" dirty="0" smtClean="0">
                <a:solidFill>
                  <a:schemeClr val="accent4">
                    <a:lumMod val="75000"/>
                  </a:schemeClr>
                </a:solidFill>
                <a:latin typeface="Arial" panose="020B0604020202020204" pitchFamily="34" charset="0"/>
                <a:cs typeface="Arial" panose="020B0604020202020204" pitchFamily="34" charset="0"/>
              </a:rPr>
              <a:t>As a CDS vendor it is YOUR responsibility to make sure that taxes are filed and paid in a timely manner</a:t>
            </a:r>
          </a:p>
          <a:p>
            <a:endParaRPr lang="en-US" sz="1100" dirty="0">
              <a:solidFill>
                <a:schemeClr val="accent4">
                  <a:lumMod val="75000"/>
                </a:schemeClr>
              </a:solidFill>
              <a:latin typeface="Arial" panose="020B0604020202020204" pitchFamily="34" charset="0"/>
              <a:cs typeface="Arial" panose="020B0604020202020204" pitchFamily="34" charset="0"/>
            </a:endParaRPr>
          </a:p>
          <a:p>
            <a:r>
              <a:rPr lang="en-US" sz="3200" dirty="0" smtClean="0">
                <a:solidFill>
                  <a:schemeClr val="accent4">
                    <a:lumMod val="75000"/>
                  </a:schemeClr>
                </a:solidFill>
                <a:latin typeface="Arial" panose="020B0604020202020204" pitchFamily="34" charset="0"/>
                <a:cs typeface="Arial" panose="020B0604020202020204" pitchFamily="34" charset="0"/>
              </a:rPr>
              <a:t>Taxes are filed under the </a:t>
            </a:r>
            <a:r>
              <a:rPr lang="en-US" sz="3200" b="1" dirty="0" smtClean="0">
                <a:solidFill>
                  <a:schemeClr val="accent4">
                    <a:lumMod val="75000"/>
                  </a:schemeClr>
                </a:solidFill>
                <a:latin typeface="Arial" panose="020B0604020202020204" pitchFamily="34" charset="0"/>
                <a:cs typeface="Arial" panose="020B0604020202020204" pitchFamily="34" charset="0"/>
              </a:rPr>
              <a:t>Consumer’s EINs and not the provider/vendor’s EINs</a:t>
            </a:r>
            <a:r>
              <a:rPr lang="en-US" sz="3200" dirty="0" smtClean="0">
                <a:solidFill>
                  <a:schemeClr val="accent4">
                    <a:lumMod val="75000"/>
                  </a:schemeClr>
                </a:solidFill>
                <a:latin typeface="Arial" panose="020B0604020202020204" pitchFamily="34" charset="0"/>
                <a:cs typeface="Arial" panose="020B0604020202020204" pitchFamily="34" charset="0"/>
              </a:rPr>
              <a:t>		</a:t>
            </a:r>
          </a:p>
          <a:p>
            <a:endParaRPr lang="en-US" sz="1100" dirty="0">
              <a:solidFill>
                <a:schemeClr val="accent4">
                  <a:lumMod val="75000"/>
                </a:schemeClr>
              </a:solidFill>
              <a:latin typeface="Arial" panose="020B0604020202020204" pitchFamily="34" charset="0"/>
              <a:cs typeface="Arial" panose="020B0604020202020204" pitchFamily="34" charset="0"/>
            </a:endParaRPr>
          </a:p>
          <a:p>
            <a:r>
              <a:rPr lang="en-US" sz="3200" dirty="0" smtClean="0">
                <a:solidFill>
                  <a:schemeClr val="accent4">
                    <a:lumMod val="75000"/>
                  </a:schemeClr>
                </a:solidFill>
                <a:latin typeface="Arial" panose="020B0604020202020204" pitchFamily="34" charset="0"/>
                <a:cs typeface="Arial" panose="020B0604020202020204" pitchFamily="34" charset="0"/>
              </a:rPr>
              <a:t>If a consumer decides to leave your CDS and go with another one, their EIN goes with them; it is NOT yours to keep.</a:t>
            </a:r>
          </a:p>
          <a:p>
            <a:endParaRPr lang="en-US" dirty="0"/>
          </a:p>
          <a:p>
            <a:endParaRPr lang="en-US" dirty="0"/>
          </a:p>
        </p:txBody>
      </p:sp>
    </p:spTree>
    <p:extLst>
      <p:ext uri="{BB962C8B-B14F-4D97-AF65-F5344CB8AC3E}">
        <p14:creationId xmlns:p14="http://schemas.microsoft.com/office/powerpoint/2010/main" val="448738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dirty="0" smtClean="0"/>
              <a:t>Employment Security</a:t>
            </a:r>
            <a:endParaRPr lang="en-US" dirty="0"/>
          </a:p>
        </p:txBody>
      </p:sp>
      <p:sp>
        <p:nvSpPr>
          <p:cNvPr id="3" name="Content Placeholder 2"/>
          <p:cNvSpPr>
            <a:spLocks noGrp="1"/>
          </p:cNvSpPr>
          <p:nvPr>
            <p:ph idx="1"/>
          </p:nvPr>
        </p:nvSpPr>
        <p:spPr>
          <a:xfrm>
            <a:off x="457200" y="1935480"/>
            <a:ext cx="8229600" cy="4770120"/>
          </a:xfrm>
        </p:spPr>
        <p:txBody>
          <a:bodyPr>
            <a:normAutofit lnSpcReduction="10000"/>
          </a:bodyPr>
          <a:lstStyle/>
          <a:p>
            <a:pPr marL="0" indent="0">
              <a:buNone/>
            </a:pPr>
            <a:r>
              <a:rPr lang="en-US" dirty="0" smtClean="0">
                <a:latin typeface="Arial" panose="020B0604020202020204" pitchFamily="34" charset="0"/>
                <a:cs typeface="Arial" panose="020B0604020202020204" pitchFamily="34" charset="0"/>
              </a:rPr>
              <a:t>Here are some of the main items they want you to know</a:t>
            </a:r>
          </a:p>
          <a:p>
            <a:r>
              <a:rPr lang="en-US" dirty="0">
                <a:latin typeface="Arial" panose="020B0604020202020204" pitchFamily="34" charset="0"/>
                <a:cs typeface="Arial" panose="020B0604020202020204" pitchFamily="34" charset="0"/>
                <a:hlinkClick r:id="rId3"/>
              </a:rPr>
              <a:t>https://</a:t>
            </a:r>
            <a:r>
              <a:rPr lang="en-US" dirty="0" smtClean="0">
                <a:latin typeface="Arial" panose="020B0604020202020204" pitchFamily="34" charset="0"/>
                <a:cs typeface="Arial" panose="020B0604020202020204" pitchFamily="34" charset="0"/>
                <a:hlinkClick r:id="rId3"/>
              </a:rPr>
              <a:t>uinteract.labor.mo.gov/benefits/home.do</a:t>
            </a:r>
            <a:r>
              <a:rPr lang="en-US" dirty="0" smtClean="0">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Encourage you to use the Contribution and wage reports and paying online at </a:t>
            </a:r>
            <a:r>
              <a:rPr lang="en-US" dirty="0" smtClean="0">
                <a:latin typeface="Arial" panose="020B0604020202020204" pitchFamily="34" charset="0"/>
                <a:cs typeface="Arial" panose="020B0604020202020204" pitchFamily="34" charset="0"/>
                <a:hlinkClick r:id="rId4"/>
              </a:rPr>
              <a:t>Uinteract1@labor.mo.gov</a:t>
            </a:r>
            <a:r>
              <a:rPr lang="en-US" dirty="0" smtClean="0">
                <a:latin typeface="Arial" panose="020B0604020202020204" pitchFamily="34" charset="0"/>
                <a:cs typeface="Arial" panose="020B0604020202020204" pitchFamily="34" charset="0"/>
              </a:rPr>
              <a:t>.  For more information on the file format call Danielle Childs 573-751-3422 or Dot Pfeiffer 573-751-2271 </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 Remember to get all your clients reports and payments in a timely manner to stay in compliance</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7443709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5500" dirty="0" smtClean="0"/>
              <a:t>QUESTIONS</a:t>
            </a:r>
            <a:endParaRPr lang="en-US" sz="5500" dirty="0"/>
          </a:p>
        </p:txBody>
      </p:sp>
      <p:pic>
        <p:nvPicPr>
          <p:cNvPr id="5" name="Content Placeholder 4" descr="Questions Scrabble | Hi guys, If you would like to use any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35163"/>
            <a:ext cx="8077200" cy="4694237"/>
          </a:xfrm>
        </p:spPr>
      </p:pic>
    </p:spTree>
    <p:extLst>
      <p:ext uri="{BB962C8B-B14F-4D97-AF65-F5344CB8AC3E}">
        <p14:creationId xmlns:p14="http://schemas.microsoft.com/office/powerpoint/2010/main" val="23372150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dirty="0" smtClean="0"/>
              <a:t>INVESTIGATIONS</a:t>
            </a:r>
            <a:endParaRPr lang="en-US" sz="7200" dirty="0"/>
          </a:p>
        </p:txBody>
      </p:sp>
      <p:sp>
        <p:nvSpPr>
          <p:cNvPr id="3" name="Content Placeholder 2"/>
          <p:cNvSpPr>
            <a:spLocks noGrp="1"/>
          </p:cNvSpPr>
          <p:nvPr>
            <p:ph idx="1"/>
          </p:nvPr>
        </p:nvSpPr>
        <p:spPr/>
        <p:txBody>
          <a:bodyPr>
            <a:normAutofit/>
          </a:bodyPr>
          <a:lstStyle/>
          <a:p>
            <a:pPr marL="0" indent="0" algn="ctr">
              <a:buNone/>
            </a:pPr>
            <a:endParaRPr lang="en-US" sz="5400" b="1" dirty="0" smtClean="0">
              <a:solidFill>
                <a:srgbClr val="FF0000"/>
              </a:solidFill>
            </a:endParaRPr>
          </a:p>
          <a:p>
            <a:pPr marL="0" indent="0" algn="ctr">
              <a:buNone/>
            </a:pPr>
            <a:r>
              <a:rPr lang="en-US" sz="5400" b="1" dirty="0" smtClean="0">
                <a:solidFill>
                  <a:srgbClr val="FF0000"/>
                </a:solidFill>
              </a:rPr>
              <a:t>75% of all referrals to the Investigations Unit </a:t>
            </a:r>
          </a:p>
          <a:p>
            <a:pPr marL="0" indent="0" algn="ctr">
              <a:buNone/>
            </a:pPr>
            <a:r>
              <a:rPr lang="en-US" sz="5400" b="1" dirty="0" smtClean="0">
                <a:solidFill>
                  <a:srgbClr val="FF0000"/>
                </a:solidFill>
              </a:rPr>
              <a:t>Involve CDS Vendors</a:t>
            </a:r>
            <a:endParaRPr lang="en-US" sz="5400" b="1" dirty="0">
              <a:solidFill>
                <a:srgbClr val="FF0000"/>
              </a:solidFill>
            </a:endParaRPr>
          </a:p>
        </p:txBody>
      </p:sp>
    </p:spTree>
    <p:extLst>
      <p:ext uri="{BB962C8B-B14F-4D97-AF65-F5344CB8AC3E}">
        <p14:creationId xmlns:p14="http://schemas.microsoft.com/office/powerpoint/2010/main" val="12677999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FRAUD</a:t>
            </a:r>
            <a:endParaRPr lang="en-US" dirty="0"/>
          </a:p>
        </p:txBody>
      </p:sp>
      <p:sp>
        <p:nvSpPr>
          <p:cNvPr id="3" name="Content Placeholder 2"/>
          <p:cNvSpPr>
            <a:spLocks noGrp="1"/>
          </p:cNvSpPr>
          <p:nvPr>
            <p:ph idx="1"/>
          </p:nvPr>
        </p:nvSpPr>
        <p:spPr>
          <a:xfrm>
            <a:off x="228600" y="1935480"/>
            <a:ext cx="8763000" cy="4389120"/>
          </a:xfrm>
        </p:spPr>
        <p:txBody>
          <a:bodyPr>
            <a:normAutofit/>
          </a:bodyPr>
          <a:lstStyle/>
          <a:p>
            <a:r>
              <a:rPr lang="en-US" dirty="0" smtClean="0">
                <a:solidFill>
                  <a:schemeClr val="accent1">
                    <a:lumMod val="75000"/>
                  </a:schemeClr>
                </a:solidFill>
              </a:rPr>
              <a:t>This is when an individual or organization intentionally falsifies information for financial gain.  One of the most common examples is a provider submitting claims to a payer for services never performed.</a:t>
            </a:r>
          </a:p>
          <a:p>
            <a:pPr marL="0" indent="0">
              <a:buNone/>
            </a:pPr>
            <a:endParaRPr lang="en-US" sz="1000" dirty="0" smtClean="0"/>
          </a:p>
          <a:p>
            <a:pPr marL="0" indent="0">
              <a:buNone/>
            </a:pPr>
            <a:r>
              <a:rPr lang="en-US" dirty="0" smtClean="0">
                <a:solidFill>
                  <a:schemeClr val="accent3">
                    <a:lumMod val="75000"/>
                  </a:schemeClr>
                </a:solidFill>
              </a:rPr>
              <a:t>MEDICAID FRAUD:</a:t>
            </a:r>
          </a:p>
          <a:p>
            <a:r>
              <a:rPr lang="en-US" dirty="0">
                <a:solidFill>
                  <a:schemeClr val="accent1">
                    <a:lumMod val="75000"/>
                  </a:schemeClr>
                </a:solidFill>
              </a:rPr>
              <a:t> </a:t>
            </a:r>
            <a:r>
              <a:rPr lang="en-US" dirty="0" smtClean="0">
                <a:solidFill>
                  <a:schemeClr val="accent1">
                    <a:lumMod val="75000"/>
                  </a:schemeClr>
                </a:solidFill>
              </a:rPr>
              <a:t>RSMo 191.905</a:t>
            </a:r>
          </a:p>
          <a:p>
            <a:r>
              <a:rPr lang="en-US" dirty="0" smtClean="0">
                <a:solidFill>
                  <a:schemeClr val="accent1">
                    <a:lumMod val="75000"/>
                  </a:schemeClr>
                </a:solidFill>
              </a:rPr>
              <a:t>No health care provider shall knowingly make or cause to be made a false statement or false representation of a material fact in order to receive a health care payment.</a:t>
            </a:r>
            <a:endParaRPr lang="en-US" dirty="0">
              <a:solidFill>
                <a:schemeClr val="accent1">
                  <a:lumMod val="75000"/>
                </a:schemeClr>
              </a:solidFill>
            </a:endParaRPr>
          </a:p>
        </p:txBody>
      </p:sp>
    </p:spTree>
    <p:extLst>
      <p:ext uri="{BB962C8B-B14F-4D97-AF65-F5344CB8AC3E}">
        <p14:creationId xmlns:p14="http://schemas.microsoft.com/office/powerpoint/2010/main" val="2690653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14400"/>
          </a:xfrm>
        </p:spPr>
        <p:txBody>
          <a:bodyPr/>
          <a:lstStyle/>
          <a:p>
            <a:r>
              <a:rPr lang="en-US" dirty="0" smtClean="0"/>
              <a:t>For Providers: </a:t>
            </a:r>
            <a:endParaRPr lang="en-US" dirty="0"/>
          </a:p>
        </p:txBody>
      </p:sp>
      <p:sp>
        <p:nvSpPr>
          <p:cNvPr id="3" name="Content Placeholder 2"/>
          <p:cNvSpPr>
            <a:spLocks noGrp="1"/>
          </p:cNvSpPr>
          <p:nvPr>
            <p:ph idx="1"/>
          </p:nvPr>
        </p:nvSpPr>
        <p:spPr>
          <a:xfrm>
            <a:off x="152400" y="1676400"/>
            <a:ext cx="8839200" cy="5029200"/>
          </a:xfrm>
        </p:spPr>
        <p:txBody>
          <a:bodyPr>
            <a:normAutofit/>
          </a:bodyPr>
          <a:lstStyle/>
          <a:p>
            <a:r>
              <a:rPr lang="en-US" dirty="0" smtClean="0">
                <a:solidFill>
                  <a:schemeClr val="accent2">
                    <a:lumMod val="75000"/>
                  </a:schemeClr>
                </a:solidFill>
              </a:rPr>
              <a:t>The provider should </a:t>
            </a:r>
            <a:r>
              <a:rPr lang="en-US" i="1" dirty="0" smtClean="0">
                <a:solidFill>
                  <a:schemeClr val="accent2">
                    <a:lumMod val="75000"/>
                  </a:schemeClr>
                </a:solidFill>
              </a:rPr>
              <a:t>not submit claims solely on the basis of the prior authorization, but must base claims upon documentation of actual services rendered</a:t>
            </a:r>
            <a:r>
              <a:rPr lang="en-US" dirty="0" smtClean="0"/>
              <a:t>.</a:t>
            </a:r>
          </a:p>
          <a:p>
            <a:pPr marL="0" indent="0" algn="ctr">
              <a:buNone/>
            </a:pPr>
            <a:r>
              <a:rPr lang="en-US" sz="3600" b="1" dirty="0" smtClean="0">
                <a:solidFill>
                  <a:srgbClr val="002060"/>
                </a:solidFill>
              </a:rPr>
              <a:t>Do Not Bill Off the Care Plan</a:t>
            </a:r>
          </a:p>
          <a:p>
            <a:pPr marL="0" indent="0" algn="ctr">
              <a:buNone/>
            </a:pPr>
            <a:endParaRPr lang="en-US" sz="1000" b="1" dirty="0" smtClean="0">
              <a:solidFill>
                <a:srgbClr val="002060"/>
              </a:solidFill>
            </a:endParaRPr>
          </a:p>
          <a:p>
            <a:pPr marL="0" indent="0">
              <a:buNone/>
            </a:pPr>
            <a:r>
              <a:rPr lang="en-US" sz="2800" dirty="0" smtClean="0">
                <a:solidFill>
                  <a:schemeClr val="accent1">
                    <a:lumMod val="75000"/>
                  </a:schemeClr>
                </a:solidFill>
              </a:rPr>
              <a:t>Overlapping Services</a:t>
            </a:r>
          </a:p>
          <a:p>
            <a:r>
              <a:rPr lang="en-US" dirty="0" smtClean="0">
                <a:solidFill>
                  <a:schemeClr val="accent1">
                    <a:lumMod val="75000"/>
                  </a:schemeClr>
                </a:solidFill>
              </a:rPr>
              <a:t>If you bill for services while the participant is in the hospital or otherwise not receiving services, you may be guilty of stealing.</a:t>
            </a:r>
          </a:p>
          <a:p>
            <a:r>
              <a:rPr lang="en-US" dirty="0" smtClean="0">
                <a:solidFill>
                  <a:schemeClr val="accent1">
                    <a:lumMod val="75000"/>
                  </a:schemeClr>
                </a:solidFill>
              </a:rPr>
              <a:t>Do not bill for services when the participant has died. (That is stealing and fraud)</a:t>
            </a:r>
          </a:p>
        </p:txBody>
      </p:sp>
    </p:spTree>
    <p:extLst>
      <p:ext uri="{BB962C8B-B14F-4D97-AF65-F5344CB8AC3E}">
        <p14:creationId xmlns:p14="http://schemas.microsoft.com/office/powerpoint/2010/main" val="37803304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Some Examples of Fraud</a:t>
            </a:r>
            <a:endParaRPr lang="en-US" dirty="0"/>
          </a:p>
        </p:txBody>
      </p:sp>
      <p:sp>
        <p:nvSpPr>
          <p:cNvPr id="3" name="Content Placeholder 2"/>
          <p:cNvSpPr>
            <a:spLocks noGrp="1"/>
          </p:cNvSpPr>
          <p:nvPr>
            <p:ph idx="1"/>
          </p:nvPr>
        </p:nvSpPr>
        <p:spPr>
          <a:xfrm>
            <a:off x="152400" y="1600200"/>
            <a:ext cx="8763000" cy="5029200"/>
          </a:xfrm>
        </p:spPr>
        <p:txBody>
          <a:bodyPr>
            <a:normAutofit/>
          </a:bodyPr>
          <a:lstStyle/>
          <a:p>
            <a:r>
              <a:rPr lang="en-US" sz="2800" b="1" dirty="0" smtClean="0">
                <a:solidFill>
                  <a:schemeClr val="accent3">
                    <a:lumMod val="75000"/>
                  </a:schemeClr>
                </a:solidFill>
              </a:rPr>
              <a:t>Overcharging for services provided</a:t>
            </a:r>
          </a:p>
          <a:p>
            <a:r>
              <a:rPr lang="en-US" sz="2800" b="1" dirty="0" smtClean="0">
                <a:solidFill>
                  <a:schemeClr val="accent3">
                    <a:lumMod val="75000"/>
                  </a:schemeClr>
                </a:solidFill>
              </a:rPr>
              <a:t>Charging for services NOT provided</a:t>
            </a:r>
          </a:p>
          <a:p>
            <a:r>
              <a:rPr lang="en-US" sz="2800" b="1" dirty="0" smtClean="0">
                <a:solidFill>
                  <a:schemeClr val="accent3">
                    <a:lumMod val="75000"/>
                  </a:schemeClr>
                </a:solidFill>
              </a:rPr>
              <a:t>Accepting bribes or kickbacks for referring clients</a:t>
            </a:r>
          </a:p>
          <a:p>
            <a:r>
              <a:rPr lang="en-US" sz="2800" b="1" dirty="0" smtClean="0">
                <a:solidFill>
                  <a:schemeClr val="accent3">
                    <a:lumMod val="75000"/>
                  </a:schemeClr>
                </a:solidFill>
              </a:rPr>
              <a:t>Incentives for retain clients</a:t>
            </a:r>
          </a:p>
          <a:p>
            <a:r>
              <a:rPr lang="en-US" sz="2800" b="1" dirty="0" smtClean="0">
                <a:solidFill>
                  <a:schemeClr val="accent3">
                    <a:lumMod val="75000"/>
                  </a:schemeClr>
                </a:solidFill>
              </a:rPr>
              <a:t>Rendering inappropriate or unnecessary services</a:t>
            </a:r>
          </a:p>
          <a:p>
            <a:pPr marL="0" indent="0">
              <a:buNone/>
            </a:pPr>
            <a:endParaRPr lang="en-US" sz="1000" dirty="0" smtClean="0"/>
          </a:p>
          <a:p>
            <a:pPr marL="0" indent="0">
              <a:buNone/>
            </a:pPr>
            <a:r>
              <a:rPr lang="en-US" dirty="0" smtClean="0">
                <a:solidFill>
                  <a:schemeClr val="accent5">
                    <a:lumMod val="75000"/>
                  </a:schemeClr>
                </a:solidFill>
              </a:rPr>
              <a:t>Examples of Kickbacks</a:t>
            </a:r>
          </a:p>
          <a:p>
            <a:pPr marL="0" indent="0">
              <a:buNone/>
            </a:pPr>
            <a:r>
              <a:rPr lang="en-US" dirty="0" smtClean="0">
                <a:solidFill>
                  <a:schemeClr val="accent5">
                    <a:lumMod val="75000"/>
                  </a:schemeClr>
                </a:solidFill>
              </a:rPr>
              <a:t>Offering cash, goods or service to prospective clients to switch / to clients to stay / to attendants for referrals </a:t>
            </a:r>
          </a:p>
          <a:p>
            <a:pPr marL="0" indent="0">
              <a:buNone/>
            </a:pPr>
            <a:r>
              <a:rPr lang="en-US" dirty="0" smtClean="0">
                <a:solidFill>
                  <a:schemeClr val="accent5">
                    <a:lumMod val="75000"/>
                  </a:schemeClr>
                </a:solidFill>
              </a:rPr>
              <a:t>(cut grass for free if they stay or to have them switch)</a:t>
            </a:r>
            <a:endParaRPr lang="en-US" dirty="0">
              <a:solidFill>
                <a:schemeClr val="accent5">
                  <a:lumMod val="75000"/>
                </a:schemeClr>
              </a:solidFill>
            </a:endParaRPr>
          </a:p>
          <a:p>
            <a:endParaRPr lang="en-US" dirty="0"/>
          </a:p>
        </p:txBody>
      </p:sp>
    </p:spTree>
    <p:extLst>
      <p:ext uri="{BB962C8B-B14F-4D97-AF65-F5344CB8AC3E}">
        <p14:creationId xmlns:p14="http://schemas.microsoft.com/office/powerpoint/2010/main" val="262065490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dirty="0" smtClean="0"/>
              <a:t>Falsification of Documentation</a:t>
            </a:r>
            <a:endParaRPr lang="en-US" dirty="0"/>
          </a:p>
        </p:txBody>
      </p:sp>
      <p:sp>
        <p:nvSpPr>
          <p:cNvPr id="3" name="Content Placeholder 2"/>
          <p:cNvSpPr>
            <a:spLocks noGrp="1"/>
          </p:cNvSpPr>
          <p:nvPr>
            <p:ph idx="1"/>
          </p:nvPr>
        </p:nvSpPr>
        <p:spPr>
          <a:xfrm>
            <a:off x="152400" y="1752600"/>
            <a:ext cx="8763000" cy="4953000"/>
          </a:xfrm>
        </p:spPr>
        <p:txBody>
          <a:bodyPr>
            <a:normAutofit/>
          </a:bodyPr>
          <a:lstStyle/>
          <a:p>
            <a:pPr marL="0" indent="0">
              <a:buNone/>
            </a:pPr>
            <a:r>
              <a:rPr lang="en-US" dirty="0" smtClean="0">
                <a:latin typeface="Arial" panose="020B0604020202020204" pitchFamily="34" charset="0"/>
                <a:cs typeface="Arial" panose="020B0604020202020204" pitchFamily="34" charset="0"/>
              </a:rPr>
              <a:t>The aide/attendant is believed to have falsified </a:t>
            </a:r>
            <a:r>
              <a:rPr lang="en-US" dirty="0" smtClean="0">
                <a:latin typeface="Arial" panose="020B0604020202020204" pitchFamily="34" charset="0"/>
                <a:cs typeface="Arial" panose="020B0604020202020204" pitchFamily="34" charset="0"/>
              </a:rPr>
              <a:t>time on EVV </a:t>
            </a:r>
            <a:r>
              <a:rPr lang="en-US" dirty="0" smtClean="0">
                <a:latin typeface="Arial" panose="020B0604020202020204" pitchFamily="34" charset="0"/>
                <a:cs typeface="Arial" panose="020B0604020202020204" pitchFamily="34" charset="0"/>
              </a:rPr>
              <a:t>reports if they: </a:t>
            </a:r>
          </a:p>
          <a:p>
            <a:pPr marL="0" indent="0">
              <a:buNone/>
            </a:pPr>
            <a:endParaRPr lang="en-US" sz="900" dirty="0" smtClean="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Leave early, and do not adjust their </a:t>
            </a:r>
            <a:r>
              <a:rPr lang="en-US" dirty="0" smtClean="0">
                <a:latin typeface="Arial" panose="020B0604020202020204" pitchFamily="34" charset="0"/>
                <a:cs typeface="Arial" panose="020B0604020202020204" pitchFamily="34" charset="0"/>
              </a:rPr>
              <a:t>Telephony </a:t>
            </a:r>
          </a:p>
          <a:p>
            <a:pPr marL="0" indent="0">
              <a:buNone/>
            </a:pPr>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Arrive late, and do not adjust their </a:t>
            </a:r>
            <a:r>
              <a:rPr lang="en-US" dirty="0" smtClean="0">
                <a:latin typeface="Arial" panose="020B0604020202020204" pitchFamily="34" charset="0"/>
                <a:cs typeface="Arial" panose="020B0604020202020204" pitchFamily="34" charset="0"/>
              </a:rPr>
              <a:t>Telephony</a:t>
            </a:r>
          </a:p>
          <a:p>
            <a:pPr marL="0" indent="0">
              <a:buNone/>
            </a:pPr>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Not showing up but claiming time </a:t>
            </a:r>
            <a:r>
              <a:rPr lang="en-US" dirty="0" smtClean="0">
                <a:latin typeface="Arial" panose="020B0604020202020204" pitchFamily="34" charset="0"/>
                <a:cs typeface="Arial" panose="020B0604020202020204" pitchFamily="34" charset="0"/>
              </a:rPr>
              <a:t>worked</a:t>
            </a:r>
          </a:p>
          <a:p>
            <a:pPr marL="0" indent="0">
              <a:buNone/>
            </a:pPr>
            <a:endParaRPr lang="en-US" sz="10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Being in two (or 3) places  at the same </a:t>
            </a:r>
            <a:r>
              <a:rPr lang="en-US" dirty="0" smtClean="0">
                <a:latin typeface="Arial" panose="020B0604020202020204" pitchFamily="34" charset="0"/>
                <a:cs typeface="Arial" panose="020B0604020202020204" pitchFamily="34" charset="0"/>
              </a:rPr>
              <a:t>time</a:t>
            </a:r>
          </a:p>
          <a:p>
            <a:pPr marL="0" indent="0">
              <a:buNone/>
            </a:pPr>
            <a:endParaRPr lang="en-US" sz="100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Using </a:t>
            </a:r>
            <a:r>
              <a:rPr lang="en-US" dirty="0">
                <a:latin typeface="Arial" panose="020B0604020202020204" pitchFamily="34" charset="0"/>
                <a:cs typeface="Arial" panose="020B0604020202020204" pitchFamily="34" charset="0"/>
              </a:rPr>
              <a:t>EVV while their client is in the hospital or otherwise not receiving care</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821254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CDS Providers/Vendors</a:t>
            </a:r>
            <a:endParaRPr lang="en-US" dirty="0"/>
          </a:p>
        </p:txBody>
      </p:sp>
      <p:sp>
        <p:nvSpPr>
          <p:cNvPr id="3" name="Content Placeholder 2"/>
          <p:cNvSpPr>
            <a:spLocks noGrp="1"/>
          </p:cNvSpPr>
          <p:nvPr>
            <p:ph idx="1"/>
          </p:nvPr>
        </p:nvSpPr>
        <p:spPr/>
        <p:txBody>
          <a:bodyPr/>
          <a:lstStyle/>
          <a:p>
            <a:r>
              <a:rPr lang="en-US" dirty="0" smtClean="0">
                <a:latin typeface="Arial" panose="020B0604020202020204" pitchFamily="34" charset="0"/>
                <a:cs typeface="Arial" panose="020B0604020202020204" pitchFamily="34" charset="0"/>
              </a:rPr>
              <a:t>For CDS, the attendant can be a family member but cannot be the spouse</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Marriage Certificates are easy to find.  $3.00 in St. Louis City</a:t>
            </a:r>
          </a:p>
          <a:p>
            <a:pPr marL="0" indent="0">
              <a:buNone/>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For In Home – a family member is defined as a Spouse, Parent, Sibling, Child by blood, adoption or marriage, Grandparent or Grandchild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3246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72312"/>
          </a:xfrm>
        </p:spPr>
        <p:txBody>
          <a:bodyPr/>
          <a:lstStyle/>
          <a:p>
            <a:r>
              <a:rPr lang="en-US" dirty="0" smtClean="0"/>
              <a:t>What IS CDS? (cont.)</a:t>
            </a:r>
            <a:endParaRPr lang="en-US" dirty="0"/>
          </a:p>
        </p:txBody>
      </p:sp>
      <p:sp>
        <p:nvSpPr>
          <p:cNvPr id="3" name="Content Placeholder 2"/>
          <p:cNvSpPr>
            <a:spLocks noGrp="1"/>
          </p:cNvSpPr>
          <p:nvPr>
            <p:ph idx="1"/>
          </p:nvPr>
        </p:nvSpPr>
        <p:spPr>
          <a:xfrm>
            <a:off x="152400" y="1828800"/>
            <a:ext cx="8686800" cy="4876800"/>
          </a:xfrm>
        </p:spPr>
        <p:txBody>
          <a:bodyPr>
            <a:normAutofit lnSpcReduction="10000"/>
          </a:bodyPr>
          <a:lstStyle/>
          <a:p>
            <a:pPr marL="0" indent="0">
              <a:buNone/>
            </a:pPr>
            <a:r>
              <a:rPr lang="en-US" sz="3400" dirty="0" smtClean="0">
                <a:solidFill>
                  <a:schemeClr val="accent1">
                    <a:lumMod val="75000"/>
                  </a:schemeClr>
                </a:solidFill>
              </a:rPr>
              <a:t>This personal care program is administered by the Division of Senior and Disability Services, a division of Missouri Department of Health and Senior Services (DHSS), and is available state wide. </a:t>
            </a:r>
          </a:p>
          <a:p>
            <a:pPr marL="0" indent="0">
              <a:buNone/>
            </a:pPr>
            <a:endParaRPr lang="en-US" sz="3400" dirty="0" smtClean="0">
              <a:solidFill>
                <a:schemeClr val="accent1">
                  <a:lumMod val="75000"/>
                </a:schemeClr>
              </a:solidFill>
            </a:endParaRPr>
          </a:p>
          <a:p>
            <a:pPr marL="0" indent="0">
              <a:buNone/>
            </a:pPr>
            <a:r>
              <a:rPr lang="en-US" sz="3400" dirty="0" smtClean="0">
                <a:solidFill>
                  <a:schemeClr val="accent1">
                    <a:lumMod val="75000"/>
                  </a:schemeClr>
                </a:solidFill>
              </a:rPr>
              <a:t>Missouri Medicaid Audit and Compliance (MMAC) processes the contracts and MO HealthNet enrollments for CDS providers.</a:t>
            </a:r>
          </a:p>
          <a:p>
            <a:pPr marL="0" indent="0">
              <a:buNone/>
            </a:pPr>
            <a:endParaRPr lang="en-US" dirty="0"/>
          </a:p>
        </p:txBody>
      </p:sp>
    </p:spTree>
    <p:extLst>
      <p:ext uri="{BB962C8B-B14F-4D97-AF65-F5344CB8AC3E}">
        <p14:creationId xmlns:p14="http://schemas.microsoft.com/office/powerpoint/2010/main" val="320251344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pPr algn="ctr"/>
            <a:r>
              <a:rPr lang="en-US" sz="6000" dirty="0" smtClean="0"/>
              <a:t>IMPORTANT</a:t>
            </a:r>
            <a:endParaRPr lang="en-US" sz="6000" dirty="0"/>
          </a:p>
        </p:txBody>
      </p:sp>
      <p:sp>
        <p:nvSpPr>
          <p:cNvPr id="3" name="Content Placeholder 2"/>
          <p:cNvSpPr>
            <a:spLocks noGrp="1"/>
          </p:cNvSpPr>
          <p:nvPr>
            <p:ph idx="1"/>
          </p:nvPr>
        </p:nvSpPr>
        <p:spPr>
          <a:xfrm>
            <a:off x="152400" y="1935480"/>
            <a:ext cx="8991600" cy="4770120"/>
          </a:xfrm>
        </p:spPr>
        <p:txBody>
          <a:bodyPr/>
          <a:lstStyle/>
          <a:p>
            <a:pPr marL="0" indent="0">
              <a:buNone/>
            </a:pPr>
            <a:r>
              <a:rPr lang="en-US" dirty="0">
                <a:solidFill>
                  <a:srgbClr val="002060"/>
                </a:solidFill>
                <a:latin typeface="Arial" panose="020B0604020202020204" pitchFamily="34" charset="0"/>
                <a:cs typeface="Arial" panose="020B0604020202020204" pitchFamily="34" charset="0"/>
              </a:rPr>
              <a:t>As a CDS vendor, it is your responsibility to pay all taxes in a timely manner.  </a:t>
            </a:r>
            <a:endParaRPr lang="en-US" dirty="0" smtClean="0">
              <a:solidFill>
                <a:srgbClr val="002060"/>
              </a:solidFill>
              <a:latin typeface="Arial" panose="020B0604020202020204" pitchFamily="34" charset="0"/>
              <a:cs typeface="Arial" panose="020B0604020202020204" pitchFamily="34" charset="0"/>
            </a:endParaRPr>
          </a:p>
          <a:p>
            <a:pPr marL="0" indent="0">
              <a:buNone/>
            </a:pPr>
            <a:endParaRPr lang="en-US" dirty="0" smtClean="0">
              <a:solidFill>
                <a:srgbClr val="002060"/>
              </a:solidFill>
              <a:latin typeface="Arial" panose="020B0604020202020204" pitchFamily="34" charset="0"/>
              <a:cs typeface="Arial" panose="020B0604020202020204" pitchFamily="34" charset="0"/>
            </a:endParaRPr>
          </a:p>
          <a:p>
            <a:pPr marL="0" indent="0">
              <a:buNone/>
            </a:pPr>
            <a:r>
              <a:rPr lang="en-US" dirty="0" smtClean="0">
                <a:solidFill>
                  <a:srgbClr val="002060"/>
                </a:solidFill>
                <a:latin typeface="Arial" panose="020B0604020202020204" pitchFamily="34" charset="0"/>
                <a:cs typeface="Arial" panose="020B0604020202020204" pitchFamily="34" charset="0"/>
              </a:rPr>
              <a:t>It </a:t>
            </a:r>
            <a:r>
              <a:rPr lang="en-US" dirty="0">
                <a:solidFill>
                  <a:srgbClr val="002060"/>
                </a:solidFill>
                <a:latin typeface="Arial" panose="020B0604020202020204" pitchFamily="34" charset="0"/>
                <a:cs typeface="Arial" panose="020B0604020202020204" pitchFamily="34" charset="0"/>
              </a:rPr>
              <a:t>is really not fair for an 85 </a:t>
            </a:r>
            <a:r>
              <a:rPr lang="en-US" dirty="0" err="1">
                <a:solidFill>
                  <a:srgbClr val="002060"/>
                </a:solidFill>
                <a:latin typeface="Arial" panose="020B0604020202020204" pitchFamily="34" charset="0"/>
                <a:cs typeface="Arial" panose="020B0604020202020204" pitchFamily="34" charset="0"/>
              </a:rPr>
              <a:t>yr</a:t>
            </a:r>
            <a:r>
              <a:rPr lang="en-US" dirty="0">
                <a:solidFill>
                  <a:srgbClr val="002060"/>
                </a:solidFill>
                <a:latin typeface="Arial" panose="020B0604020202020204" pitchFamily="34" charset="0"/>
                <a:cs typeface="Arial" panose="020B0604020202020204" pitchFamily="34" charset="0"/>
              </a:rPr>
              <a:t> old CDS client to receive a notice from the IRS saying they are taking her home or keeping her social security check to pay the taxes that your agency agreed to pay.  </a:t>
            </a:r>
          </a:p>
          <a:p>
            <a:pPr marL="0" indent="0">
              <a:buNone/>
            </a:pPr>
            <a:endParaRPr lang="en-US" dirty="0">
              <a:solidFill>
                <a:srgbClr val="002060"/>
              </a:solidFill>
            </a:endParaRPr>
          </a:p>
          <a:p>
            <a:pPr marL="0" indent="0">
              <a:buNone/>
            </a:pPr>
            <a:r>
              <a:rPr lang="en-US" dirty="0" smtClean="0">
                <a:solidFill>
                  <a:srgbClr val="002060"/>
                </a:solidFill>
                <a:latin typeface="Arial" panose="020B0604020202020204" pitchFamily="34" charset="0"/>
                <a:cs typeface="Arial" panose="020B0604020202020204" pitchFamily="34" charset="0"/>
              </a:rPr>
              <a:t>The investigators will contact  you to produce the proper paperwork showing taxes were paid. </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9309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ctr"/>
            <a:r>
              <a:rPr lang="en-US" dirty="0" smtClean="0"/>
              <a:t>We Need Your Help</a:t>
            </a:r>
            <a:endParaRPr lang="en-US" dirty="0"/>
          </a:p>
        </p:txBody>
      </p:sp>
      <p:sp>
        <p:nvSpPr>
          <p:cNvPr id="3" name="Content Placeholder 2"/>
          <p:cNvSpPr>
            <a:spLocks noGrp="1"/>
          </p:cNvSpPr>
          <p:nvPr>
            <p:ph idx="1"/>
          </p:nvPr>
        </p:nvSpPr>
        <p:spPr>
          <a:xfrm>
            <a:off x="228600" y="1600200"/>
            <a:ext cx="8915400" cy="5029200"/>
          </a:xfrm>
        </p:spPr>
        <p:txBody>
          <a:bodyPr/>
          <a:lstStyle/>
          <a:p>
            <a:r>
              <a:rPr lang="en-US" sz="2800" dirty="0" smtClean="0">
                <a:solidFill>
                  <a:srgbClr val="002060"/>
                </a:solidFill>
                <a:latin typeface="Arial" panose="020B0604020202020204" pitchFamily="34" charset="0"/>
                <a:cs typeface="Arial" panose="020B0604020202020204" pitchFamily="34" charset="0"/>
              </a:rPr>
              <a:t>You’re a taxpayer . . . It’s your money!</a:t>
            </a:r>
          </a:p>
          <a:p>
            <a:pPr marL="0" indent="0">
              <a:buNone/>
            </a:pPr>
            <a:endParaRPr lang="en-US" dirty="0" smtClean="0"/>
          </a:p>
          <a:p>
            <a:r>
              <a:rPr lang="en-US" sz="2800" dirty="0" smtClean="0">
                <a:solidFill>
                  <a:srgbClr val="002060"/>
                </a:solidFill>
                <a:latin typeface="Arial" panose="020B0604020202020204" pitchFamily="34" charset="0"/>
                <a:cs typeface="Arial" panose="020B0604020202020204" pitchFamily="34" charset="0"/>
              </a:rPr>
              <a:t>More services for this in need</a:t>
            </a:r>
          </a:p>
          <a:p>
            <a:pPr marL="0" indent="0">
              <a:buNone/>
            </a:pPr>
            <a:endParaRPr lang="en-US" dirty="0" smtClean="0"/>
          </a:p>
          <a:p>
            <a:r>
              <a:rPr lang="en-US" sz="2800" dirty="0" smtClean="0">
                <a:solidFill>
                  <a:srgbClr val="002060"/>
                </a:solidFill>
                <a:latin typeface="Arial" panose="020B0604020202020204" pitchFamily="34" charset="0"/>
                <a:cs typeface="Arial" panose="020B0604020202020204" pitchFamily="34" charset="0"/>
              </a:rPr>
              <a:t>If you know about it and don’t report it, YOU are committing fraud.  This is the easiest way to get terminated from the program</a:t>
            </a:r>
          </a:p>
          <a:p>
            <a:pPr marL="0" indent="0">
              <a:buNone/>
            </a:pPr>
            <a:endParaRPr lang="en-US" dirty="0" smtClean="0"/>
          </a:p>
          <a:p>
            <a:r>
              <a:rPr lang="en-US" sz="2800" dirty="0" smtClean="0">
                <a:solidFill>
                  <a:srgbClr val="002060"/>
                </a:solidFill>
                <a:latin typeface="Arial" panose="020B0604020202020204" pitchFamily="34" charset="0"/>
                <a:cs typeface="Arial" panose="020B0604020202020204" pitchFamily="34" charset="0"/>
              </a:rPr>
              <a:t>It’s the right thing to do</a:t>
            </a:r>
            <a:endParaRPr lang="en-US" sz="2800" dirty="0">
              <a:solidFill>
                <a:srgbClr val="002060"/>
              </a:solidFill>
              <a:latin typeface="Arial" panose="020B0604020202020204" pitchFamily="34" charset="0"/>
              <a:cs typeface="Arial" panose="020B0604020202020204" pitchFamily="34" charset="0"/>
            </a:endParaRPr>
          </a:p>
        </p:txBody>
      </p:sp>
      <p:pic>
        <p:nvPicPr>
          <p:cNvPr id="5" name="Picture 4" descr="CNBNEWS.NET/Gloucester City: CNB CRI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4800600"/>
            <a:ext cx="3733800" cy="1524000"/>
          </a:xfrm>
          <a:prstGeom prst="rect">
            <a:avLst/>
          </a:prstGeom>
        </p:spPr>
      </p:pic>
    </p:spTree>
    <p:extLst>
      <p:ext uri="{BB962C8B-B14F-4D97-AF65-F5344CB8AC3E}">
        <p14:creationId xmlns:p14="http://schemas.microsoft.com/office/powerpoint/2010/main" val="27253058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92480"/>
            <a:ext cx="8229600" cy="807720"/>
          </a:xfrm>
        </p:spPr>
        <p:txBody>
          <a:bodyPr/>
          <a:lstStyle/>
          <a:p>
            <a:r>
              <a:rPr lang="en-US" dirty="0" smtClean="0"/>
              <a:t>Contact Information</a:t>
            </a:r>
            <a:endParaRPr lang="en-US" dirty="0"/>
          </a:p>
        </p:txBody>
      </p:sp>
      <p:sp>
        <p:nvSpPr>
          <p:cNvPr id="3" name="Content Placeholder 2"/>
          <p:cNvSpPr>
            <a:spLocks noGrp="1"/>
          </p:cNvSpPr>
          <p:nvPr>
            <p:ph idx="1"/>
          </p:nvPr>
        </p:nvSpPr>
        <p:spPr>
          <a:xfrm>
            <a:off x="228600" y="1828800"/>
            <a:ext cx="8763000" cy="4800600"/>
          </a:xfrm>
        </p:spPr>
        <p:txBody>
          <a:bodyPr>
            <a:normAutofit/>
          </a:bodyPr>
          <a:lstStyle/>
          <a:p>
            <a:pPr marL="0" indent="0">
              <a:buNone/>
            </a:pPr>
            <a:r>
              <a:rPr lang="en-US" sz="3200" b="1" dirty="0" smtClean="0">
                <a:solidFill>
                  <a:schemeClr val="accent3">
                    <a:lumMod val="75000"/>
                  </a:schemeClr>
                </a:solidFill>
              </a:rPr>
              <a:t>MMAC FRAUD HOTLINE: 573-751-3285</a:t>
            </a:r>
          </a:p>
          <a:p>
            <a:pPr marL="0" indent="0">
              <a:buNone/>
            </a:pPr>
            <a:r>
              <a:rPr lang="en-US" sz="3200" b="1" dirty="0" smtClean="0">
                <a:solidFill>
                  <a:schemeClr val="accent3">
                    <a:lumMod val="75000"/>
                  </a:schemeClr>
                </a:solidFill>
              </a:rPr>
              <a:t>MMAC FRAUD EMAIL: </a:t>
            </a:r>
            <a:r>
              <a:rPr lang="en-US" sz="3200" dirty="0" smtClean="0">
                <a:hlinkClick r:id="rId3"/>
              </a:rPr>
              <a:t>MMAC.ReportFraud@dss.mo.gov</a:t>
            </a:r>
            <a:r>
              <a:rPr lang="en-US" sz="3200" dirty="0" smtClean="0"/>
              <a:t> </a:t>
            </a:r>
          </a:p>
          <a:p>
            <a:pPr marL="0" indent="0">
              <a:buNone/>
            </a:pPr>
            <a:endParaRPr lang="en-US" sz="3200" dirty="0" smtClean="0"/>
          </a:p>
          <a:p>
            <a:pPr marL="0" indent="0">
              <a:buNone/>
            </a:pPr>
            <a:r>
              <a:rPr lang="en-US" sz="3200" b="1" u="sng" dirty="0" smtClean="0">
                <a:solidFill>
                  <a:schemeClr val="accent3">
                    <a:lumMod val="75000"/>
                  </a:schemeClr>
                </a:solidFill>
              </a:rPr>
              <a:t>Policy Questions can be directed to: </a:t>
            </a:r>
          </a:p>
          <a:p>
            <a:pPr marL="0" indent="0">
              <a:buNone/>
            </a:pPr>
            <a:r>
              <a:rPr lang="en-US" sz="3200" b="1" dirty="0" smtClean="0">
                <a:solidFill>
                  <a:schemeClr val="accent3">
                    <a:lumMod val="75000"/>
                  </a:schemeClr>
                </a:solidFill>
              </a:rPr>
              <a:t>Bureau of Program Integrity via email </a:t>
            </a:r>
            <a:r>
              <a:rPr lang="en-US" sz="3200" dirty="0" smtClean="0">
                <a:solidFill>
                  <a:schemeClr val="accent3">
                    <a:lumMod val="75000"/>
                  </a:schemeClr>
                </a:solidFill>
                <a:hlinkClick r:id="rId4"/>
              </a:rPr>
              <a:t>programintegrity@health.mo.gov</a:t>
            </a:r>
            <a:endParaRPr lang="en-US" sz="3200" dirty="0" smtClean="0">
              <a:solidFill>
                <a:schemeClr val="accent3">
                  <a:lumMod val="75000"/>
                </a:schemeClr>
              </a:solidFill>
            </a:endParaRPr>
          </a:p>
          <a:p>
            <a:pPr marL="0" indent="0">
              <a:buNone/>
            </a:pPr>
            <a:r>
              <a:rPr lang="en-US" sz="3200" dirty="0" smtClean="0">
                <a:solidFill>
                  <a:schemeClr val="accent3">
                    <a:lumMod val="75000"/>
                  </a:schemeClr>
                </a:solidFill>
              </a:rPr>
              <a:t>or by phone 573-526-8557</a:t>
            </a:r>
            <a:endParaRPr lang="en-US" sz="3200" dirty="0">
              <a:solidFill>
                <a:schemeClr val="accent3">
                  <a:lumMod val="75000"/>
                </a:schemeClr>
              </a:solidFill>
            </a:endParaRPr>
          </a:p>
        </p:txBody>
      </p:sp>
    </p:spTree>
    <p:extLst>
      <p:ext uri="{BB962C8B-B14F-4D97-AF65-F5344CB8AC3E}">
        <p14:creationId xmlns:p14="http://schemas.microsoft.com/office/powerpoint/2010/main" val="8709656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5500" dirty="0" smtClean="0"/>
              <a:t>QUESTIONS</a:t>
            </a:r>
            <a:endParaRPr lang="en-US" sz="5500" dirty="0"/>
          </a:p>
        </p:txBody>
      </p:sp>
      <p:pic>
        <p:nvPicPr>
          <p:cNvPr id="5" name="Content Placeholder 4" descr="Questions - Handwriting im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9922" y="1935163"/>
            <a:ext cx="6584155" cy="4389437"/>
          </a:xfrm>
        </p:spPr>
      </p:pic>
    </p:spTree>
    <p:extLst>
      <p:ext uri="{BB962C8B-B14F-4D97-AF65-F5344CB8AC3E}">
        <p14:creationId xmlns:p14="http://schemas.microsoft.com/office/powerpoint/2010/main" val="1753280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Review Team - HCBS</a:t>
            </a:r>
            <a:endParaRPr lang="en-US" dirty="0"/>
          </a:p>
        </p:txBody>
      </p:sp>
      <p:pic>
        <p:nvPicPr>
          <p:cNvPr id="5" name="Picture 2" descr="C:\Users\carrcw9\Desktop\files.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77281" y="1935163"/>
            <a:ext cx="4389437" cy="438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1290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42FF86-C3AE-46D4-A8CC-ACB721017ED2}" type="slidenum">
              <a:rPr kumimoji="0" lang="en-US" sz="1200" b="0" i="0" u="none" strike="noStrike" kern="1200" cap="none" spc="0" normalizeH="0" baseline="0" noProof="0" smtClean="0">
                <a:ln>
                  <a:noFill/>
                </a:ln>
                <a:solidFill>
                  <a:srgbClr val="04617B">
                    <a:shade val="90000"/>
                  </a:srgbClr>
                </a:solidFill>
                <a:effectLst/>
                <a:uLnTx/>
                <a:uFillTx/>
                <a:latin typeface="Constant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srgbClr val="04617B">
                  <a:shade val="90000"/>
                </a:srgbClr>
              </a:solidFill>
              <a:effectLst/>
              <a:uLnTx/>
              <a:uFillTx/>
              <a:latin typeface="Constantia"/>
              <a:ea typeface="+mn-ea"/>
              <a:cs typeface="+mn-cs"/>
            </a:endParaRPr>
          </a:p>
        </p:txBody>
      </p:sp>
      <p:sp>
        <p:nvSpPr>
          <p:cNvPr id="3" name="TextBox 2"/>
          <p:cNvSpPr txBox="1"/>
          <p:nvPr/>
        </p:nvSpPr>
        <p:spPr>
          <a:xfrm>
            <a:off x="457200" y="914400"/>
            <a:ext cx="83058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009DD9">
                    <a:lumMod val="75000"/>
                  </a:srgbClr>
                </a:solidFill>
                <a:effectLst/>
                <a:uLnTx/>
                <a:uFillTx/>
                <a:latin typeface="Tahoma" panose="020B0604030504040204" pitchFamily="34" charset="0"/>
                <a:ea typeface="Tahoma" panose="020B0604030504040204" pitchFamily="34" charset="0"/>
                <a:cs typeface="Tahoma" panose="020B0604030504040204" pitchFamily="34" charset="0"/>
              </a:rPr>
              <a:t>Consumer Directed Services (CDS) program audit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167738" y="1919976"/>
            <a:ext cx="8519062" cy="40010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smtClean="0">
                <a:ln>
                  <a:noFill/>
                </a:ln>
                <a:solidFill>
                  <a:srgbClr val="DBF5F9">
                    <a:lumMod val="50000"/>
                  </a:srgbClr>
                </a:solidFill>
                <a:effectLst/>
                <a:uLnTx/>
                <a:uFillTx/>
                <a:latin typeface="Arial" panose="020B0604020202020204" pitchFamily="34" charset="0"/>
                <a:cs typeface="Arial" panose="020B0604020202020204" pitchFamily="34" charset="0"/>
              </a:rPr>
              <a:t>Documentation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DBF5F9">
                  <a:lumMod val="50000"/>
                </a:srgbClr>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smtClean="0">
                <a:ln>
                  <a:noFill/>
                </a:ln>
                <a:solidFill>
                  <a:srgbClr val="DBF5F9">
                    <a:lumMod val="50000"/>
                  </a:srgbClr>
                </a:solidFill>
                <a:effectLst/>
                <a:uLnTx/>
                <a:uFillTx/>
                <a:latin typeface="Arial" panose="020B0604020202020204" pitchFamily="34" charset="0"/>
                <a:cs typeface="Arial" panose="020B0604020202020204" pitchFamily="34" charset="0"/>
              </a:rPr>
              <a:t>Family Care Safety Registry (FCSR)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DBF5F9">
                  <a:lumMod val="50000"/>
                </a:srgbClr>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smtClean="0">
                <a:ln>
                  <a:noFill/>
                </a:ln>
                <a:solidFill>
                  <a:srgbClr val="DBF5F9">
                    <a:lumMod val="50000"/>
                  </a:srgbClr>
                </a:solidFill>
                <a:effectLst/>
                <a:uLnTx/>
                <a:uFillTx/>
                <a:latin typeface="Arial" panose="020B0604020202020204" pitchFamily="34" charset="0"/>
                <a:cs typeface="Arial" panose="020B0604020202020204" pitchFamily="34" charset="0"/>
              </a:rPr>
              <a:t>Taxes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DBF5F9">
                  <a:lumMod val="50000"/>
                </a:srgbClr>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smtClean="0">
                <a:ln>
                  <a:noFill/>
                </a:ln>
                <a:solidFill>
                  <a:srgbClr val="DBF5F9">
                    <a:lumMod val="50000"/>
                  </a:srgbClr>
                </a:solidFill>
                <a:effectLst/>
                <a:uLnTx/>
                <a:uFillTx/>
                <a:latin typeface="Arial" panose="020B0604020202020204" pitchFamily="34" charset="0"/>
                <a:cs typeface="Arial" panose="020B0604020202020204" pitchFamily="34" charset="0"/>
              </a:rPr>
              <a:t>Electronic Visit Verification (EVV)</a:t>
            </a:r>
            <a:endParaRPr kumimoji="0" lang="en-US" sz="4000" b="0" i="0" u="none" strike="noStrike" kern="1200" cap="none" spc="0" normalizeH="0" baseline="0" noProof="0" dirty="0">
              <a:ln>
                <a:noFill/>
              </a:ln>
              <a:solidFill>
                <a:srgbClr val="DBF5F9">
                  <a:lumMod val="50000"/>
                </a:srgb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945701"/>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229600" cy="896112"/>
          </a:xfrm>
        </p:spPr>
        <p:txBody>
          <a:bodyPr/>
          <a:lstStyle/>
          <a:p>
            <a:r>
              <a:rPr lang="en-US" dirty="0" smtClean="0"/>
              <a:t>Documentation</a:t>
            </a:r>
            <a:endParaRPr lang="en-US" dirty="0"/>
          </a:p>
        </p:txBody>
      </p:sp>
      <p:sp>
        <p:nvSpPr>
          <p:cNvPr id="3" name="Content Placeholder 2"/>
          <p:cNvSpPr>
            <a:spLocks noGrp="1"/>
          </p:cNvSpPr>
          <p:nvPr>
            <p:ph idx="1"/>
          </p:nvPr>
        </p:nvSpPr>
        <p:spPr>
          <a:xfrm>
            <a:off x="0" y="1905000"/>
            <a:ext cx="9144000" cy="4800600"/>
          </a:xfrm>
        </p:spPr>
        <p:txBody>
          <a:bodyPr>
            <a:normAutofit/>
          </a:bodyPr>
          <a:lstStyle/>
          <a:p>
            <a:r>
              <a:rPr lang="en-US" sz="3000" dirty="0" smtClean="0">
                <a:latin typeface="Arial" panose="020B0604020202020204" pitchFamily="34" charset="0"/>
                <a:cs typeface="Arial" panose="020B0604020202020204" pitchFamily="34" charset="0"/>
              </a:rPr>
              <a:t>Personal Care Aide Requirements</a:t>
            </a:r>
          </a:p>
          <a:p>
            <a:pPr marL="0" indent="0">
              <a:buNone/>
            </a:pPr>
            <a:endParaRPr lang="en-US" sz="13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Documentations of Basic Training Requirements provided to the consumer/participant</a:t>
            </a:r>
          </a:p>
          <a:p>
            <a:pPr marL="0" indent="0">
              <a:buNone/>
            </a:pPr>
            <a:endParaRPr lang="en-US" sz="13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Participant Case Record</a:t>
            </a:r>
          </a:p>
          <a:p>
            <a:pPr marL="0" indent="0">
              <a:buNone/>
            </a:pPr>
            <a:endParaRPr lang="en-US" sz="13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Retention of Records</a:t>
            </a:r>
          </a:p>
          <a:p>
            <a:pPr marL="0" indent="0">
              <a:buNone/>
            </a:pPr>
            <a:endParaRPr lang="en-US" sz="12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Check to make sure services are adequately documented</a:t>
            </a:r>
          </a:p>
          <a:p>
            <a:pPr marL="0" indent="0">
              <a:buNone/>
            </a:pPr>
            <a:endParaRPr lang="en-US" dirty="0" smtClean="0"/>
          </a:p>
          <a:p>
            <a:endParaRPr lang="en-US" dirty="0"/>
          </a:p>
        </p:txBody>
      </p:sp>
    </p:spTree>
    <p:extLst>
      <p:ext uri="{BB962C8B-B14F-4D97-AF65-F5344CB8AC3E}">
        <p14:creationId xmlns:p14="http://schemas.microsoft.com/office/powerpoint/2010/main" val="10032603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Family Care Safety Registry (FCSR)</a:t>
            </a:r>
            <a:endParaRPr lang="en-US" dirty="0"/>
          </a:p>
        </p:txBody>
      </p:sp>
      <p:sp>
        <p:nvSpPr>
          <p:cNvPr id="3" name="Content Placeholder 2"/>
          <p:cNvSpPr>
            <a:spLocks noGrp="1"/>
          </p:cNvSpPr>
          <p:nvPr>
            <p:ph idx="1"/>
          </p:nvPr>
        </p:nvSpPr>
        <p:spPr>
          <a:xfrm>
            <a:off x="152400" y="2057400"/>
            <a:ext cx="8839200" cy="4572001"/>
          </a:xfrm>
        </p:spPr>
        <p:txBody>
          <a:bodyPr>
            <a:normAutofit/>
          </a:bodyPr>
          <a:lstStyle/>
          <a:p>
            <a:r>
              <a:rPr lang="en-US" dirty="0" smtClean="0">
                <a:latin typeface="Arial" panose="020B0604020202020204" pitchFamily="34" charset="0"/>
                <a:cs typeface="Arial" panose="020B0604020202020204" pitchFamily="34" charset="0"/>
              </a:rPr>
              <a:t>Providers register aides with FCSR </a:t>
            </a:r>
          </a:p>
          <a:p>
            <a:endParaRPr lang="en-US" sz="1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Completed at time of hire and before contact with a participant</a:t>
            </a:r>
          </a:p>
          <a:p>
            <a:pPr marL="0" indent="0">
              <a:buNone/>
            </a:pPr>
            <a:endParaRPr lang="en-US" sz="1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If there is a finding and depending on the finding was a Good Cause Waiver (GCW) obtained</a:t>
            </a:r>
          </a:p>
          <a:p>
            <a:endParaRPr lang="en-US" sz="100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Documentation kept for five years.  We suggest notation of the decision be made on the screening  with the date and name of the person who reviewed the information.</a:t>
            </a:r>
          </a:p>
        </p:txBody>
      </p:sp>
    </p:spTree>
    <p:extLst>
      <p:ext uri="{BB962C8B-B14F-4D97-AF65-F5344CB8AC3E}">
        <p14:creationId xmlns:p14="http://schemas.microsoft.com/office/powerpoint/2010/main" val="3659803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Recap</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solidFill>
                  <a:schemeClr val="accent2"/>
                </a:solidFill>
                <a:latin typeface="Arial" panose="020B0604020202020204" pitchFamily="34" charset="0"/>
                <a:cs typeface="Arial" panose="020B0604020202020204" pitchFamily="34" charset="0"/>
              </a:rPr>
              <a:t>FEDERAL</a:t>
            </a:r>
            <a:r>
              <a:rPr lang="en-US"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SS-4 Application	(Federal EIN</a:t>
            </a:r>
            <a:r>
              <a:rPr lang="en-US" sz="2400" dirty="0" smtClean="0">
                <a:latin typeface="Arial" panose="020B0604020202020204" pitchFamily="34" charset="0"/>
                <a:cs typeface="Arial" panose="020B0604020202020204" pitchFamily="34" charset="0"/>
              </a:rPr>
              <a:t>)</a:t>
            </a:r>
          </a:p>
          <a:p>
            <a:pPr marL="0" indent="0">
              <a:buNone/>
            </a:pPr>
            <a:r>
              <a:rPr lang="en-US" sz="2400" dirty="0">
                <a:latin typeface="Arial" panose="020B0604020202020204" pitchFamily="34" charset="0"/>
                <a:cs typeface="Arial" panose="020B0604020202020204" pitchFamily="34" charset="0"/>
              </a:rPr>
              <a:t>		</a:t>
            </a:r>
          </a:p>
          <a:p>
            <a:pPr marL="0" indent="0">
              <a:buNone/>
            </a:pPr>
            <a:r>
              <a:rPr lang="en-US" sz="2400" dirty="0">
                <a:latin typeface="Arial" panose="020B0604020202020204" pitchFamily="34" charset="0"/>
                <a:cs typeface="Arial" panose="020B0604020202020204" pitchFamily="34" charset="0"/>
              </a:rPr>
              <a:t>Form 8821 or 2848 </a:t>
            </a:r>
            <a:r>
              <a:rPr lang="en-US" sz="2400" dirty="0" smtClean="0">
                <a:latin typeface="Arial" panose="020B0604020202020204" pitchFamily="34" charset="0"/>
                <a:cs typeface="Arial" panose="020B0604020202020204" pitchFamily="34" charset="0"/>
              </a:rPr>
              <a:t>POA </a:t>
            </a:r>
            <a:r>
              <a:rPr lang="en-US" sz="2400" dirty="0">
                <a:latin typeface="Arial" panose="020B0604020202020204" pitchFamily="34" charset="0"/>
                <a:cs typeface="Arial" panose="020B0604020202020204" pitchFamily="34" charset="0"/>
              </a:rPr>
              <a:t>&amp; Declaration of Rep </a:t>
            </a:r>
            <a:r>
              <a:rPr lang="en-US" sz="2400" dirty="0" smtClean="0">
                <a:latin typeface="Arial" panose="020B0604020202020204" pitchFamily="34" charset="0"/>
                <a:cs typeface="Arial" panose="020B0604020202020204" pitchFamily="34" charset="0"/>
              </a:rPr>
              <a:t>	</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Form 2678-Appoint of Agent</a:t>
            </a:r>
          </a:p>
          <a:p>
            <a:pPr marL="0" indent="0">
              <a:buNone/>
            </a:pPr>
            <a:endParaRPr lang="en-US" sz="1050" dirty="0">
              <a:latin typeface="Arial" panose="020B0604020202020204" pitchFamily="34" charset="0"/>
              <a:cs typeface="Arial" panose="020B0604020202020204" pitchFamily="34" charset="0"/>
            </a:endParaRPr>
          </a:p>
          <a:p>
            <a:pPr marL="0" indent="0">
              <a:buNone/>
            </a:pPr>
            <a:r>
              <a:rPr lang="en-US" b="1" u="sng" dirty="0">
                <a:solidFill>
                  <a:schemeClr val="accent2"/>
                </a:solidFill>
                <a:latin typeface="Arial" panose="020B0604020202020204" pitchFamily="34" charset="0"/>
                <a:cs typeface="Arial" panose="020B0604020202020204" pitchFamily="34" charset="0"/>
              </a:rPr>
              <a:t>STATE</a:t>
            </a:r>
          </a:p>
          <a:p>
            <a:pPr marL="0" indent="0">
              <a:buNone/>
            </a:pPr>
            <a:r>
              <a:rPr lang="en-US" sz="2400" dirty="0">
                <a:latin typeface="Arial" panose="020B0604020202020204" pitchFamily="34" charset="0"/>
                <a:cs typeface="Arial" panose="020B0604020202020204" pitchFamily="34" charset="0"/>
              </a:rPr>
              <a:t>Form 2643A-MO Tax Registration (State EIN</a:t>
            </a:r>
            <a:r>
              <a:rPr lang="en-US" sz="2400" dirty="0" smtClean="0">
                <a:latin typeface="Arial" panose="020B0604020202020204" pitchFamily="34" charset="0"/>
                <a:cs typeface="Arial" panose="020B0604020202020204" pitchFamily="34" charset="0"/>
              </a:rPr>
              <a: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Form 2827-Power of Attorney</a:t>
            </a:r>
          </a:p>
          <a:p>
            <a:pPr marL="0" indent="0">
              <a:buNone/>
            </a:pPr>
            <a:endParaRPr lang="en-US" sz="900" dirty="0">
              <a:latin typeface="Arial" panose="020B0604020202020204" pitchFamily="34" charset="0"/>
              <a:cs typeface="Arial" panose="020B0604020202020204" pitchFamily="34" charset="0"/>
            </a:endParaRPr>
          </a:p>
          <a:p>
            <a:pPr marL="0" indent="0">
              <a:buNone/>
            </a:pPr>
            <a:r>
              <a:rPr lang="en-US" b="1" dirty="0">
                <a:solidFill>
                  <a:schemeClr val="accent2"/>
                </a:solidFill>
                <a:latin typeface="Arial" panose="020B0604020202020204" pitchFamily="34" charset="0"/>
                <a:cs typeface="Arial" panose="020B0604020202020204" pitchFamily="34" charset="0"/>
              </a:rPr>
              <a:t>Local/City  (Kansas City &amp; St. Louis)</a:t>
            </a:r>
          </a:p>
          <a:p>
            <a:endParaRPr lang="en-US" dirty="0"/>
          </a:p>
        </p:txBody>
      </p:sp>
    </p:spTree>
    <p:extLst>
      <p:ext uri="{BB962C8B-B14F-4D97-AF65-F5344CB8AC3E}">
        <p14:creationId xmlns:p14="http://schemas.microsoft.com/office/powerpoint/2010/main" val="12523497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Recap</a:t>
            </a:r>
            <a:endParaRPr lang="en-US" dirty="0"/>
          </a:p>
        </p:txBody>
      </p:sp>
      <p:sp>
        <p:nvSpPr>
          <p:cNvPr id="3" name="Content Placeholder 2"/>
          <p:cNvSpPr>
            <a:spLocks noGrp="1"/>
          </p:cNvSpPr>
          <p:nvPr>
            <p:ph idx="1"/>
          </p:nvPr>
        </p:nvSpPr>
        <p:spPr/>
        <p:txBody>
          <a:bodyPr/>
          <a:lstStyle/>
          <a:p>
            <a:r>
              <a:rPr lang="en-US" sz="2400" dirty="0">
                <a:latin typeface="Arial" panose="020B0604020202020204" pitchFamily="34" charset="0"/>
                <a:cs typeface="Arial" panose="020B0604020202020204" pitchFamily="34" charset="0"/>
              </a:rPr>
              <a:t>Federal 941 - quarterly or federal 944 – annually</a:t>
            </a:r>
          </a:p>
          <a:p>
            <a:endParaRPr lang="en-US" sz="700" dirty="0">
              <a:solidFill>
                <a:schemeClr val="accent1">
                  <a:lumMod val="75000"/>
                </a:schemeClr>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MO 941 - quarterly or annually</a:t>
            </a:r>
          </a:p>
          <a:p>
            <a:pPr marL="0" indent="0">
              <a:buNone/>
            </a:pPr>
            <a:endParaRPr lang="en-US" sz="700" dirty="0">
              <a:solidFill>
                <a:schemeClr val="accent1">
                  <a:lumMod val="75000"/>
                </a:schemeClr>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Division of Employment Security Contribution and Wage Report - all quarterly</a:t>
            </a:r>
          </a:p>
          <a:p>
            <a:pPr marL="0" indent="0">
              <a:buNone/>
            </a:pPr>
            <a:endParaRPr lang="en-US" sz="700" dirty="0">
              <a:solidFill>
                <a:schemeClr val="accent1">
                  <a:lumMod val="75000"/>
                </a:schemeClr>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Local Quarterly Taxes (Kansas City &amp; St. Louis)</a:t>
            </a:r>
          </a:p>
          <a:p>
            <a:pPr marL="0" indent="0">
              <a:buNone/>
            </a:pPr>
            <a:endParaRPr lang="en-US" sz="700" dirty="0">
              <a:solidFill>
                <a:schemeClr val="accent1">
                  <a:lumMod val="75000"/>
                </a:schemeClr>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W3/W2 – annually</a:t>
            </a:r>
          </a:p>
          <a:p>
            <a:pPr marL="0" indent="0">
              <a:buNone/>
            </a:pPr>
            <a:endParaRPr lang="en-US" sz="700" dirty="0">
              <a:solidFill>
                <a:schemeClr val="accent1">
                  <a:lumMod val="75000"/>
                </a:schemeClr>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MO W3 – annually</a:t>
            </a:r>
          </a:p>
          <a:p>
            <a:pPr marL="0" indent="0">
              <a:buNone/>
            </a:pPr>
            <a:endParaRPr lang="en-US" sz="700" dirty="0">
              <a:solidFill>
                <a:schemeClr val="accent1">
                  <a:lumMod val="75000"/>
                </a:schemeClr>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Local Annual Reconciliation (Kansas City &amp; St. Louis)</a:t>
            </a:r>
          </a:p>
          <a:p>
            <a:endParaRPr lang="en-US" dirty="0"/>
          </a:p>
        </p:txBody>
      </p:sp>
    </p:spTree>
    <p:extLst>
      <p:ext uri="{BB962C8B-B14F-4D97-AF65-F5344CB8AC3E}">
        <p14:creationId xmlns:p14="http://schemas.microsoft.com/office/powerpoint/2010/main" val="1381061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CDS? (cont.)</a:t>
            </a:r>
            <a:endParaRPr lang="en-US" dirty="0"/>
          </a:p>
        </p:txBody>
      </p:sp>
      <p:sp>
        <p:nvSpPr>
          <p:cNvPr id="3" name="Content Placeholder 2"/>
          <p:cNvSpPr>
            <a:spLocks noGrp="1"/>
          </p:cNvSpPr>
          <p:nvPr>
            <p:ph idx="1"/>
          </p:nvPr>
        </p:nvSpPr>
        <p:spPr>
          <a:xfrm>
            <a:off x="228600" y="1981200"/>
            <a:ext cx="8763000" cy="4724400"/>
          </a:xfrm>
        </p:spPr>
        <p:txBody>
          <a:bodyPr>
            <a:normAutofit/>
          </a:bodyPr>
          <a:lstStyle/>
          <a:p>
            <a:pPr marL="0" indent="0">
              <a:buNone/>
            </a:pPr>
            <a:r>
              <a:rPr lang="en-US" dirty="0" smtClean="0">
                <a:solidFill>
                  <a:schemeClr val="accent1">
                    <a:lumMod val="75000"/>
                  </a:schemeClr>
                </a:solidFill>
              </a:rPr>
              <a:t>While this program is not limited to the elderly, it does assist seniors who are unable to perform routine daily activities due to illness, such as cancer or kidney failure.  Assistance is provided with daily living activities including toiletry, mobility, cooking, and light housekeeping.</a:t>
            </a:r>
          </a:p>
          <a:p>
            <a:pPr marL="0" indent="0">
              <a:buNone/>
            </a:pPr>
            <a:endParaRPr lang="en-US" sz="1000" dirty="0" smtClean="0">
              <a:solidFill>
                <a:schemeClr val="accent1">
                  <a:lumMod val="75000"/>
                </a:schemeClr>
              </a:solidFill>
            </a:endParaRPr>
          </a:p>
          <a:p>
            <a:pPr marL="0" indent="0">
              <a:buNone/>
            </a:pPr>
            <a:r>
              <a:rPr lang="en-US" dirty="0" smtClean="0">
                <a:solidFill>
                  <a:schemeClr val="accent1">
                    <a:lumMod val="75000"/>
                  </a:schemeClr>
                </a:solidFill>
              </a:rPr>
              <a:t>CDS appeals to younger disabled individuals because the services can be provided by a qualified family member, though not a spouse or legal guardian. The time of service delivery is determined by the consumer and the attendant may transport the consumer.</a:t>
            </a:r>
          </a:p>
        </p:txBody>
      </p:sp>
    </p:spTree>
    <p:extLst>
      <p:ext uri="{BB962C8B-B14F-4D97-AF65-F5344CB8AC3E}">
        <p14:creationId xmlns:p14="http://schemas.microsoft.com/office/powerpoint/2010/main" val="15750178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Electronic Visit Verification (EVV)</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u="sng" dirty="0" smtClean="0">
                <a:solidFill>
                  <a:schemeClr val="bg2">
                    <a:lumMod val="50000"/>
                  </a:schemeClr>
                </a:solidFill>
                <a:latin typeface="Arial" panose="020B0604020202020204" pitchFamily="34" charset="0"/>
                <a:ea typeface="Tahoma" panose="020B0604030504040204" pitchFamily="34" charset="0"/>
                <a:cs typeface="Arial" panose="020B0604020202020204" pitchFamily="34" charset="0"/>
              </a:rPr>
              <a:t>Produce reports that include:</a:t>
            </a:r>
            <a:endParaRPr lang="en-US" sz="2800" u="sng" dirty="0">
              <a:solidFill>
                <a:schemeClr val="bg2">
                  <a:lumMod val="50000"/>
                </a:schemeClr>
              </a:solidFill>
              <a:latin typeface="Arial" panose="020B0604020202020204" pitchFamily="34" charset="0"/>
              <a:ea typeface="Tahoma" panose="020B0604030504040204" pitchFamily="34" charset="0"/>
              <a:cs typeface="Arial" panose="020B0604020202020204" pitchFamily="34" charset="0"/>
            </a:endParaRPr>
          </a:p>
          <a:p>
            <a:pPr marL="914400" lvl="1" indent="-457200">
              <a:buFont typeface="Arial" panose="020B0604020202020204" pitchFamily="34" charset="0"/>
              <a:buChar char="•"/>
            </a:pPr>
            <a:r>
              <a:rPr lang="en-US" dirty="0">
                <a:latin typeface="Arial" panose="020B0604020202020204" pitchFamily="34" charset="0"/>
                <a:ea typeface="Tahoma" panose="020B0604030504040204" pitchFamily="34" charset="0"/>
                <a:cs typeface="Arial" panose="020B0604020202020204" pitchFamily="34" charset="0"/>
              </a:rPr>
              <a:t>Tasks completed</a:t>
            </a:r>
          </a:p>
          <a:p>
            <a:pPr marL="914400" lvl="1" indent="-457200">
              <a:buFont typeface="Arial" panose="020B0604020202020204" pitchFamily="34" charset="0"/>
              <a:buChar char="•"/>
            </a:pPr>
            <a:r>
              <a:rPr lang="en-US" dirty="0">
                <a:latin typeface="Arial" panose="020B0604020202020204" pitchFamily="34" charset="0"/>
                <a:ea typeface="Tahoma" panose="020B0604030504040204" pitchFamily="34" charset="0"/>
                <a:cs typeface="Arial" panose="020B0604020202020204" pitchFamily="34" charset="0"/>
              </a:rPr>
              <a:t>Participant identity</a:t>
            </a:r>
          </a:p>
          <a:p>
            <a:pPr marL="914400" lvl="1" indent="-457200">
              <a:buFont typeface="Arial" panose="020B0604020202020204" pitchFamily="34" charset="0"/>
              <a:buChar char="•"/>
            </a:pPr>
            <a:r>
              <a:rPr lang="en-US" dirty="0">
                <a:latin typeface="Arial" panose="020B0604020202020204" pitchFamily="34" charset="0"/>
                <a:ea typeface="Tahoma" panose="020B0604030504040204" pitchFamily="34" charset="0"/>
                <a:cs typeface="Arial" panose="020B0604020202020204" pitchFamily="34" charset="0"/>
              </a:rPr>
              <a:t>Beginning and ending times of service</a:t>
            </a:r>
          </a:p>
          <a:p>
            <a:pPr marL="914400" lvl="1" indent="-457200">
              <a:buFont typeface="Arial" panose="020B0604020202020204" pitchFamily="34" charset="0"/>
              <a:buChar char="•"/>
            </a:pPr>
            <a:r>
              <a:rPr lang="en-US" dirty="0">
                <a:latin typeface="Arial" panose="020B0604020202020204" pitchFamily="34" charset="0"/>
                <a:ea typeface="Tahoma" panose="020B0604030504040204" pitchFamily="34" charset="0"/>
                <a:cs typeface="Arial" panose="020B0604020202020204" pitchFamily="34" charset="0"/>
              </a:rPr>
              <a:t>Date of service in summary fashion that constitutes adequate documentation</a:t>
            </a:r>
          </a:p>
          <a:p>
            <a:pPr marL="914400" lvl="1" indent="-457200">
              <a:buFont typeface="Arial" panose="020B0604020202020204" pitchFamily="34" charset="0"/>
              <a:buChar char="•"/>
            </a:pPr>
            <a:r>
              <a:rPr lang="en-US" dirty="0">
                <a:latin typeface="Arial" panose="020B0604020202020204" pitchFamily="34" charset="0"/>
                <a:ea typeface="Tahoma" panose="020B0604030504040204" pitchFamily="34" charset="0"/>
                <a:cs typeface="Arial" panose="020B0604020202020204" pitchFamily="34" charset="0"/>
              </a:rPr>
              <a:t>Explanation of codes</a:t>
            </a:r>
          </a:p>
          <a:p>
            <a:pPr marL="914400" lvl="1" indent="-457200">
              <a:buFont typeface="Arial" panose="020B0604020202020204" pitchFamily="34" charset="0"/>
              <a:buChar char="•"/>
            </a:pPr>
            <a:r>
              <a:rPr lang="en-US" dirty="0">
                <a:latin typeface="Arial" panose="020B0604020202020204" pitchFamily="34" charset="0"/>
                <a:ea typeface="Tahoma" panose="020B0604030504040204" pitchFamily="34" charset="0"/>
                <a:cs typeface="Arial" panose="020B0604020202020204" pitchFamily="34" charset="0"/>
              </a:rPr>
              <a:t>Provider’s identity</a:t>
            </a:r>
          </a:p>
          <a:p>
            <a:pPr marL="914400" lvl="1" indent="-457200">
              <a:buFont typeface="Arial" panose="020B0604020202020204" pitchFamily="34" charset="0"/>
              <a:buChar char="•"/>
            </a:pPr>
            <a:r>
              <a:rPr lang="en-US" dirty="0">
                <a:latin typeface="Arial" panose="020B0604020202020204" pitchFamily="34" charset="0"/>
                <a:ea typeface="Tahoma" panose="020B0604030504040204" pitchFamily="34" charset="0"/>
                <a:cs typeface="Arial" panose="020B0604020202020204" pitchFamily="34" charset="0"/>
              </a:rPr>
              <a:t>Aide/Attendant’s identity (by name or number)</a:t>
            </a:r>
          </a:p>
          <a:p>
            <a:pPr marL="914400" lvl="1" indent="-457200">
              <a:buFont typeface="Arial" panose="020B0604020202020204" pitchFamily="34" charset="0"/>
              <a:buChar char="•"/>
            </a:pPr>
            <a:r>
              <a:rPr lang="en-US" dirty="0">
                <a:latin typeface="Arial" panose="020B0604020202020204" pitchFamily="34" charset="0"/>
                <a:ea typeface="Tahoma" panose="020B0604030504040204" pitchFamily="34" charset="0"/>
                <a:cs typeface="Arial" panose="020B0604020202020204" pitchFamily="34" charset="0"/>
              </a:rPr>
              <a:t>Document manual adjustments</a:t>
            </a:r>
          </a:p>
          <a:p>
            <a:pPr lvl="1"/>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267336267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EVV CONTINUED</a:t>
            </a:r>
            <a:endParaRPr lang="en-US" dirty="0"/>
          </a:p>
        </p:txBody>
      </p:sp>
      <p:sp>
        <p:nvSpPr>
          <p:cNvPr id="3" name="Content Placeholder 2"/>
          <p:cNvSpPr>
            <a:spLocks noGrp="1"/>
          </p:cNvSpPr>
          <p:nvPr>
            <p:ph idx="1"/>
          </p:nvPr>
        </p:nvSpPr>
        <p:spPr>
          <a:xfrm>
            <a:off x="228600" y="1847088"/>
            <a:ext cx="8229600" cy="4389120"/>
          </a:xfrm>
        </p:spPr>
        <p:txBody>
          <a:bodyPr/>
          <a:lstStyle/>
          <a:p>
            <a:pPr marL="0" indent="0">
              <a:lnSpc>
                <a:spcPct val="150000"/>
              </a:lnSpc>
              <a:buNone/>
            </a:pPr>
            <a:r>
              <a:rPr lang="en-US" sz="2800" u="sng" dirty="0" smtClean="0">
                <a:solidFill>
                  <a:schemeClr val="bg2">
                    <a:lumMod val="50000"/>
                  </a:schemeClr>
                </a:solidFill>
                <a:latin typeface="Arial" panose="020B0604020202020204" pitchFamily="34" charset="0"/>
                <a:cs typeface="Arial" panose="020B0604020202020204" pitchFamily="34" charset="0"/>
              </a:rPr>
              <a:t>Report Types:</a:t>
            </a:r>
          </a:p>
          <a:p>
            <a:pPr>
              <a:lnSpc>
                <a:spcPct val="150000"/>
              </a:lnSpc>
            </a:pPr>
            <a:r>
              <a:rPr lang="en-US" sz="2800" dirty="0" smtClean="0">
                <a:latin typeface="Arial" panose="020B0604020202020204" pitchFamily="34" charset="0"/>
                <a:cs typeface="Arial" panose="020B0604020202020204" pitchFamily="34" charset="0"/>
              </a:rPr>
              <a:t>Employee </a:t>
            </a:r>
            <a:r>
              <a:rPr lang="en-US" sz="2800" dirty="0">
                <a:latin typeface="Arial" panose="020B0604020202020204" pitchFamily="34" charset="0"/>
                <a:cs typeface="Arial" panose="020B0604020202020204" pitchFamily="34" charset="0"/>
              </a:rPr>
              <a:t>Payroll Report</a:t>
            </a:r>
          </a:p>
          <a:p>
            <a:pPr>
              <a:lnSpc>
                <a:spcPct val="150000"/>
              </a:lnSpc>
            </a:pPr>
            <a:r>
              <a:rPr lang="en-US" sz="2800" dirty="0">
                <a:latin typeface="Arial" panose="020B0604020202020204" pitchFamily="34" charset="0"/>
                <a:cs typeface="Arial" panose="020B0604020202020204" pitchFamily="34" charset="0"/>
              </a:rPr>
              <a:t>Billing Report</a:t>
            </a:r>
          </a:p>
          <a:p>
            <a:pPr>
              <a:lnSpc>
                <a:spcPct val="150000"/>
              </a:lnSpc>
            </a:pPr>
            <a:r>
              <a:rPr lang="en-US" sz="2800" dirty="0">
                <a:latin typeface="Arial" panose="020B0604020202020204" pitchFamily="34" charset="0"/>
                <a:cs typeface="Arial" panose="020B0604020202020204" pitchFamily="34" charset="0"/>
              </a:rPr>
              <a:t>Point of Entry </a:t>
            </a:r>
            <a:r>
              <a:rPr lang="en-US" sz="2800" dirty="0" smtClean="0">
                <a:latin typeface="Arial" panose="020B0604020202020204" pitchFamily="34" charset="0"/>
                <a:cs typeface="Arial" panose="020B0604020202020204" pitchFamily="34" charset="0"/>
              </a:rPr>
              <a:t>Report</a:t>
            </a:r>
            <a:endParaRPr lang="en-US"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Recipient Detail Report</a:t>
            </a:r>
          </a:p>
          <a:p>
            <a:pPr>
              <a:lnSpc>
                <a:spcPct val="150000"/>
              </a:lnSpc>
            </a:pPr>
            <a:r>
              <a:rPr lang="en-US" sz="2800" dirty="0">
                <a:latin typeface="Arial" panose="020B0604020202020204" pitchFamily="34" charset="0"/>
                <a:cs typeface="Arial" panose="020B0604020202020204" pitchFamily="34" charset="0"/>
              </a:rPr>
              <a:t>Electronic Duty Sheet</a:t>
            </a:r>
          </a:p>
        </p:txBody>
      </p:sp>
    </p:spTree>
    <p:extLst>
      <p:ext uri="{BB962C8B-B14F-4D97-AF65-F5344CB8AC3E}">
        <p14:creationId xmlns:p14="http://schemas.microsoft.com/office/powerpoint/2010/main" val="30562244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EVV CONTINUED</a:t>
            </a:r>
            <a:endParaRPr lang="en-US" dirty="0"/>
          </a:p>
        </p:txBody>
      </p:sp>
      <p:sp>
        <p:nvSpPr>
          <p:cNvPr id="3" name="Content Placeholder 2"/>
          <p:cNvSpPr>
            <a:spLocks noGrp="1"/>
          </p:cNvSpPr>
          <p:nvPr>
            <p:ph idx="1"/>
          </p:nvPr>
        </p:nvSpPr>
        <p:spPr>
          <a:xfrm>
            <a:off x="152400" y="1935480"/>
            <a:ext cx="8839200" cy="4693920"/>
          </a:xfrm>
        </p:spPr>
        <p:txBody>
          <a:bodyPr>
            <a:normAutofit/>
          </a:bodyPr>
          <a:lstStyle/>
          <a:p>
            <a:r>
              <a:rPr lang="en-US" sz="2400" b="1" dirty="0">
                <a:latin typeface="Arial" panose="020B0604020202020204" pitchFamily="34" charset="0"/>
                <a:cs typeface="Arial" panose="020B0604020202020204" pitchFamily="34" charset="0"/>
              </a:rPr>
              <a:t>Make sure you can run a report that covers all the required documentation.  </a:t>
            </a:r>
          </a:p>
          <a:p>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Don’t wait until an audit to run a report.</a:t>
            </a:r>
          </a:p>
          <a:p>
            <a:pPr marL="0" indent="0">
              <a:buNone/>
            </a:pPr>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See if your EVV system can convert documentation to a .pdf and save to a jump drive or CD.</a:t>
            </a:r>
          </a:p>
          <a:p>
            <a:pPr marL="0" indent="0">
              <a:buNone/>
            </a:pPr>
            <a:endParaRPr lang="en-US" sz="24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We don’t have nor do we want access to your system, supplying adequate documentation is the responsibility of the provider.</a:t>
            </a:r>
          </a:p>
          <a:p>
            <a:endParaRPr lang="en-US" dirty="0"/>
          </a:p>
        </p:txBody>
      </p:sp>
    </p:spTree>
    <p:extLst>
      <p:ext uri="{BB962C8B-B14F-4D97-AF65-F5344CB8AC3E}">
        <p14:creationId xmlns:p14="http://schemas.microsoft.com/office/powerpoint/2010/main" val="26999570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5500" dirty="0" smtClean="0"/>
              <a:t>QUESTIONS</a:t>
            </a:r>
            <a:endParaRPr lang="en-US" sz="5500" dirty="0"/>
          </a:p>
        </p:txBody>
      </p:sp>
      <p:pic>
        <p:nvPicPr>
          <p:cNvPr id="5" name="Content Placeholder 4" descr="Questions - Highway sign im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9922" y="1935163"/>
            <a:ext cx="6584155" cy="4389437"/>
          </a:xfrm>
        </p:spPr>
      </p:pic>
    </p:spTree>
    <p:extLst>
      <p:ext uri="{BB962C8B-B14F-4D97-AF65-F5344CB8AC3E}">
        <p14:creationId xmlns:p14="http://schemas.microsoft.com/office/powerpoint/2010/main" val="136594585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t>CDS Providers</a:t>
            </a:r>
            <a:endParaRPr lang="en-US" sz="6600" dirty="0"/>
          </a:p>
        </p:txBody>
      </p:sp>
      <p:pic>
        <p:nvPicPr>
          <p:cNvPr id="6146" name="Picture 2" descr="C:\Users\werd4xu\AppData\Local\Microsoft\Windows\Temporary Internet Files\Content.IE5\UWT4LH76\success1[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2000" y="2224881"/>
            <a:ext cx="508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2533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Autofit/>
          </a:bodyPr>
          <a:lstStyle/>
          <a:p>
            <a:pPr algn="ctr"/>
            <a:r>
              <a:rPr lang="en-US" sz="3600" dirty="0"/>
              <a:t/>
            </a:r>
            <a:br>
              <a:rPr lang="en-US" sz="3600" dirty="0"/>
            </a:br>
            <a:r>
              <a:rPr lang="en-US" sz="3600" dirty="0" smtClean="0"/>
              <a:t>Additional Provider Responsibilities</a:t>
            </a:r>
            <a:endParaRPr lang="en-US" sz="3600" dirty="0"/>
          </a:p>
        </p:txBody>
      </p:sp>
      <p:sp>
        <p:nvSpPr>
          <p:cNvPr id="3" name="Content Placeholder 2"/>
          <p:cNvSpPr>
            <a:spLocks noGrp="1"/>
          </p:cNvSpPr>
          <p:nvPr>
            <p:ph idx="1"/>
          </p:nvPr>
        </p:nvSpPr>
        <p:spPr>
          <a:xfrm>
            <a:off x="152400" y="1676400"/>
            <a:ext cx="8763000" cy="4953000"/>
          </a:xfrm>
        </p:spPr>
        <p:txBody>
          <a:bodyPr>
            <a:normAutofit/>
          </a:bodyPr>
          <a:lstStyle/>
          <a:p>
            <a:r>
              <a:rPr lang="en-US" dirty="0" smtClean="0">
                <a:solidFill>
                  <a:schemeClr val="accent1">
                    <a:lumMod val="75000"/>
                  </a:schemeClr>
                </a:solidFill>
                <a:latin typeface="Arial" panose="020B0604020202020204" pitchFamily="34" charset="0"/>
                <a:cs typeface="Arial" panose="020B0604020202020204" pitchFamily="34" charset="0"/>
              </a:rPr>
              <a:t>Collecting </a:t>
            </a:r>
            <a:r>
              <a:rPr lang="en-US" dirty="0" smtClean="0">
                <a:solidFill>
                  <a:schemeClr val="accent1">
                    <a:lumMod val="75000"/>
                  </a:schemeClr>
                </a:solidFill>
                <a:latin typeface="Arial" panose="020B0604020202020204" pitchFamily="34" charset="0"/>
                <a:cs typeface="Arial" panose="020B0604020202020204" pitchFamily="34" charset="0"/>
              </a:rPr>
              <a:t>EVV reports and/or </a:t>
            </a:r>
            <a:r>
              <a:rPr lang="en-US" dirty="0" smtClean="0">
                <a:solidFill>
                  <a:schemeClr val="accent1">
                    <a:lumMod val="75000"/>
                  </a:schemeClr>
                </a:solidFill>
                <a:latin typeface="Arial" panose="020B0604020202020204" pitchFamily="34" charset="0"/>
                <a:cs typeface="Arial" panose="020B0604020202020204" pitchFamily="34" charset="0"/>
              </a:rPr>
              <a:t>reviewing reports of delivered services and certifying the accuracy thereof</a:t>
            </a:r>
          </a:p>
          <a:p>
            <a:r>
              <a:rPr lang="en-US" dirty="0" smtClean="0">
                <a:solidFill>
                  <a:schemeClr val="accent1">
                    <a:lumMod val="75000"/>
                  </a:schemeClr>
                </a:solidFill>
                <a:latin typeface="Arial" panose="020B0604020202020204" pitchFamily="34" charset="0"/>
                <a:cs typeface="Arial" panose="020B0604020202020204" pitchFamily="34" charset="0"/>
              </a:rPr>
              <a:t>Medicaid reimbursement process, including billing of claims, paying the attendant on behalf of the consumer and filing the appropriate taxes </a:t>
            </a:r>
          </a:p>
          <a:p>
            <a:r>
              <a:rPr lang="en-US" dirty="0" smtClean="0">
                <a:solidFill>
                  <a:schemeClr val="accent1">
                    <a:lumMod val="75000"/>
                  </a:schemeClr>
                </a:solidFill>
                <a:latin typeface="Arial" panose="020B0604020202020204" pitchFamily="34" charset="0"/>
                <a:cs typeface="Arial" panose="020B0604020202020204" pitchFamily="34" charset="0"/>
              </a:rPr>
              <a:t>Monitoring the performance of the care plan and the utilization of units.</a:t>
            </a:r>
          </a:p>
          <a:p>
            <a:pPr marL="0" indent="0">
              <a:buNone/>
            </a:pPr>
            <a:endParaRPr lang="en-US" sz="1400" dirty="0" smtClean="0">
              <a:solidFill>
                <a:schemeClr val="accent5">
                  <a:lumMod val="75000"/>
                </a:schemeClr>
              </a:solidFill>
              <a:latin typeface="Arial" panose="020B0604020202020204" pitchFamily="34" charset="0"/>
              <a:cs typeface="Arial" panose="020B0604020202020204" pitchFamily="34" charset="0"/>
            </a:endParaRPr>
          </a:p>
          <a:p>
            <a:pPr marL="0" indent="0">
              <a:buNone/>
            </a:pPr>
            <a:r>
              <a:rPr lang="en-US" sz="2400" dirty="0" smtClean="0">
                <a:solidFill>
                  <a:schemeClr val="accent1">
                    <a:lumMod val="50000"/>
                  </a:schemeClr>
                </a:solidFill>
                <a:latin typeface="Arial" panose="020B0604020202020204" pitchFamily="34" charset="0"/>
                <a:cs typeface="Arial" panose="020B0604020202020204" pitchFamily="34" charset="0"/>
              </a:rPr>
              <a:t>Per RSMo 208.909.1(8) The consumer, attendant and/or the CDS provider are required to notify DSDS if the consumer’s health or his/her ability to self-direct care has significantly changed.</a:t>
            </a:r>
          </a:p>
          <a:p>
            <a:pPr marL="0" indent="0">
              <a:buNone/>
            </a:pPr>
            <a:endParaRPr lang="en-US" dirty="0"/>
          </a:p>
        </p:txBody>
      </p:sp>
    </p:spTree>
    <p:extLst>
      <p:ext uri="{BB962C8B-B14F-4D97-AF65-F5344CB8AC3E}">
        <p14:creationId xmlns:p14="http://schemas.microsoft.com/office/powerpoint/2010/main" val="30840392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10600" cy="1066800"/>
          </a:xfrm>
        </p:spPr>
        <p:txBody>
          <a:bodyPr>
            <a:normAutofit/>
          </a:bodyPr>
          <a:lstStyle/>
          <a:p>
            <a:r>
              <a:rPr lang="en-US" dirty="0" smtClean="0"/>
              <a:t>EVV (Electronic Visit Verification)</a:t>
            </a:r>
            <a:endParaRPr lang="en-US" dirty="0"/>
          </a:p>
        </p:txBody>
      </p:sp>
      <p:sp>
        <p:nvSpPr>
          <p:cNvPr id="3" name="Content Placeholder 2"/>
          <p:cNvSpPr>
            <a:spLocks noGrp="1"/>
          </p:cNvSpPr>
          <p:nvPr>
            <p:ph idx="1"/>
          </p:nvPr>
        </p:nvSpPr>
        <p:spPr>
          <a:xfrm>
            <a:off x="152400" y="1676400"/>
            <a:ext cx="8915400" cy="5181600"/>
          </a:xfrm>
        </p:spPr>
        <p:txBody>
          <a:bodyPr>
            <a:normAutofit/>
          </a:bodyPr>
          <a:lstStyle/>
          <a:p>
            <a:pPr marL="0" indent="0">
              <a:buNone/>
            </a:pPr>
            <a:r>
              <a:rPr lang="en-US" sz="3200" b="1" dirty="0" smtClean="0">
                <a:solidFill>
                  <a:schemeClr val="accent1">
                    <a:lumMod val="75000"/>
                  </a:schemeClr>
                </a:solidFill>
                <a:latin typeface="Arial" panose="020B0604020202020204" pitchFamily="34" charset="0"/>
                <a:cs typeface="Arial" panose="020B0604020202020204" pitchFamily="34" charset="0"/>
              </a:rPr>
              <a:t>HCBS providers are required to have EVV </a:t>
            </a:r>
          </a:p>
          <a:p>
            <a:r>
              <a:rPr lang="en-US" b="1" dirty="0" smtClean="0">
                <a:solidFill>
                  <a:schemeClr val="accent3">
                    <a:lumMod val="75000"/>
                  </a:schemeClr>
                </a:solidFill>
                <a:latin typeface="Arial" panose="020B0604020202020204" pitchFamily="34" charset="0"/>
                <a:cs typeface="Arial" panose="020B0604020202020204" pitchFamily="34" charset="0"/>
              </a:rPr>
              <a:t>State law, went into effect July 1, 2015</a:t>
            </a:r>
          </a:p>
          <a:p>
            <a:r>
              <a:rPr lang="en-US" b="1" dirty="0" smtClean="0">
                <a:solidFill>
                  <a:schemeClr val="accent3">
                    <a:lumMod val="75000"/>
                  </a:schemeClr>
                </a:solidFill>
                <a:latin typeface="Arial" panose="020B0604020202020204" pitchFamily="34" charset="0"/>
                <a:cs typeface="Arial" panose="020B0604020202020204" pitchFamily="34" charset="0"/>
              </a:rPr>
              <a:t>No exceptions</a:t>
            </a:r>
          </a:p>
          <a:p>
            <a:r>
              <a:rPr lang="en-US" b="1" dirty="0" smtClean="0">
                <a:solidFill>
                  <a:schemeClr val="accent3">
                    <a:lumMod val="75000"/>
                  </a:schemeClr>
                </a:solidFill>
                <a:latin typeface="Arial" panose="020B0604020202020204" pitchFamily="34" charset="0"/>
                <a:cs typeface="Arial" panose="020B0604020202020204" pitchFamily="34" charset="0"/>
              </a:rPr>
              <a:t>19 CSR 15-9 – Regulations</a:t>
            </a:r>
          </a:p>
          <a:p>
            <a:pPr marL="0" indent="0">
              <a:buNone/>
            </a:pPr>
            <a:r>
              <a:rPr lang="en-US" sz="2000" dirty="0">
                <a:hlinkClick r:id="rId3"/>
              </a:rPr>
              <a:t>https://</a:t>
            </a:r>
            <a:r>
              <a:rPr lang="en-US" sz="2000" dirty="0" smtClean="0">
                <a:hlinkClick r:id="rId3"/>
              </a:rPr>
              <a:t>www.sos.mo.gov/CMSImages/AdRules/csr/current/19csr/19c15-9.pdf</a:t>
            </a:r>
            <a:r>
              <a:rPr lang="en-US" sz="2000" dirty="0" smtClean="0"/>
              <a:t> </a:t>
            </a:r>
          </a:p>
          <a:p>
            <a:pPr marL="0" indent="0">
              <a:buNone/>
            </a:pPr>
            <a:r>
              <a:rPr lang="en-US" dirty="0" smtClean="0">
                <a:solidFill>
                  <a:schemeClr val="accent1">
                    <a:lumMod val="75000"/>
                  </a:schemeClr>
                </a:solidFill>
                <a:latin typeface="Arial" panose="020B0604020202020204" pitchFamily="34" charset="0"/>
                <a:cs typeface="Arial" panose="020B0604020202020204" pitchFamily="34" charset="0"/>
              </a:rPr>
              <a:t>The state of Missouri doesn’t have a list of EVV vendors, we allow for the provider to decide what system works best for them.  Make sure that the vendor you chose can meet all the requirements listed in the regulations.</a:t>
            </a:r>
          </a:p>
          <a:p>
            <a:pPr marL="0" indent="0">
              <a:buNone/>
            </a:pPr>
            <a:r>
              <a:rPr lang="en-US" dirty="0" smtClean="0">
                <a:solidFill>
                  <a:schemeClr val="accent1">
                    <a:lumMod val="75000"/>
                  </a:schemeClr>
                </a:solidFill>
              </a:rPr>
              <a:t>Questions - ask.evv@dss.mo.gov</a:t>
            </a:r>
          </a:p>
          <a:p>
            <a:pPr marL="0" indent="0">
              <a:buNone/>
            </a:pPr>
            <a:r>
              <a:rPr lang="en-US" sz="2000" dirty="0">
                <a:hlinkClick r:id="rId4"/>
              </a:rPr>
              <a:t>https://</a:t>
            </a:r>
            <a:r>
              <a:rPr lang="en-US" sz="2000" dirty="0" smtClean="0">
                <a:hlinkClick r:id="rId4"/>
              </a:rPr>
              <a:t>mmac.mo.gov/wp-content/uploads/sites/11/2017/09/EVV-TOOL.pdf</a:t>
            </a:r>
            <a:r>
              <a:rPr lang="en-US" sz="2000" dirty="0" smtClean="0"/>
              <a:t> </a:t>
            </a:r>
            <a:endParaRPr lang="en-US" sz="2000" dirty="0"/>
          </a:p>
        </p:txBody>
      </p:sp>
    </p:spTree>
    <p:extLst>
      <p:ext uri="{BB962C8B-B14F-4D97-AF65-F5344CB8AC3E}">
        <p14:creationId xmlns:p14="http://schemas.microsoft.com/office/powerpoint/2010/main" val="20191483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smtClean="0"/>
              <a:t>Keep These In Your “Favorites”</a:t>
            </a:r>
            <a:endParaRPr lang="en-US" dirty="0"/>
          </a:p>
        </p:txBody>
      </p:sp>
      <p:sp>
        <p:nvSpPr>
          <p:cNvPr id="3" name="Content Placeholder 2"/>
          <p:cNvSpPr>
            <a:spLocks noGrp="1"/>
          </p:cNvSpPr>
          <p:nvPr>
            <p:ph idx="1"/>
          </p:nvPr>
        </p:nvSpPr>
        <p:spPr>
          <a:xfrm>
            <a:off x="152400" y="1676400"/>
            <a:ext cx="8763000" cy="4953000"/>
          </a:xfrm>
        </p:spPr>
        <p:txBody>
          <a:bodyPr>
            <a:normAutofit/>
          </a:bodyPr>
          <a:lstStyle/>
          <a:p>
            <a:r>
              <a:rPr lang="en-US" sz="3600" dirty="0" smtClean="0">
                <a:solidFill>
                  <a:schemeClr val="accent3">
                    <a:lumMod val="75000"/>
                  </a:schemeClr>
                </a:solidFill>
              </a:rPr>
              <a:t>MMAC website – HCBS providers</a:t>
            </a:r>
          </a:p>
          <a:p>
            <a:pPr marL="0" indent="0">
              <a:buNone/>
            </a:pPr>
            <a:r>
              <a:rPr lang="en-US" sz="1800" dirty="0">
                <a:solidFill>
                  <a:prstClr val="black"/>
                </a:solidFill>
                <a:hlinkClick r:id="rId3"/>
              </a:rPr>
              <a:t>https://</a:t>
            </a:r>
            <a:r>
              <a:rPr lang="en-US" sz="1800" dirty="0" smtClean="0">
                <a:solidFill>
                  <a:prstClr val="black"/>
                </a:solidFill>
                <a:hlinkClick r:id="rId3"/>
              </a:rPr>
              <a:t>mmac.mo.gov/providers/provider-enrollment/home-and-community-based-services</a:t>
            </a:r>
            <a:endParaRPr lang="en-US" sz="1800" dirty="0" smtClean="0"/>
          </a:p>
          <a:p>
            <a:r>
              <a:rPr lang="en-US" sz="3600" dirty="0" smtClean="0">
                <a:solidFill>
                  <a:schemeClr val="accent3">
                    <a:lumMod val="75000"/>
                  </a:schemeClr>
                </a:solidFill>
              </a:rPr>
              <a:t>DSDS – HCBS Provider Page</a:t>
            </a:r>
          </a:p>
          <a:p>
            <a:pPr marL="0" indent="0">
              <a:buNone/>
            </a:pPr>
            <a:r>
              <a:rPr lang="en-US" sz="1800" dirty="0">
                <a:hlinkClick r:id="rId4"/>
              </a:rPr>
              <a:t>https://health.mo.gov/seniors/hcbs/</a:t>
            </a:r>
            <a:endParaRPr lang="en-US" sz="1800" dirty="0" smtClean="0">
              <a:solidFill>
                <a:schemeClr val="accent3">
                  <a:lumMod val="75000"/>
                </a:schemeClr>
              </a:solidFill>
            </a:endParaRPr>
          </a:p>
          <a:p>
            <a:r>
              <a:rPr lang="en-US" sz="3600" dirty="0" smtClean="0">
                <a:solidFill>
                  <a:schemeClr val="accent3">
                    <a:lumMod val="75000"/>
                  </a:schemeClr>
                </a:solidFill>
              </a:rPr>
              <a:t>DSDS – Provider Memos</a:t>
            </a:r>
          </a:p>
          <a:p>
            <a:pPr marL="0" indent="0">
              <a:buNone/>
            </a:pPr>
            <a:r>
              <a:rPr lang="en-US" sz="1800" dirty="0">
                <a:solidFill>
                  <a:schemeClr val="accent3">
                    <a:lumMod val="75000"/>
                  </a:schemeClr>
                </a:solidFill>
                <a:hlinkClick r:id="rId5"/>
              </a:rPr>
              <a:t>https://health.mo.gov/seniors/hcbs/infomemos.php</a:t>
            </a:r>
            <a:endParaRPr lang="en-US" sz="1800" dirty="0" smtClean="0">
              <a:solidFill>
                <a:schemeClr val="accent3">
                  <a:lumMod val="75000"/>
                </a:schemeClr>
              </a:solidFill>
            </a:endParaRPr>
          </a:p>
          <a:p>
            <a:r>
              <a:rPr lang="en-US" sz="3600" dirty="0" smtClean="0">
                <a:solidFill>
                  <a:schemeClr val="accent3">
                    <a:lumMod val="75000"/>
                  </a:schemeClr>
                </a:solidFill>
              </a:rPr>
              <a:t>DSDS </a:t>
            </a:r>
            <a:r>
              <a:rPr lang="en-US" sz="3600" dirty="0">
                <a:solidFill>
                  <a:schemeClr val="accent3">
                    <a:lumMod val="75000"/>
                  </a:schemeClr>
                </a:solidFill>
              </a:rPr>
              <a:t>– Provider PCQs</a:t>
            </a:r>
          </a:p>
          <a:p>
            <a:pPr marL="0" indent="0">
              <a:buNone/>
            </a:pPr>
            <a:r>
              <a:rPr lang="en-US" sz="2000" dirty="0">
                <a:hlinkClick r:id="rId6"/>
              </a:rPr>
              <a:t>https://health.mo.gov/seniors/hcbs/pdf/pcq.pdf</a:t>
            </a:r>
            <a:r>
              <a:rPr lang="en-US" sz="2000" dirty="0"/>
              <a:t> </a:t>
            </a:r>
          </a:p>
          <a:p>
            <a:pPr marL="0" indent="0">
              <a:buNone/>
            </a:pPr>
            <a:endParaRPr lang="en-US" dirty="0"/>
          </a:p>
        </p:txBody>
      </p:sp>
    </p:spTree>
    <p:extLst>
      <p:ext uri="{BB962C8B-B14F-4D97-AF65-F5344CB8AC3E}">
        <p14:creationId xmlns:p14="http://schemas.microsoft.com/office/powerpoint/2010/main" val="29210866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smtClean="0"/>
              <a:t>Keep These In Your “Favorites”</a:t>
            </a:r>
            <a:endParaRPr lang="en-US" dirty="0"/>
          </a:p>
        </p:txBody>
      </p:sp>
      <p:sp>
        <p:nvSpPr>
          <p:cNvPr id="3" name="Content Placeholder 2"/>
          <p:cNvSpPr>
            <a:spLocks noGrp="1"/>
          </p:cNvSpPr>
          <p:nvPr>
            <p:ph idx="1"/>
          </p:nvPr>
        </p:nvSpPr>
        <p:spPr>
          <a:xfrm>
            <a:off x="152400" y="1676400"/>
            <a:ext cx="8763000" cy="4953000"/>
          </a:xfrm>
        </p:spPr>
        <p:txBody>
          <a:bodyPr>
            <a:normAutofit/>
          </a:bodyPr>
          <a:lstStyle/>
          <a:p>
            <a:r>
              <a:rPr lang="en-US" sz="3600" dirty="0" smtClean="0">
                <a:solidFill>
                  <a:schemeClr val="accent3">
                    <a:lumMod val="75000"/>
                  </a:schemeClr>
                </a:solidFill>
              </a:rPr>
              <a:t>MO Health Net – EVV Page</a:t>
            </a:r>
          </a:p>
          <a:p>
            <a:pPr marL="0" indent="0">
              <a:buNone/>
            </a:pPr>
            <a:r>
              <a:rPr lang="en-US" sz="1800" dirty="0">
                <a:solidFill>
                  <a:schemeClr val="accent3">
                    <a:lumMod val="75000"/>
                  </a:schemeClr>
                </a:solidFill>
                <a:hlinkClick r:id="rId3"/>
              </a:rPr>
              <a:t>https://dss.mo.gov/mhd/providers/electronic-visit-verification.htm</a:t>
            </a:r>
            <a:endParaRPr lang="en-US" sz="1800" dirty="0">
              <a:solidFill>
                <a:schemeClr val="accent3">
                  <a:lumMod val="75000"/>
                </a:schemeClr>
              </a:solidFill>
            </a:endParaRPr>
          </a:p>
          <a:p>
            <a:r>
              <a:rPr lang="en-US" sz="3600" dirty="0" smtClean="0">
                <a:solidFill>
                  <a:schemeClr val="accent3">
                    <a:lumMod val="75000"/>
                  </a:schemeClr>
                </a:solidFill>
              </a:rPr>
              <a:t>MO Health Net Fee for Service Page</a:t>
            </a:r>
          </a:p>
          <a:p>
            <a:pPr marL="0" indent="0">
              <a:buNone/>
            </a:pPr>
            <a:r>
              <a:rPr lang="en-US" sz="2000" dirty="0">
                <a:hlinkClick r:id="rId4"/>
              </a:rPr>
              <a:t>https://</a:t>
            </a:r>
            <a:r>
              <a:rPr lang="en-US" sz="2000" dirty="0" smtClean="0">
                <a:hlinkClick r:id="rId4"/>
              </a:rPr>
              <a:t>dss.mo.gov/mhd/providers/fee-for-service-providers.htm</a:t>
            </a:r>
            <a:r>
              <a:rPr lang="en-US" sz="2000" dirty="0" smtClean="0"/>
              <a:t>  </a:t>
            </a:r>
            <a:endParaRPr lang="en-US" sz="2000" dirty="0"/>
          </a:p>
          <a:p>
            <a:pPr marL="0" indent="0">
              <a:buNone/>
            </a:pPr>
            <a:endParaRPr lang="en-US" sz="2000" dirty="0" smtClean="0"/>
          </a:p>
          <a:p>
            <a:pPr marL="0" indent="0">
              <a:buNone/>
            </a:pPr>
            <a:r>
              <a:rPr lang="en-US" sz="3600" dirty="0" smtClean="0"/>
              <a:t>Sign up for newsletters from DSDS, MMAC &amp; MO HealthNet</a:t>
            </a:r>
          </a:p>
          <a:p>
            <a:pPr marL="0" indent="0">
              <a:buNone/>
            </a:pPr>
            <a:r>
              <a:rPr lang="en-US" sz="2000" dirty="0" smtClean="0"/>
              <a:t>DSDS – HCBS Provider page</a:t>
            </a:r>
          </a:p>
          <a:p>
            <a:pPr marL="0" indent="0">
              <a:buNone/>
            </a:pPr>
            <a:r>
              <a:rPr lang="en-US" sz="2000" dirty="0" smtClean="0"/>
              <a:t>MO Health Net – Fee For Service &amp; EVV </a:t>
            </a:r>
          </a:p>
          <a:p>
            <a:pPr marL="0" indent="0">
              <a:buNone/>
            </a:pPr>
            <a:r>
              <a:rPr lang="en-US" sz="2000" dirty="0" smtClean="0"/>
              <a:t>MMAC – Home page</a:t>
            </a:r>
          </a:p>
          <a:p>
            <a:pPr marL="0" indent="0">
              <a:buNone/>
            </a:pPr>
            <a:endParaRPr lang="en-US" sz="2000" dirty="0" smtClean="0"/>
          </a:p>
          <a:p>
            <a:pPr marL="0" indent="0">
              <a:buNone/>
            </a:pPr>
            <a:endParaRPr lang="en-US" sz="2000" dirty="0"/>
          </a:p>
        </p:txBody>
      </p:sp>
    </p:spTree>
    <p:extLst>
      <p:ext uri="{BB962C8B-B14F-4D97-AF65-F5344CB8AC3E}">
        <p14:creationId xmlns:p14="http://schemas.microsoft.com/office/powerpoint/2010/main" val="32189374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5500" dirty="0" smtClean="0"/>
              <a:t>QUESTIONS</a:t>
            </a:r>
            <a:endParaRPr lang="en-US" sz="5500" dirty="0"/>
          </a:p>
        </p:txBody>
      </p:sp>
      <p:pic>
        <p:nvPicPr>
          <p:cNvPr id="7" name="Content Placeholder 6" descr="Life of an Educator: Top 10 questions to ask yourself in 201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7281" y="1935163"/>
            <a:ext cx="4389437" cy="4389437"/>
          </a:xfrm>
        </p:spPr>
      </p:pic>
    </p:spTree>
    <p:extLst>
      <p:ext uri="{BB962C8B-B14F-4D97-AF65-F5344CB8AC3E}">
        <p14:creationId xmlns:p14="http://schemas.microsoft.com/office/powerpoint/2010/main" val="3015454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CDS? (cont.)</a:t>
            </a:r>
            <a:endParaRPr lang="en-US" dirty="0"/>
          </a:p>
        </p:txBody>
      </p:sp>
      <p:sp>
        <p:nvSpPr>
          <p:cNvPr id="3" name="Content Placeholder 2"/>
          <p:cNvSpPr>
            <a:spLocks noGrp="1"/>
          </p:cNvSpPr>
          <p:nvPr>
            <p:ph idx="1"/>
          </p:nvPr>
        </p:nvSpPr>
        <p:spPr>
          <a:xfrm>
            <a:off x="457200" y="1905000"/>
            <a:ext cx="8534400" cy="4648200"/>
          </a:xfrm>
        </p:spPr>
        <p:txBody>
          <a:bodyPr>
            <a:normAutofit/>
          </a:bodyPr>
          <a:lstStyle/>
          <a:p>
            <a:pPr marL="0" indent="0">
              <a:buNone/>
            </a:pPr>
            <a:r>
              <a:rPr lang="en-US" dirty="0" smtClean="0">
                <a:solidFill>
                  <a:schemeClr val="accent4">
                    <a:lumMod val="75000"/>
                  </a:schemeClr>
                </a:solidFill>
              </a:rPr>
              <a:t>The attendant is NOT the employee of the CDS vendor/provider but the employee of the consumer.  </a:t>
            </a:r>
          </a:p>
          <a:p>
            <a:pPr marL="0" indent="0">
              <a:buNone/>
            </a:pPr>
            <a:endParaRPr lang="en-US" sz="1000" dirty="0" smtClean="0">
              <a:solidFill>
                <a:schemeClr val="accent4">
                  <a:lumMod val="75000"/>
                </a:schemeClr>
              </a:solidFill>
            </a:endParaRPr>
          </a:p>
          <a:p>
            <a:pPr marL="0" indent="0">
              <a:buNone/>
            </a:pPr>
            <a:r>
              <a:rPr lang="en-US" dirty="0" smtClean="0">
                <a:solidFill>
                  <a:schemeClr val="accent4">
                    <a:lumMod val="75000"/>
                  </a:schemeClr>
                </a:solidFill>
              </a:rPr>
              <a:t>Vendor/providers bear the responsibility of training the consumer.  </a:t>
            </a:r>
          </a:p>
          <a:p>
            <a:pPr marL="0" indent="0">
              <a:buNone/>
            </a:pPr>
            <a:endParaRPr lang="en-US" sz="1000" dirty="0" smtClean="0">
              <a:solidFill>
                <a:schemeClr val="accent4">
                  <a:lumMod val="75000"/>
                </a:schemeClr>
              </a:solidFill>
            </a:endParaRPr>
          </a:p>
          <a:p>
            <a:pPr marL="0" indent="0">
              <a:buNone/>
            </a:pPr>
            <a:r>
              <a:rPr lang="en-US" dirty="0" smtClean="0">
                <a:solidFill>
                  <a:schemeClr val="accent4">
                    <a:lumMod val="75000"/>
                  </a:schemeClr>
                </a:solidFill>
              </a:rPr>
              <a:t>Any issues concerning attendant screening, time keeping, taxes being paid under the consumer’s EIN and repayment of funds to the state are the responsibility of the vendor/provider. </a:t>
            </a:r>
            <a:endParaRPr lang="en-US" dirty="0">
              <a:solidFill>
                <a:schemeClr val="accent4">
                  <a:lumMod val="75000"/>
                </a:schemeClr>
              </a:solidFill>
            </a:endParaRPr>
          </a:p>
        </p:txBody>
      </p:sp>
    </p:spTree>
    <p:extLst>
      <p:ext uri="{BB962C8B-B14F-4D97-AF65-F5344CB8AC3E}">
        <p14:creationId xmlns:p14="http://schemas.microsoft.com/office/powerpoint/2010/main" val="31244393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MMAC - FORMS	</a:t>
            </a:r>
            <a:endParaRPr lang="en-US" dirty="0"/>
          </a:p>
        </p:txBody>
      </p:sp>
      <p:sp>
        <p:nvSpPr>
          <p:cNvPr id="3" name="Content Placeholder 2"/>
          <p:cNvSpPr>
            <a:spLocks noGrp="1"/>
          </p:cNvSpPr>
          <p:nvPr>
            <p:ph idx="1"/>
          </p:nvPr>
        </p:nvSpPr>
        <p:spPr>
          <a:xfrm>
            <a:off x="228600" y="1828800"/>
            <a:ext cx="8458200" cy="4876800"/>
          </a:xfrm>
        </p:spPr>
        <p:txBody>
          <a:bodyPr>
            <a:normAutofit/>
          </a:bodyPr>
          <a:lstStyle/>
          <a:p>
            <a:r>
              <a:rPr lang="en-US" dirty="0" smtClean="0">
                <a:solidFill>
                  <a:srgbClr val="002060"/>
                </a:solidFill>
                <a:latin typeface="Arial" panose="020B0604020202020204" pitchFamily="34" charset="0"/>
                <a:cs typeface="Arial" panose="020B0604020202020204" pitchFamily="34" charset="0"/>
              </a:rPr>
              <a:t>CHANGE REQUEST</a:t>
            </a:r>
          </a:p>
          <a:p>
            <a:pPr marL="0" indent="0">
              <a:buNone/>
            </a:pPr>
            <a:endParaRPr lang="en-US" sz="1000"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EFT - banking</a:t>
            </a:r>
          </a:p>
          <a:p>
            <a:pPr marL="0" indent="0">
              <a:buNone/>
            </a:pPr>
            <a:endParaRPr lang="en-US" sz="1000"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BOS (Business Organization Structure)</a:t>
            </a:r>
          </a:p>
          <a:p>
            <a:pPr marL="0" indent="0">
              <a:buNone/>
            </a:pPr>
            <a:endParaRPr lang="en-US" sz="1000"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VENDOR PROFILE</a:t>
            </a:r>
          </a:p>
          <a:p>
            <a:pPr marL="0" indent="0">
              <a:buNone/>
            </a:pPr>
            <a:endParaRPr lang="en-US" sz="1000"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SAC (Service Area Commitment) </a:t>
            </a:r>
          </a:p>
          <a:p>
            <a:pPr marL="0" indent="0">
              <a:buNone/>
            </a:pPr>
            <a:endParaRPr lang="en-US" sz="1000" dirty="0" smtClean="0">
              <a:solidFill>
                <a:srgbClr val="002060"/>
              </a:solidFill>
              <a:latin typeface="Arial" panose="020B0604020202020204" pitchFamily="34" charset="0"/>
              <a:cs typeface="Arial" panose="020B0604020202020204" pitchFamily="34" charset="0"/>
            </a:endParaRPr>
          </a:p>
          <a:p>
            <a:r>
              <a:rPr lang="en-US" dirty="0" smtClean="0">
                <a:solidFill>
                  <a:srgbClr val="002060"/>
                </a:solidFill>
                <a:latin typeface="Arial" panose="020B0604020202020204" pitchFamily="34" charset="0"/>
                <a:cs typeface="Arial" panose="020B0604020202020204" pitchFamily="34" charset="0"/>
              </a:rPr>
              <a:t>CDS ASSURANCES </a:t>
            </a:r>
            <a:endParaRPr lang="en-US" dirty="0">
              <a:solidFill>
                <a:srgbClr val="002060"/>
              </a:solidFill>
              <a:latin typeface="Arial" panose="020B0604020202020204" pitchFamily="34" charset="0"/>
              <a:cs typeface="Arial" panose="020B0604020202020204" pitchFamily="34" charset="0"/>
            </a:endParaRPr>
          </a:p>
          <a:p>
            <a:pPr marL="0" indent="0">
              <a:buNone/>
            </a:pPr>
            <a:endParaRPr lang="en-US" sz="1600" dirty="0" smtClean="0">
              <a:solidFill>
                <a:srgbClr val="002060"/>
              </a:solidFill>
            </a:endParaRPr>
          </a:p>
          <a:p>
            <a:pPr marL="0" indent="0">
              <a:buNone/>
            </a:pPr>
            <a:r>
              <a:rPr lang="en-US" sz="1900" dirty="0">
                <a:solidFill>
                  <a:srgbClr val="002060"/>
                </a:solidFill>
                <a:hlinkClick r:id="rId3"/>
              </a:rPr>
              <a:t>https://</a:t>
            </a:r>
            <a:r>
              <a:rPr lang="en-US" sz="1900" b="1" dirty="0">
                <a:solidFill>
                  <a:srgbClr val="FF0000"/>
                </a:solidFill>
                <a:hlinkClick r:id="rId3"/>
              </a:rPr>
              <a:t>mmac.mo.gov</a:t>
            </a:r>
            <a:r>
              <a:rPr lang="en-US" sz="1900" dirty="0">
                <a:solidFill>
                  <a:srgbClr val="002060"/>
                </a:solidFill>
                <a:hlinkClick r:id="rId3"/>
              </a:rPr>
              <a:t>/providers/provider-enrollment/home-and-community-based-services/provider-contracts-forms</a:t>
            </a:r>
            <a:r>
              <a:rPr lang="en-US" sz="1900" dirty="0" smtClean="0">
                <a:solidFill>
                  <a:srgbClr val="002060"/>
                </a:solidFill>
                <a:hlinkClick r:id="rId3"/>
              </a:rPr>
              <a:t>/</a:t>
            </a:r>
            <a:r>
              <a:rPr lang="en-US" sz="1900" dirty="0" smtClean="0">
                <a:solidFill>
                  <a:srgbClr val="002060"/>
                </a:solidFill>
              </a:rPr>
              <a:t> </a:t>
            </a:r>
            <a:endParaRPr lang="en-US" sz="1900" dirty="0">
              <a:solidFill>
                <a:srgbClr val="002060"/>
              </a:solidFill>
            </a:endParaRPr>
          </a:p>
        </p:txBody>
      </p:sp>
    </p:spTree>
    <p:extLst>
      <p:ext uri="{BB962C8B-B14F-4D97-AF65-F5344CB8AC3E}">
        <p14:creationId xmlns:p14="http://schemas.microsoft.com/office/powerpoint/2010/main" val="8360564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66800"/>
          </a:xfrm>
        </p:spPr>
        <p:txBody>
          <a:bodyPr/>
          <a:lstStyle/>
          <a:p>
            <a:pPr algn="ctr"/>
            <a:r>
              <a:rPr lang="en-US" dirty="0" smtClean="0"/>
              <a:t>CHANGE REQUEST FORM</a:t>
            </a:r>
            <a:endParaRPr lang="en-US" dirty="0"/>
          </a:p>
        </p:txBody>
      </p:sp>
      <p:sp>
        <p:nvSpPr>
          <p:cNvPr id="3" name="Content Placeholder 2"/>
          <p:cNvSpPr>
            <a:spLocks noGrp="1"/>
          </p:cNvSpPr>
          <p:nvPr>
            <p:ph idx="1"/>
          </p:nvPr>
        </p:nvSpPr>
        <p:spPr>
          <a:xfrm>
            <a:off x="152400" y="1828800"/>
            <a:ext cx="8839200" cy="4648200"/>
          </a:xfrm>
        </p:spPr>
        <p:txBody>
          <a:bodyPr/>
          <a:lstStyle/>
          <a:p>
            <a:pPr marL="0" indent="0">
              <a:buNone/>
            </a:pPr>
            <a:r>
              <a:rPr lang="en-US" sz="2800" dirty="0" smtClean="0">
                <a:solidFill>
                  <a:srgbClr val="002060"/>
                </a:solidFill>
                <a:latin typeface="+mj-lt"/>
              </a:rPr>
              <a:t>As a HCBS provider you are required to submit a Change Request form along with any requested documents/forms listed when you request a change.</a:t>
            </a:r>
          </a:p>
          <a:p>
            <a:pPr marL="0" indent="0">
              <a:buNone/>
            </a:pPr>
            <a:r>
              <a:rPr lang="en-US" sz="2800" dirty="0" smtClean="0">
                <a:solidFill>
                  <a:srgbClr val="002060"/>
                </a:solidFill>
                <a:latin typeface="+mj-lt"/>
              </a:rPr>
              <a:t>(address, telephone, fax, email, days/hours, etc.)</a:t>
            </a:r>
          </a:p>
          <a:p>
            <a:pPr marL="0" indent="0">
              <a:buNone/>
            </a:pPr>
            <a:endParaRPr lang="en-US" dirty="0" smtClean="0">
              <a:solidFill>
                <a:srgbClr val="002060"/>
              </a:solidFill>
              <a:latin typeface="+mj-lt"/>
            </a:endParaRPr>
          </a:p>
          <a:p>
            <a:pPr marL="0" indent="0">
              <a:buNone/>
            </a:pPr>
            <a:r>
              <a:rPr lang="en-US" sz="2400" u="sng" dirty="0" smtClean="0">
                <a:solidFill>
                  <a:srgbClr val="002060"/>
                </a:solidFill>
                <a:latin typeface="+mj-lt"/>
              </a:rPr>
              <a:t>Per 13 CSR 70-3.020(7) </a:t>
            </a:r>
            <a:r>
              <a:rPr lang="en-US" sz="2400" dirty="0" smtClean="0">
                <a:solidFill>
                  <a:srgbClr val="002060"/>
                </a:solidFill>
                <a:latin typeface="+mj-lt"/>
              </a:rPr>
              <a:t>-  </a:t>
            </a:r>
            <a:r>
              <a:rPr lang="en-US" sz="2400" b="1" dirty="0" smtClean="0">
                <a:solidFill>
                  <a:srgbClr val="002060"/>
                </a:solidFill>
                <a:latin typeface="+mj-lt"/>
              </a:rPr>
              <a:t>REQUIRES</a:t>
            </a:r>
            <a:r>
              <a:rPr lang="en-US" sz="2400" dirty="0" smtClean="0">
                <a:solidFill>
                  <a:srgbClr val="002060"/>
                </a:solidFill>
                <a:latin typeface="+mj-lt"/>
              </a:rPr>
              <a:t> MO HealthNet providers to notify MMAC Provider Enrollment Unit (PEU) of any changes to enrollment within 90 days of the effective date, except for changes in ownership (CHOW) which must be reported within 30 days of the effective date.</a:t>
            </a:r>
          </a:p>
          <a:p>
            <a:pPr marL="0" indent="0">
              <a:buNone/>
            </a:pPr>
            <a:endParaRPr lang="en-US" sz="1200" dirty="0" smtClean="0">
              <a:solidFill>
                <a:srgbClr val="002060"/>
              </a:solidFill>
              <a:latin typeface="+mj-lt"/>
            </a:endParaRPr>
          </a:p>
          <a:p>
            <a:pPr marL="0" indent="0">
              <a:buNone/>
            </a:pPr>
            <a:endParaRPr lang="en-US" sz="1200" dirty="0">
              <a:solidFill>
                <a:srgbClr val="002060"/>
              </a:solidFill>
              <a:latin typeface="+mj-lt"/>
            </a:endParaRPr>
          </a:p>
          <a:p>
            <a:pPr marL="0" indent="0">
              <a:buNone/>
            </a:pPr>
            <a:endParaRPr lang="en-US" dirty="0" smtClean="0">
              <a:latin typeface="+mj-lt"/>
            </a:endParaRPr>
          </a:p>
        </p:txBody>
      </p:sp>
    </p:spTree>
    <p:extLst>
      <p:ext uri="{BB962C8B-B14F-4D97-AF65-F5344CB8AC3E}">
        <p14:creationId xmlns:p14="http://schemas.microsoft.com/office/powerpoint/2010/main" val="137624985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a:r>
              <a:rPr lang="en-US" sz="5400" b="1" dirty="0">
                <a:solidFill>
                  <a:schemeClr val="accent1">
                    <a:lumMod val="75000"/>
                  </a:schemeClr>
                </a:solidFill>
              </a:rPr>
              <a:t>Changing Banking Accounts </a:t>
            </a:r>
            <a:endParaRPr lang="en-US" dirty="0"/>
          </a:p>
        </p:txBody>
      </p:sp>
      <p:sp>
        <p:nvSpPr>
          <p:cNvPr id="3" name="Content Placeholder 2"/>
          <p:cNvSpPr>
            <a:spLocks noGrp="1"/>
          </p:cNvSpPr>
          <p:nvPr>
            <p:ph idx="1"/>
          </p:nvPr>
        </p:nvSpPr>
        <p:spPr>
          <a:xfrm>
            <a:off x="152400" y="1935480"/>
            <a:ext cx="8915400" cy="4770120"/>
          </a:xfrm>
        </p:spPr>
        <p:txBody>
          <a:bodyPr>
            <a:normAutofit/>
          </a:bodyPr>
          <a:lstStyle/>
          <a:p>
            <a:pPr marL="0" indent="0" algn="ctr">
              <a:buNone/>
            </a:pPr>
            <a:r>
              <a:rPr lang="en-US" sz="4000" dirty="0" smtClean="0">
                <a:solidFill>
                  <a:schemeClr val="accent1">
                    <a:lumMod val="75000"/>
                  </a:schemeClr>
                </a:solidFill>
              </a:rPr>
              <a:t>Must </a:t>
            </a:r>
            <a:r>
              <a:rPr lang="en-US" sz="4000" dirty="0">
                <a:solidFill>
                  <a:schemeClr val="accent1">
                    <a:lumMod val="75000"/>
                  </a:schemeClr>
                </a:solidFill>
              </a:rPr>
              <a:t>submit EFT </a:t>
            </a:r>
            <a:r>
              <a:rPr lang="en-US" sz="4000" dirty="0" smtClean="0">
                <a:solidFill>
                  <a:schemeClr val="accent1">
                    <a:lumMod val="75000"/>
                  </a:schemeClr>
                </a:solidFill>
              </a:rPr>
              <a:t>form </a:t>
            </a:r>
          </a:p>
          <a:p>
            <a:pPr marL="0" indent="0" algn="ctr">
              <a:buNone/>
            </a:pPr>
            <a:r>
              <a:rPr lang="en-US" sz="3600" dirty="0" smtClean="0">
                <a:solidFill>
                  <a:schemeClr val="accent1">
                    <a:lumMod val="75000"/>
                  </a:schemeClr>
                </a:solidFill>
              </a:rPr>
              <a:t>and a Change Request form</a:t>
            </a:r>
          </a:p>
          <a:p>
            <a:pPr marL="0" indent="0" algn="ctr">
              <a:buNone/>
            </a:pPr>
            <a:endParaRPr lang="en-US" sz="3600" dirty="0">
              <a:solidFill>
                <a:schemeClr val="accent1">
                  <a:lumMod val="75000"/>
                </a:schemeClr>
              </a:solidFill>
            </a:endParaRPr>
          </a:p>
          <a:p>
            <a:pPr marL="0" indent="0">
              <a:buNone/>
            </a:pPr>
            <a:r>
              <a:rPr lang="en-US" dirty="0">
                <a:solidFill>
                  <a:schemeClr val="accent1">
                    <a:lumMod val="75000"/>
                  </a:schemeClr>
                </a:solidFill>
              </a:rPr>
              <a:t>DO NOT close the current account until a deposit has been made into the new account or your payments will be </a:t>
            </a:r>
            <a:r>
              <a:rPr lang="en-US" dirty="0" smtClean="0">
                <a:solidFill>
                  <a:schemeClr val="accent1">
                    <a:lumMod val="75000"/>
                  </a:schemeClr>
                </a:solidFill>
              </a:rPr>
              <a:t>delayed</a:t>
            </a:r>
          </a:p>
          <a:p>
            <a:pPr marL="0" indent="0">
              <a:buNone/>
            </a:pPr>
            <a:endParaRPr lang="en-US" dirty="0" smtClean="0">
              <a:solidFill>
                <a:schemeClr val="accent1">
                  <a:lumMod val="75000"/>
                </a:schemeClr>
              </a:solidFill>
            </a:endParaRPr>
          </a:p>
          <a:p>
            <a:pPr marL="0" indent="0">
              <a:buNone/>
            </a:pPr>
            <a:r>
              <a:rPr lang="en-US" dirty="0" smtClean="0">
                <a:solidFill>
                  <a:schemeClr val="accent1">
                    <a:lumMod val="75000"/>
                  </a:schemeClr>
                </a:solidFill>
              </a:rPr>
              <a:t>Sometimes banking changes are kicked back for one reason or another; that is why we ask that you NOT close the old account until a deposit has been made into the new one.</a:t>
            </a:r>
            <a:endParaRPr lang="en-US" dirty="0"/>
          </a:p>
        </p:txBody>
      </p:sp>
    </p:spTree>
    <p:extLst>
      <p:ext uri="{BB962C8B-B14F-4D97-AF65-F5344CB8AC3E}">
        <p14:creationId xmlns:p14="http://schemas.microsoft.com/office/powerpoint/2010/main" val="14291219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pPr algn="ctr"/>
            <a:r>
              <a:rPr lang="en-US" dirty="0" smtClean="0"/>
              <a:t>Certificate of Attendance</a:t>
            </a:r>
            <a:endParaRPr lang="en-US" dirty="0"/>
          </a:p>
        </p:txBody>
      </p:sp>
      <p:sp>
        <p:nvSpPr>
          <p:cNvPr id="3" name="Content Placeholder 2"/>
          <p:cNvSpPr>
            <a:spLocks noGrp="1"/>
          </p:cNvSpPr>
          <p:nvPr>
            <p:ph idx="1"/>
          </p:nvPr>
        </p:nvSpPr>
        <p:spPr>
          <a:xfrm>
            <a:off x="152400" y="1447800"/>
            <a:ext cx="8915400" cy="5105400"/>
          </a:xfrm>
        </p:spPr>
        <p:txBody>
          <a:bodyPr>
            <a:normAutofit/>
          </a:bodyPr>
          <a:lstStyle/>
          <a:p>
            <a:pPr marL="0" indent="0">
              <a:buNone/>
            </a:pPr>
            <a:r>
              <a:rPr lang="en-US" sz="2800" dirty="0" smtClean="0">
                <a:latin typeface="+mj-lt"/>
                <a:cs typeface="Arial" panose="020B0604020202020204" pitchFamily="34" charset="0"/>
              </a:rPr>
              <a:t>You will receive a confirmation of attending email form WebEx later today (2:00 pm) as your proof of attendance.  </a:t>
            </a:r>
          </a:p>
          <a:p>
            <a:pPr marL="0" indent="0">
              <a:buNone/>
            </a:pPr>
            <a:endParaRPr lang="en-US" sz="2800" dirty="0" smtClean="0">
              <a:latin typeface="+mj-lt"/>
              <a:cs typeface="Arial" panose="020B0604020202020204" pitchFamily="34" charset="0"/>
            </a:endParaRPr>
          </a:p>
          <a:p>
            <a:pPr marL="0" indent="0">
              <a:buNone/>
            </a:pPr>
            <a:r>
              <a:rPr lang="en-US" sz="2800" b="1" u="sng" dirty="0" smtClean="0">
                <a:latin typeface="+mj-lt"/>
                <a:cs typeface="Arial" panose="020B0604020202020204" pitchFamily="34" charset="0"/>
              </a:rPr>
              <a:t>THE EMAIL IS YOUR PROOF OF ATTENDANCE</a:t>
            </a:r>
            <a:endParaRPr lang="en-US" sz="2800" dirty="0" smtClean="0">
              <a:latin typeface="+mj-lt"/>
              <a:cs typeface="Arial" panose="020B0604020202020204" pitchFamily="34" charset="0"/>
            </a:endParaRPr>
          </a:p>
          <a:p>
            <a:pPr marL="0" indent="0">
              <a:buNone/>
            </a:pPr>
            <a:r>
              <a:rPr lang="en-US" sz="2800" dirty="0" smtClean="0">
                <a:latin typeface="+mj-lt"/>
                <a:cs typeface="Arial" panose="020B0604020202020204" pitchFamily="34" charset="0"/>
              </a:rPr>
              <a:t>Save the email and also print a copy for your records, MMAC will not be able to resend you the email if you delete it.</a:t>
            </a:r>
          </a:p>
          <a:p>
            <a:pPr marL="0" indent="0">
              <a:buNone/>
            </a:pPr>
            <a:endParaRPr lang="en-US" sz="2800" dirty="0" smtClean="0">
              <a:latin typeface="+mj-lt"/>
              <a:cs typeface="Arial" panose="020B0604020202020204" pitchFamily="34" charset="0"/>
            </a:endParaRPr>
          </a:p>
          <a:p>
            <a:pPr marL="0" indent="0">
              <a:buNone/>
            </a:pPr>
            <a:r>
              <a:rPr lang="en-US" sz="2800" dirty="0" smtClean="0">
                <a:latin typeface="+mj-lt"/>
                <a:cs typeface="Arial" panose="020B0604020202020204" pitchFamily="34" charset="0"/>
              </a:rPr>
              <a:t>It will be sent to the same address that you received the WebEx Events invitation. </a:t>
            </a:r>
            <a:endParaRPr lang="en-US" sz="2800" dirty="0">
              <a:latin typeface="+mj-lt"/>
              <a:cs typeface="Arial" panose="020B0604020202020204" pitchFamily="34" charset="0"/>
            </a:endParaRPr>
          </a:p>
        </p:txBody>
      </p:sp>
    </p:spTree>
    <p:extLst>
      <p:ext uri="{BB962C8B-B14F-4D97-AF65-F5344CB8AC3E}">
        <p14:creationId xmlns:p14="http://schemas.microsoft.com/office/powerpoint/2010/main" val="7677360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pPr algn="ctr"/>
            <a:r>
              <a:rPr lang="en-US" dirty="0"/>
              <a:t>Certificate of Attendance</a:t>
            </a:r>
          </a:p>
        </p:txBody>
      </p:sp>
      <p:pic>
        <p:nvPicPr>
          <p:cNvPr id="4" name="Content Placeholder 3"/>
          <p:cNvPicPr>
            <a:picLocks noGrp="1"/>
          </p:cNvPicPr>
          <p:nvPr>
            <p:ph idx="1"/>
          </p:nvPr>
        </p:nvPicPr>
        <p:blipFill rotWithShape="1">
          <a:blip r:embed="rId3"/>
          <a:srcRect l="778" t="16056" r="62642" b="7220"/>
          <a:stretch/>
        </p:blipFill>
        <p:spPr bwMode="auto">
          <a:xfrm>
            <a:off x="990601" y="1981200"/>
            <a:ext cx="6477000" cy="4267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413636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sz="5400" b="1" dirty="0" smtClean="0">
                <a:solidFill>
                  <a:srgbClr val="7030A0"/>
                </a:solidFill>
              </a:rPr>
              <a:t>THANK YOU</a:t>
            </a:r>
            <a:endParaRPr lang="en-US" sz="5400" b="1" dirty="0">
              <a:solidFill>
                <a:srgbClr val="7030A0"/>
              </a:solidFill>
            </a:endParaRPr>
          </a:p>
        </p:txBody>
      </p:sp>
      <p:sp>
        <p:nvSpPr>
          <p:cNvPr id="3" name="Content Placeholder 2"/>
          <p:cNvSpPr>
            <a:spLocks noGrp="1"/>
          </p:cNvSpPr>
          <p:nvPr>
            <p:ph idx="1"/>
          </p:nvPr>
        </p:nvSpPr>
        <p:spPr>
          <a:xfrm>
            <a:off x="457200" y="1752600"/>
            <a:ext cx="8229600" cy="4953000"/>
          </a:xfrm>
        </p:spPr>
        <p:txBody>
          <a:bodyPr/>
          <a:lstStyle/>
          <a:p>
            <a:pPr marL="0" indent="0" algn="ctr">
              <a:buNone/>
            </a:pPr>
            <a:r>
              <a:rPr lang="en-US" sz="4000" dirty="0" smtClean="0"/>
              <a:t>Contact Info:</a:t>
            </a:r>
          </a:p>
          <a:p>
            <a:pPr marL="0" indent="0" algn="ctr">
              <a:buNone/>
            </a:pPr>
            <a:endParaRPr lang="en-US" sz="1100" dirty="0"/>
          </a:p>
          <a:p>
            <a:pPr marL="0" indent="0" algn="ctr">
              <a:buNone/>
            </a:pPr>
            <a:r>
              <a:rPr lang="en-US" sz="4000" dirty="0" smtClean="0">
                <a:solidFill>
                  <a:srgbClr val="7030A0"/>
                </a:solidFill>
              </a:rPr>
              <a:t>Cindy Werdehausen</a:t>
            </a:r>
          </a:p>
          <a:p>
            <a:pPr marL="0" indent="0" algn="ctr">
              <a:buNone/>
            </a:pPr>
            <a:r>
              <a:rPr lang="en-US" sz="4000" dirty="0" smtClean="0">
                <a:solidFill>
                  <a:srgbClr val="7030A0"/>
                </a:solidFill>
              </a:rPr>
              <a:t>MMAC Contracts Unit</a:t>
            </a:r>
          </a:p>
          <a:p>
            <a:pPr marL="0" indent="0" algn="ctr">
              <a:buNone/>
            </a:pPr>
            <a:r>
              <a:rPr lang="en-US" sz="4000" dirty="0" smtClean="0">
                <a:solidFill>
                  <a:srgbClr val="7030A0"/>
                </a:solidFill>
              </a:rPr>
              <a:t>Please send emails to</a:t>
            </a:r>
          </a:p>
          <a:p>
            <a:pPr marL="0" indent="0" algn="ctr">
              <a:buNone/>
            </a:pPr>
            <a:r>
              <a:rPr lang="en-US" sz="4000" dirty="0" smtClean="0">
                <a:hlinkClick r:id="rId3"/>
              </a:rPr>
              <a:t>mmac.ihscontracts@dss.mo.gov</a:t>
            </a:r>
            <a:r>
              <a:rPr lang="en-US" sz="4000" dirty="0" smtClean="0"/>
              <a:t>  </a:t>
            </a:r>
          </a:p>
          <a:p>
            <a:pPr marL="0" indent="0" algn="ctr">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411631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2599</TotalTime>
  <Words>6078</Words>
  <Application>Microsoft Office PowerPoint</Application>
  <PresentationFormat>On-screen Show (4:3)</PresentationFormat>
  <Paragraphs>812</Paragraphs>
  <Slides>95</Slides>
  <Notes>73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95</vt:i4>
      </vt:variant>
    </vt:vector>
  </HeadingPairs>
  <TitlesOfParts>
    <vt:vector size="104" baseType="lpstr">
      <vt:lpstr>Arial</vt:lpstr>
      <vt:lpstr>Arial Narrow</vt:lpstr>
      <vt:lpstr>Calibri</vt:lpstr>
      <vt:lpstr>Constantia</vt:lpstr>
      <vt:lpstr>Tahoma</vt:lpstr>
      <vt:lpstr>Times New Roman</vt:lpstr>
      <vt:lpstr>Wingdings</vt:lpstr>
      <vt:lpstr>Wingdings 2</vt:lpstr>
      <vt:lpstr>Flow</vt:lpstr>
      <vt:lpstr>Missouri Medicaid Audit &amp; Compliance</vt:lpstr>
      <vt:lpstr>Housekeeping</vt:lpstr>
      <vt:lpstr>Housekeeping</vt:lpstr>
      <vt:lpstr>Topics covered today</vt:lpstr>
      <vt:lpstr>CONSUMER PROGRAM  OVERVIEW </vt:lpstr>
      <vt:lpstr>What IS Consumer Directed Services ?</vt:lpstr>
      <vt:lpstr>What IS CDS? (cont.)</vt:lpstr>
      <vt:lpstr>What IS CDS? (cont.)</vt:lpstr>
      <vt:lpstr>What IS CDS? (cont.)</vt:lpstr>
      <vt:lpstr>Main Responsibility of a CDS Provider</vt:lpstr>
      <vt:lpstr>Where do I get information on how to be a CDS Provider?</vt:lpstr>
      <vt:lpstr>REGULATIONS - CSR</vt:lpstr>
      <vt:lpstr>CDS Program  Statistics</vt:lpstr>
      <vt:lpstr>Commonly Used Acronyms</vt:lpstr>
      <vt:lpstr>The DEPARTMENTS </vt:lpstr>
      <vt:lpstr>How We All Work Together</vt:lpstr>
      <vt:lpstr>PowerPoint Presentation</vt:lpstr>
      <vt:lpstr>QUESTIONS</vt:lpstr>
      <vt:lpstr>Proposal Submission &amp; Process</vt:lpstr>
      <vt:lpstr>Proposals</vt:lpstr>
      <vt:lpstr>Proposal Process</vt:lpstr>
      <vt:lpstr>Proposal is Approved</vt:lpstr>
      <vt:lpstr>Proposals</vt:lpstr>
      <vt:lpstr>Purchased Proposals</vt:lpstr>
      <vt:lpstr>Proposals – Legal Business Name </vt:lpstr>
      <vt:lpstr>Example: </vt:lpstr>
      <vt:lpstr>Example of Proof of Federal EIN</vt:lpstr>
      <vt:lpstr>Proof of MO Tax ID (MO ID)   </vt:lpstr>
      <vt:lpstr>Example of Unacceptable Proof of MO Tax ID    This is what I receive the most in proposals instead of the MO Dept. of Rev Registration Letter</vt:lpstr>
      <vt:lpstr>QUESTIONS</vt:lpstr>
      <vt:lpstr>HIPAA</vt:lpstr>
      <vt:lpstr>HIPAA</vt:lpstr>
      <vt:lpstr>HIPAA - Office Requirements </vt:lpstr>
      <vt:lpstr>HIPAA VIOLATIONS</vt:lpstr>
      <vt:lpstr>HIPAA </vt:lpstr>
      <vt:lpstr>HIPAA – Civil Penalties</vt:lpstr>
      <vt:lpstr>HIPAA – Criminal Penalties</vt:lpstr>
      <vt:lpstr>QUESTIONS</vt:lpstr>
      <vt:lpstr>Guidance</vt:lpstr>
      <vt:lpstr>Guidance</vt:lpstr>
      <vt:lpstr>Guidance</vt:lpstr>
      <vt:lpstr>Guidance</vt:lpstr>
      <vt:lpstr>QUESTIONS</vt:lpstr>
      <vt:lpstr>Screenings</vt:lpstr>
      <vt:lpstr>Background Screenings</vt:lpstr>
      <vt:lpstr>FCSR</vt:lpstr>
      <vt:lpstr>Information Reported in the FCSR Background Screening</vt:lpstr>
      <vt:lpstr>Hiring May be Restricted</vt:lpstr>
      <vt:lpstr>Hiring May be Restricted</vt:lpstr>
      <vt:lpstr>Hiring May be Restricted</vt:lpstr>
      <vt:lpstr>Hiring May be Restricted</vt:lpstr>
      <vt:lpstr>Documenting a finding </vt:lpstr>
      <vt:lpstr>Questions Regarding a Finding</vt:lpstr>
      <vt:lpstr>EDL</vt:lpstr>
      <vt:lpstr>OIG LEIE </vt:lpstr>
      <vt:lpstr>QUESTIONS</vt:lpstr>
      <vt:lpstr>Taxes</vt:lpstr>
      <vt:lpstr>TAXES – Basic Need to Know</vt:lpstr>
      <vt:lpstr>TAXES </vt:lpstr>
      <vt:lpstr>What Taxes Do You File?</vt:lpstr>
      <vt:lpstr>Reminder - Taxes </vt:lpstr>
      <vt:lpstr>Employment Security</vt:lpstr>
      <vt:lpstr>QUESTIONS</vt:lpstr>
      <vt:lpstr>INVESTIGATIONS</vt:lpstr>
      <vt:lpstr>FRAUD</vt:lpstr>
      <vt:lpstr>For Providers: </vt:lpstr>
      <vt:lpstr>Some Examples of Fraud</vt:lpstr>
      <vt:lpstr>Falsification of Documentation</vt:lpstr>
      <vt:lpstr>CDS Providers/Vendors</vt:lpstr>
      <vt:lpstr>IMPORTANT</vt:lpstr>
      <vt:lpstr>We Need Your Help</vt:lpstr>
      <vt:lpstr>Contact Information</vt:lpstr>
      <vt:lpstr>QUESTIONS</vt:lpstr>
      <vt:lpstr>Provider Review Team - HCBS</vt:lpstr>
      <vt:lpstr>PowerPoint Presentation</vt:lpstr>
      <vt:lpstr>Documentation</vt:lpstr>
      <vt:lpstr>Family Care Safety Registry (FCSR)</vt:lpstr>
      <vt:lpstr>Taxes Recap</vt:lpstr>
      <vt:lpstr>Taxes Recap</vt:lpstr>
      <vt:lpstr>Electronic Visit Verification (EVV)</vt:lpstr>
      <vt:lpstr>EVV CONTINUED</vt:lpstr>
      <vt:lpstr>EVV CONTINUED</vt:lpstr>
      <vt:lpstr>QUESTIONS</vt:lpstr>
      <vt:lpstr>CDS Providers</vt:lpstr>
      <vt:lpstr> Additional Provider Responsibilities</vt:lpstr>
      <vt:lpstr>EVV (Electronic Visit Verification)</vt:lpstr>
      <vt:lpstr>Keep These In Your “Favorites”</vt:lpstr>
      <vt:lpstr>Keep These In Your “Favorites”</vt:lpstr>
      <vt:lpstr>QUESTIONS</vt:lpstr>
      <vt:lpstr>MMAC - FORMS </vt:lpstr>
      <vt:lpstr>CHANGE REQUEST FORM</vt:lpstr>
      <vt:lpstr>Changing Banking Accounts </vt:lpstr>
      <vt:lpstr>Certificate of Attendance</vt:lpstr>
      <vt:lpstr>Certificate of Attendance</vt:lpstr>
      <vt:lpstr>THANK YOU</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Medicaid Audit &amp; Compliance</dc:title>
  <dc:creator>OA</dc:creator>
  <cp:lastModifiedBy>Werdehausen, Cynthia J</cp:lastModifiedBy>
  <cp:revision>197</cp:revision>
  <cp:lastPrinted>2021-01-12T14:14:36Z</cp:lastPrinted>
  <dcterms:created xsi:type="dcterms:W3CDTF">2018-12-11T22:07:44Z</dcterms:created>
  <dcterms:modified xsi:type="dcterms:W3CDTF">2021-01-21T19:22:27Z</dcterms:modified>
</cp:coreProperties>
</file>