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1"/>
  </p:notesMasterIdLst>
  <p:sldIdLst>
    <p:sldId id="256" r:id="rId2"/>
    <p:sldId id="265" r:id="rId3"/>
    <p:sldId id="266" r:id="rId4"/>
    <p:sldId id="258" r:id="rId5"/>
    <p:sldId id="267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nwiddie, Kathryn" initials="DK" lastIdx="16" clrIdx="0">
    <p:extLst>
      <p:ext uri="{19B8F6BF-5375-455C-9EA6-DF929625EA0E}">
        <p15:presenceInfo xmlns:p15="http://schemas.microsoft.com/office/powerpoint/2012/main" userId="S-1-5-21-508124448-3695470602-466989033-585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 autoAdjust="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outlineViewPr>
    <p:cViewPr>
      <p:scale>
        <a:sx n="33" d="100"/>
        <a:sy n="33" d="100"/>
      </p:scale>
      <p:origin x="0" y="-165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C9ADE-D29F-4244-9527-E55E5B59292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8F159-3D37-491D-B7CD-AE2A784FD6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4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Dale will not be here on</a:t>
            </a:r>
            <a:r>
              <a:rPr lang="en-US" baseline="0" dirty="0" smtClean="0"/>
              <a:t> the morning of the 21</a:t>
            </a:r>
            <a:r>
              <a:rPr lang="en-US" baseline="30000" dirty="0" smtClean="0"/>
              <a:t>st</a:t>
            </a:r>
            <a:r>
              <a:rPr lang="en-US" baseline="0" dirty="0" smtClean="0"/>
              <a:t> to do the MMAC Welcome but he will be available to assist/answer questions during Terri’s presentation at 11 am both days.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8F159-3D37-491D-B7CD-AE2A784FD62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968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Dale will not be here on</a:t>
            </a:r>
            <a:r>
              <a:rPr lang="en-US" baseline="0" dirty="0" smtClean="0"/>
              <a:t> the morning of the 21</a:t>
            </a:r>
            <a:r>
              <a:rPr lang="en-US" baseline="30000" dirty="0" smtClean="0"/>
              <a:t>st</a:t>
            </a:r>
            <a:r>
              <a:rPr lang="en-US" baseline="0" dirty="0" smtClean="0"/>
              <a:t> to do the MMAC Welcome but he will be available to assist/answer questions during Terri’s presentation at 11 am both days.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8F159-3D37-491D-B7CD-AE2A784FD62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712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97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22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3613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443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2399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781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689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88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85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83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1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050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03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406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660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55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B4F47-1BD7-420C-9C8F-136DE90FAC0F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B9622E8-1C5F-4E00-9EEC-0B2183150E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1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michael.valley@dss.mo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68137"/>
            <a:ext cx="8359603" cy="208269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HCBS Provider Spring</a:t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Annual Update Meeting 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2021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38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940526"/>
          </a:xfrm>
        </p:spPr>
        <p:txBody>
          <a:bodyPr>
            <a:normAutofit/>
          </a:bodyPr>
          <a:lstStyle/>
          <a:p>
            <a:r>
              <a:rPr lang="en-US" dirty="0" smtClean="0"/>
              <a:t>Housekeeping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0629" y="1288869"/>
            <a:ext cx="9143373" cy="5569131"/>
          </a:xfrm>
        </p:spPr>
        <p:txBody>
          <a:bodyPr/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presentation will be easier to follow if you make your view “full screen” 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You may submit questions using the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CHAT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Q&amp;A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option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Send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questions to the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“Host &amp; Panelists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”; they will be the moderators for this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training; 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Due to the large volume in attendance, not all questions will be answered in session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We will be able to respond quicker and track questions through the Q&amp;A feature</a:t>
            </a:r>
          </a:p>
          <a:p>
            <a:pPr marL="457200" lvl="1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3690" t="80826" r="38920"/>
          <a:stretch/>
        </p:blipFill>
        <p:spPr>
          <a:xfrm>
            <a:off x="3998246" y="4926874"/>
            <a:ext cx="4648200" cy="13428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73185" t="-1" r="1124" b="1293"/>
          <a:stretch/>
        </p:blipFill>
        <p:spPr>
          <a:xfrm>
            <a:off x="9562397" y="1604554"/>
            <a:ext cx="2368346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30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940526"/>
          </a:xfrm>
        </p:spPr>
        <p:txBody>
          <a:bodyPr>
            <a:normAutofit/>
          </a:bodyPr>
          <a:lstStyle/>
          <a:p>
            <a:r>
              <a:rPr lang="en-US" dirty="0" smtClean="0"/>
              <a:t>Housekeeping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0629" y="1288869"/>
            <a:ext cx="9675222" cy="5569131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you get disconnected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clink on the telephone button or “Audio”  and then click connect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Only the person registered and logged in will receive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certificate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 today’s meeting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MMAC will be hosting the Update Meetings online from now on.  The new format will include registration, one person per email and a deadline to register.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3690" t="80826" r="38920"/>
          <a:stretch/>
        </p:blipFill>
        <p:spPr>
          <a:xfrm>
            <a:off x="1289880" y="2174965"/>
            <a:ext cx="4648200" cy="134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31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1" y="182880"/>
            <a:ext cx="3657600" cy="6374674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AGENDA  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April 2021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HCBS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Annual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Update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69" y="182880"/>
            <a:ext cx="8575567" cy="660109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4800" b="1" u="sng" dirty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400" b="1" u="sng" dirty="0">
                <a:ea typeface="Verdana" panose="020B0604030504040204" pitchFamily="34" charset="0"/>
                <a:cs typeface="Arial" panose="020B0604020202020204" pitchFamily="34" charset="0"/>
              </a:rPr>
              <a:t>9:00 – 9:20 – Housekeeping &amp; MMAC Welcome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Cindy Werdehausen/Pamela Hendrix – MMAC Meeting Hosts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Dale Carr – MMAC Director </a:t>
            </a:r>
          </a:p>
          <a:p>
            <a:pPr marL="0" indent="0">
              <a:buNone/>
            </a:pPr>
            <a:endParaRPr lang="en-US" sz="6400" b="1" u="sng" dirty="0" smtClean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400" b="1" u="sng" dirty="0" smtClean="0">
                <a:ea typeface="Verdana" panose="020B0604030504040204" pitchFamily="34" charset="0"/>
                <a:cs typeface="Arial" panose="020B0604020202020204" pitchFamily="34" charset="0"/>
              </a:rPr>
              <a:t>9:20 </a:t>
            </a:r>
            <a:r>
              <a:rPr lang="en-US" sz="6400" b="1" u="sng" dirty="0">
                <a:ea typeface="Verdana" panose="020B0604030504040204" pitchFamily="34" charset="0"/>
                <a:cs typeface="Arial" panose="020B0604020202020204" pitchFamily="34" charset="0"/>
              </a:rPr>
              <a:t>– </a:t>
            </a:r>
            <a:r>
              <a:rPr lang="en-US" sz="6400" b="1" u="sng" dirty="0" smtClean="0">
                <a:ea typeface="Verdana" panose="020B0604030504040204" pitchFamily="34" charset="0"/>
                <a:cs typeface="Arial" panose="020B0604020202020204" pitchFamily="34" charset="0"/>
              </a:rPr>
              <a:t>9:50 </a:t>
            </a:r>
            <a:r>
              <a:rPr lang="en-US" sz="6400" b="1" u="sng" dirty="0">
                <a:ea typeface="Verdana" panose="020B0604030504040204" pitchFamily="34" charset="0"/>
                <a:cs typeface="Arial" panose="020B0604020202020204" pitchFamily="34" charset="0"/>
              </a:rPr>
              <a:t>– MMAC – Enrollment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Kathryn </a:t>
            </a:r>
            <a:r>
              <a:rPr lang="en-US" sz="4800" dirty="0">
                <a:ea typeface="Verdana" panose="020B0604030504040204" pitchFamily="34" charset="0"/>
                <a:cs typeface="Arial" panose="020B0604020202020204" pitchFamily="34" charset="0"/>
              </a:rPr>
              <a:t>Dinwiddie – </a:t>
            </a: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MMAC Provider Enrollment Manager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4600" dirty="0" smtClean="0">
                <a:ea typeface="Verdana" panose="020B0604030504040204" pitchFamily="34" charset="0"/>
                <a:cs typeface="Arial" panose="020B0604020202020204" pitchFamily="34" charset="0"/>
              </a:rPr>
              <a:t>Updated Stats/CDS Maps/Reminders/DocuSign</a:t>
            </a:r>
          </a:p>
          <a:p>
            <a:pPr marL="0" indent="0">
              <a:buNone/>
            </a:pPr>
            <a:endParaRPr lang="en-US" sz="6400" b="1" u="sng" dirty="0" smtClean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400" b="1" u="sng" dirty="0" smtClean="0">
                <a:ea typeface="Verdana" panose="020B0604030504040204" pitchFamily="34" charset="0"/>
                <a:cs typeface="Arial" panose="020B0604020202020204" pitchFamily="34" charset="0"/>
              </a:rPr>
              <a:t>10:00 – 10:50 – MMAC – Provider Review / Investigation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Tamara Wills – MMAC HCBS Supervisor Provider Review</a:t>
            </a:r>
            <a:r>
              <a:rPr lang="en-US" sz="4800" dirty="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 	CDS Responsibilities/FEIN/Taxes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Mike Valley – MMAC Investigator  					Office hours/kickback/fraud</a:t>
            </a:r>
          </a:p>
          <a:p>
            <a:pPr marL="0" indent="0">
              <a:buNone/>
            </a:pPr>
            <a:endParaRPr lang="en-US" sz="6400" b="1" u="sng" dirty="0" smtClean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400" b="1" u="sng" dirty="0" smtClean="0">
                <a:ea typeface="Verdana" panose="020B0604030504040204" pitchFamily="34" charset="0"/>
                <a:cs typeface="Arial" panose="020B0604020202020204" pitchFamily="34" charset="0"/>
              </a:rPr>
              <a:t>11:00 – 11:50 – MO HealthNet Updates (EVV)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Terri Woodward – MO HealthNet and Dale Carr – MMAC   	EVV Updates</a:t>
            </a:r>
          </a:p>
          <a:p>
            <a:pPr marL="0" indent="0">
              <a:buNone/>
            </a:pPr>
            <a:endParaRPr lang="en-US" sz="6400" b="1" u="sng" dirty="0" smtClean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400" b="1" u="sng" dirty="0" smtClean="0">
                <a:ea typeface="Verdana" panose="020B0604030504040204" pitchFamily="34" charset="0"/>
                <a:cs typeface="Arial" panose="020B0604020202020204" pitchFamily="34" charset="0"/>
              </a:rPr>
              <a:t>12:00 – 12:50 – DHSS/DSDS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Venice Wood, Rena Cox, Jessica Bateman, Travis West – DHSS/DSS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Home &amp; Community Based Services Updates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Jerry Greene and Zac Jenkins – DHSS/DSDS-SIU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Special Investigations Unit (SIU) Updates</a:t>
            </a:r>
          </a:p>
          <a:p>
            <a:pPr lvl="8">
              <a:buFont typeface="Wingdings" panose="05000000000000000000" pitchFamily="2" charset="2"/>
              <a:buChar char="v"/>
            </a:pPr>
            <a:r>
              <a:rPr lang="en-US" sz="4400" dirty="0" smtClean="0">
                <a:ea typeface="Verdana" panose="020B0604030504040204" pitchFamily="34" charset="0"/>
                <a:cs typeface="Arial" panose="020B0604020202020204" pitchFamily="34" charset="0"/>
              </a:rPr>
              <a:t>There will be a 10 minute break at the end of each hour</a:t>
            </a: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</a:t>
            </a: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4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44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1" y="182880"/>
            <a:ext cx="3657600" cy="6374674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AGENDA  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April 2021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HCBS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Annual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Update Meeting</a:t>
            </a:r>
            <a:br>
              <a:rPr lang="en-US" b="1" dirty="0" smtClean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69" y="182880"/>
            <a:ext cx="8575567" cy="660109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4800" b="1" u="sng" dirty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400" b="1" u="sng" dirty="0">
                <a:ea typeface="Verdana" panose="020B0604030504040204" pitchFamily="34" charset="0"/>
                <a:cs typeface="Arial" panose="020B0604020202020204" pitchFamily="34" charset="0"/>
              </a:rPr>
              <a:t>9:00 – 9:20 – Housekeeping &amp; MMAC Welcome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Cindy Werdehausen/Pamela Hendrix – MMAC Meeting Hosts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Dale Carr – MMAC Director </a:t>
            </a:r>
          </a:p>
          <a:p>
            <a:pPr marL="0" indent="0">
              <a:buNone/>
            </a:pPr>
            <a:endParaRPr lang="en-US" sz="6400" b="1" u="sng" dirty="0" smtClean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400" b="1" u="sng" dirty="0" smtClean="0">
                <a:ea typeface="Verdana" panose="020B0604030504040204" pitchFamily="34" charset="0"/>
                <a:cs typeface="Arial" panose="020B0604020202020204" pitchFamily="34" charset="0"/>
              </a:rPr>
              <a:t>9:20 </a:t>
            </a:r>
            <a:r>
              <a:rPr lang="en-US" sz="6400" b="1" u="sng" dirty="0">
                <a:ea typeface="Verdana" panose="020B0604030504040204" pitchFamily="34" charset="0"/>
                <a:cs typeface="Arial" panose="020B0604020202020204" pitchFamily="34" charset="0"/>
              </a:rPr>
              <a:t>– </a:t>
            </a:r>
            <a:r>
              <a:rPr lang="en-US" sz="6400" b="1" u="sng" dirty="0" smtClean="0">
                <a:ea typeface="Verdana" panose="020B0604030504040204" pitchFamily="34" charset="0"/>
                <a:cs typeface="Arial" panose="020B0604020202020204" pitchFamily="34" charset="0"/>
              </a:rPr>
              <a:t>9:50 </a:t>
            </a:r>
            <a:r>
              <a:rPr lang="en-US" sz="6400" b="1" u="sng" dirty="0">
                <a:ea typeface="Verdana" panose="020B0604030504040204" pitchFamily="34" charset="0"/>
                <a:cs typeface="Arial" panose="020B0604020202020204" pitchFamily="34" charset="0"/>
              </a:rPr>
              <a:t>– MMAC – Enrollment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Kathryn </a:t>
            </a:r>
            <a:r>
              <a:rPr lang="en-US" sz="4800" dirty="0">
                <a:ea typeface="Verdana" panose="020B0604030504040204" pitchFamily="34" charset="0"/>
                <a:cs typeface="Arial" panose="020B0604020202020204" pitchFamily="34" charset="0"/>
              </a:rPr>
              <a:t>Dinwiddie – </a:t>
            </a: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MMAC Provider Enrollment Manager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4600" dirty="0" smtClean="0">
                <a:ea typeface="Verdana" panose="020B0604030504040204" pitchFamily="34" charset="0"/>
                <a:cs typeface="Arial" panose="020B0604020202020204" pitchFamily="34" charset="0"/>
              </a:rPr>
              <a:t>Updated Stats/CDS Maps/Reminders/DocuSign</a:t>
            </a:r>
          </a:p>
          <a:p>
            <a:pPr marL="0" indent="0">
              <a:buNone/>
            </a:pPr>
            <a:endParaRPr lang="en-US" sz="6400" b="1" u="sng" dirty="0" smtClean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400" b="1" u="sng" dirty="0" smtClean="0">
                <a:ea typeface="Verdana" panose="020B0604030504040204" pitchFamily="34" charset="0"/>
                <a:cs typeface="Arial" panose="020B0604020202020204" pitchFamily="34" charset="0"/>
              </a:rPr>
              <a:t>10:00 – 10:50 – MMAC – Provider Review / Investigation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Tamara Wills – MMAC HCBS Supervisor Provider Review</a:t>
            </a:r>
            <a:r>
              <a:rPr lang="en-US" sz="4800" dirty="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 	CDS Responsibilities/FEIN/Taxes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Mike Valley – MMAC Investigator  					Office hours/kickback/fraud</a:t>
            </a:r>
          </a:p>
          <a:p>
            <a:pPr marL="0" indent="0">
              <a:buNone/>
            </a:pPr>
            <a:endParaRPr lang="en-US" sz="6400" b="1" u="sng" dirty="0" smtClean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400" b="1" u="sng" dirty="0" smtClean="0">
                <a:ea typeface="Verdana" panose="020B0604030504040204" pitchFamily="34" charset="0"/>
                <a:cs typeface="Arial" panose="020B0604020202020204" pitchFamily="34" charset="0"/>
              </a:rPr>
              <a:t>11:00 – 11:50 – MO HealthNet Updates (EVV)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Terri Woodward – MO HealthNet and Dale Carr – MMAC   	EVV Updates</a:t>
            </a:r>
          </a:p>
          <a:p>
            <a:pPr marL="0" indent="0">
              <a:buNone/>
            </a:pPr>
            <a:endParaRPr lang="en-US" sz="6400" b="1" u="sng" dirty="0" smtClean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400" b="1" u="sng" dirty="0" smtClean="0">
                <a:ea typeface="Verdana" panose="020B0604030504040204" pitchFamily="34" charset="0"/>
                <a:cs typeface="Arial" panose="020B0604020202020204" pitchFamily="34" charset="0"/>
              </a:rPr>
              <a:t>12:00 – 12:50 – DHSS/DSDS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Venice Wood, Rena Cox, Jessica Bateman, Travis West – DHSS/DSS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Home &amp; Community Based Services Updates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Jerry Greene and Zac Jenkins – DHSS/DSDS-SIU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4800" dirty="0" smtClean="0">
                <a:ea typeface="Verdana" panose="020B0604030504040204" pitchFamily="34" charset="0"/>
                <a:cs typeface="Arial" panose="020B0604020202020204" pitchFamily="34" charset="0"/>
              </a:rPr>
              <a:t>Special Investigations Unit (SIU) Updates</a:t>
            </a:r>
          </a:p>
          <a:p>
            <a:pPr lvl="8">
              <a:buFont typeface="Wingdings" panose="05000000000000000000" pitchFamily="2" charset="2"/>
              <a:buChar char="v"/>
            </a:pPr>
            <a:r>
              <a:rPr lang="en-US" sz="4400" dirty="0" smtClean="0">
                <a:ea typeface="Verdana" panose="020B0604030504040204" pitchFamily="34" charset="0"/>
                <a:cs typeface="Arial" panose="020B0604020202020204" pitchFamily="34" charset="0"/>
              </a:rPr>
              <a:t>There will be a 10 minute break at the end of each hour</a:t>
            </a: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</a:t>
            </a: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4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94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4731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Mike Valley - Investigator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469" y="1454331"/>
            <a:ext cx="9335587" cy="52948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200" b="1" dirty="0" smtClean="0"/>
              <a:t>PARTICIPANT/CLIENT CARE</a:t>
            </a:r>
          </a:p>
          <a:p>
            <a:r>
              <a:rPr lang="en-US" sz="2200" dirty="0" smtClean="0"/>
              <a:t>Pop </a:t>
            </a:r>
            <a:r>
              <a:rPr lang="en-US" sz="2200" dirty="0"/>
              <a:t>up visits—do them.  You do not need to announce your visit.</a:t>
            </a:r>
          </a:p>
          <a:p>
            <a:r>
              <a:rPr lang="en-US" sz="2200" dirty="0"/>
              <a:t>Check to see if the house is really cleaned.  Check closets for cleaning supplies.  Mop, vacuum, broom, Clorox wipes, or other cleaning products</a:t>
            </a:r>
          </a:p>
          <a:p>
            <a:r>
              <a:rPr lang="en-US" sz="2200" dirty="0"/>
              <a:t>Are the attendants doing work for participant’s family members?  They should not be. 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b="1" dirty="0" smtClean="0"/>
              <a:t>OFFICE HOURS</a:t>
            </a:r>
          </a:p>
          <a:p>
            <a:r>
              <a:rPr lang="en-US" sz="2200" dirty="0"/>
              <a:t>Someone has to </a:t>
            </a:r>
            <a:r>
              <a:rPr lang="en-US" sz="2200" dirty="0" smtClean="0"/>
              <a:t>be in </a:t>
            </a:r>
            <a:r>
              <a:rPr lang="en-US" sz="2200" dirty="0"/>
              <a:t>the office during your posted hours.  </a:t>
            </a:r>
          </a:p>
          <a:p>
            <a:r>
              <a:rPr lang="en-US" sz="2200" dirty="0"/>
              <a:t>Someone from MMAC might be checking in to see if someone is there.</a:t>
            </a:r>
          </a:p>
          <a:p>
            <a:r>
              <a:rPr lang="en-US" sz="2200" dirty="0"/>
              <a:t>If you have to leave, </a:t>
            </a:r>
            <a:r>
              <a:rPr lang="en-US" sz="2200" dirty="0" smtClean="0"/>
              <a:t>post a </a:t>
            </a:r>
            <a:r>
              <a:rPr lang="en-US" sz="2200" dirty="0"/>
              <a:t>sign with the date and time and a good phone number where you can be reached in case MMAC </a:t>
            </a:r>
            <a:r>
              <a:rPr lang="en-US" sz="2200" dirty="0" smtClean="0"/>
              <a:t>visits.</a:t>
            </a:r>
            <a:endParaRPr lang="en-US" sz="2200" dirty="0"/>
          </a:p>
          <a:p>
            <a:r>
              <a:rPr lang="en-US" sz="2200" dirty="0"/>
              <a:t>We can show up unannounced for interviews or audits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90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4731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Mike Valley - Investigator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54331"/>
            <a:ext cx="8963055" cy="53296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FRAUD</a:t>
            </a:r>
          </a:p>
          <a:p>
            <a:pPr lvl="0"/>
            <a:r>
              <a:rPr lang="en-US" sz="2200" dirty="0"/>
              <a:t>Remember you cannot bill off of the care plan, you can only bill for time worked.</a:t>
            </a:r>
          </a:p>
          <a:p>
            <a:pPr lvl="0"/>
            <a:r>
              <a:rPr lang="en-US" sz="2200" dirty="0"/>
              <a:t>Train staff on </a:t>
            </a:r>
            <a:r>
              <a:rPr lang="en-US" sz="2200" dirty="0" smtClean="0"/>
              <a:t>how not to submit time </a:t>
            </a:r>
            <a:r>
              <a:rPr lang="en-US" sz="2200" dirty="0"/>
              <a:t>sheets or EVV for days when they are not working or if their client is not home or in the hospital.</a:t>
            </a:r>
          </a:p>
          <a:p>
            <a:pPr lvl="0"/>
            <a:r>
              <a:rPr lang="en-US" sz="2200" dirty="0"/>
              <a:t>Train staff on </a:t>
            </a:r>
            <a:r>
              <a:rPr lang="en-US" sz="2200" dirty="0" smtClean="0"/>
              <a:t>how not to allow their </a:t>
            </a:r>
            <a:r>
              <a:rPr lang="en-US" sz="2200" dirty="0"/>
              <a:t>clients to clock them in/out</a:t>
            </a:r>
          </a:p>
          <a:p>
            <a:pPr lvl="0"/>
            <a:r>
              <a:rPr lang="en-US" sz="2200" dirty="0"/>
              <a:t>Train staff of actually </a:t>
            </a:r>
            <a:r>
              <a:rPr lang="en-US" sz="2200" dirty="0" smtClean="0"/>
              <a:t>do </a:t>
            </a:r>
            <a:r>
              <a:rPr lang="en-US" sz="2200" dirty="0"/>
              <a:t>the work on the care plan and not </a:t>
            </a:r>
            <a:r>
              <a:rPr lang="en-US" sz="2200" dirty="0" smtClean="0"/>
              <a:t>sit </a:t>
            </a:r>
            <a:r>
              <a:rPr lang="en-US" sz="2200" dirty="0"/>
              <a:t>around playing on their phones.</a:t>
            </a:r>
          </a:p>
          <a:p>
            <a:pPr lvl="0"/>
            <a:r>
              <a:rPr lang="en-US" sz="2200" dirty="0"/>
              <a:t>Make sure staff knows if they have another job, you can’t be in two places at the same time</a:t>
            </a:r>
            <a:r>
              <a:rPr lang="en-US" sz="2200" dirty="0" smtClean="0"/>
              <a:t>.</a:t>
            </a:r>
          </a:p>
          <a:p>
            <a:r>
              <a:rPr lang="en-US" sz="2200" dirty="0"/>
              <a:t>Kickbacks and incentives are not allowed.  You cannot offer anything to anyone as a condition for a client to stay with </a:t>
            </a:r>
            <a:r>
              <a:rPr lang="en-US" sz="2200" dirty="0" smtClean="0"/>
              <a:t>your company or </a:t>
            </a:r>
            <a:r>
              <a:rPr lang="en-US" sz="2200" dirty="0"/>
              <a:t>to recruit new clients. 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9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6701"/>
            <a:ext cx="8596668" cy="78105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Mike Valley - Investigator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171575"/>
            <a:ext cx="9201149" cy="56124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FRAUD</a:t>
            </a:r>
          </a:p>
          <a:p>
            <a:pPr lvl="0"/>
            <a:r>
              <a:rPr lang="en-US" dirty="0"/>
              <a:t>Medicaid Fraud Definition:  No health care provider shall knowingly make or cause to be made a false statement or false representation of a material fact in order to receive a health care payment.</a:t>
            </a:r>
          </a:p>
          <a:p>
            <a:pPr lvl="0"/>
            <a:r>
              <a:rPr lang="en-US" dirty="0"/>
              <a:t>Some examples of fraud: </a:t>
            </a:r>
          </a:p>
          <a:p>
            <a:pPr lvl="1"/>
            <a:r>
              <a:rPr lang="en-US" sz="1800" dirty="0"/>
              <a:t>Overcharging for services provided</a:t>
            </a:r>
          </a:p>
          <a:p>
            <a:pPr lvl="1"/>
            <a:r>
              <a:rPr lang="en-US" sz="1800" dirty="0"/>
              <a:t>Charging for services not provided</a:t>
            </a:r>
          </a:p>
          <a:p>
            <a:pPr lvl="1"/>
            <a:r>
              <a:rPr lang="en-US" sz="1800" dirty="0"/>
              <a:t>Accepting bribes or kickbacks for referring clients</a:t>
            </a:r>
          </a:p>
          <a:p>
            <a:pPr lvl="1"/>
            <a:r>
              <a:rPr lang="en-US" sz="1800" dirty="0"/>
              <a:t>Incentives to retain </a:t>
            </a:r>
            <a:r>
              <a:rPr lang="en-US" sz="1800" dirty="0" smtClean="0"/>
              <a:t>clients</a:t>
            </a:r>
          </a:p>
          <a:p>
            <a:pPr lvl="1"/>
            <a:r>
              <a:rPr lang="en-US" sz="1800" dirty="0"/>
              <a:t>Rendering inappropriate or unnecessary </a:t>
            </a:r>
            <a:r>
              <a:rPr lang="en-US" sz="1800" dirty="0" smtClean="0"/>
              <a:t>services</a:t>
            </a:r>
          </a:p>
          <a:p>
            <a:pPr marL="457200" lvl="1" indent="0">
              <a:buNone/>
            </a:pPr>
            <a:endParaRPr lang="en-US" sz="1800" dirty="0" smtClean="0"/>
          </a:p>
          <a:p>
            <a:pPr lvl="0"/>
            <a:r>
              <a:rPr lang="en-US" b="1" dirty="0"/>
              <a:t>Do not bill off of the care plan.  You can only bill for the time worked and the services provided. </a:t>
            </a:r>
          </a:p>
          <a:p>
            <a:pPr lvl="0"/>
            <a:r>
              <a:rPr lang="en-US" b="1" dirty="0"/>
              <a:t>Do not bill when the client is in the hospital or otherwise not receiving care.  They must be home in order to receive care. </a:t>
            </a:r>
          </a:p>
          <a:p>
            <a:pPr marL="457200" lvl="1" indent="0">
              <a:buNone/>
            </a:pPr>
            <a:endParaRPr lang="en-US" sz="1800" dirty="0"/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3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200297"/>
            <a:ext cx="8596668" cy="7750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Contact Info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914400"/>
            <a:ext cx="8596668" cy="58260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Mike Valley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  <a:hlinkClick r:id="rId2"/>
              </a:rPr>
              <a:t>michael.valley@dss.mo.gov</a:t>
            </a:r>
            <a:endParaRPr lang="en-US" sz="4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636-442-7074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Website: mmac.mo.gov</a:t>
            </a:r>
          </a:p>
          <a:p>
            <a:pPr marL="0" indent="0" algn="ctr">
              <a:buNone/>
            </a:pP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6" name="Picture 5" descr="CNBNEWS.NET/Gloucester City: August 20, 20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167" y="3927566"/>
            <a:ext cx="6696890" cy="281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31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179</TotalTime>
  <Words>927</Words>
  <Application>Microsoft Office PowerPoint</Application>
  <PresentationFormat>Widescreen</PresentationFormat>
  <Paragraphs>104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Trebuchet MS</vt:lpstr>
      <vt:lpstr>Verdana</vt:lpstr>
      <vt:lpstr>Wingdings</vt:lpstr>
      <vt:lpstr>Wingdings 3</vt:lpstr>
      <vt:lpstr>Facet</vt:lpstr>
      <vt:lpstr>HCBS Provider Spring Annual Update Meeting </vt:lpstr>
      <vt:lpstr>Housekeeping</vt:lpstr>
      <vt:lpstr>Housekeeping</vt:lpstr>
      <vt:lpstr>AGENDA   April 2021   HCBS Annual Update</vt:lpstr>
      <vt:lpstr>AGENDA   April 2021   HCBS Annual Update Meeting </vt:lpstr>
      <vt:lpstr>Mike Valley - Investigator</vt:lpstr>
      <vt:lpstr>Mike Valley - Investigator</vt:lpstr>
      <vt:lpstr>Mike Valley - Investigator</vt:lpstr>
      <vt:lpstr>Contact Info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Hendrix, Pamela F</dc:creator>
  <cp:lastModifiedBy>Werdehausen, Cynthia J</cp:lastModifiedBy>
  <cp:revision>31</cp:revision>
  <dcterms:created xsi:type="dcterms:W3CDTF">2020-10-15T19:58:12Z</dcterms:created>
  <dcterms:modified xsi:type="dcterms:W3CDTF">2021-04-21T20:10:04Z</dcterms:modified>
</cp:coreProperties>
</file>