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1"/>
  </p:notesMasterIdLst>
  <p:handoutMasterIdLst>
    <p:handoutMasterId r:id="rId12"/>
  </p:handoutMasterIdLst>
  <p:sldIdLst>
    <p:sldId id="256" r:id="rId2"/>
    <p:sldId id="363" r:id="rId3"/>
    <p:sldId id="375" r:id="rId4"/>
    <p:sldId id="376" r:id="rId5"/>
    <p:sldId id="377" r:id="rId6"/>
    <p:sldId id="374" r:id="rId7"/>
    <p:sldId id="365" r:id="rId8"/>
    <p:sldId id="366" r:id="rId9"/>
    <p:sldId id="373" r:id="rId10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87C"/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662" autoAdjust="0"/>
    <p:restoredTop sz="86475" autoAdjust="0"/>
  </p:normalViewPr>
  <p:slideViewPr>
    <p:cSldViewPr>
      <p:cViewPr varScale="1">
        <p:scale>
          <a:sx n="100" d="100"/>
          <a:sy n="100" d="100"/>
        </p:scale>
        <p:origin x="15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10/19/2021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3738"/>
            <a:ext cx="4613275" cy="3459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3" tIns="46403" rIns="92803" bIns="4640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7"/>
            <a:ext cx="5608320" cy="4156234"/>
          </a:xfrm>
          <a:prstGeom prst="rect">
            <a:avLst/>
          </a:prstGeom>
        </p:spPr>
        <p:txBody>
          <a:bodyPr vert="horz" lIns="92803" tIns="46403" rIns="92803" bIns="464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91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4282572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342120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879526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985235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>
            <a:lvl1pPr marL="342900" indent="-274320">
              <a:buFont typeface="Wingdings" panose="05000000000000000000" pitchFamily="2" charset="2"/>
              <a:buChar char="v"/>
              <a:defRPr sz="2800" baseline="0">
                <a:latin typeface="Arial" panose="020B0604020202020204" pitchFamily="34" charset="0"/>
              </a:defRPr>
            </a:lvl1pPr>
            <a:lvl2pPr marL="742950" indent="-274320">
              <a:buFont typeface="Wingdings" panose="05000000000000000000" pitchFamily="2" charset="2"/>
              <a:buChar char="Ø"/>
              <a:defRPr sz="2400"/>
            </a:lvl2pPr>
            <a:lvl3pPr marL="1143000" indent="-274320">
              <a:buSzPct val="200000"/>
              <a:buFont typeface="Arial" panose="020B0604020202020204" pitchFamily="34" charset="0"/>
              <a:buChar char="•"/>
              <a:defRPr sz="2000"/>
            </a:lvl3pPr>
            <a:lvl4pPr marL="1600200" indent="-274320">
              <a:buFont typeface="Wingdings" panose="05000000000000000000" pitchFamily="2" charset="2"/>
              <a:buChar char="q"/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ss.mo.gov/mhd/providers/electronic-visit-verification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ResponsePage.aspx?id=Ej8hPjfatUasbRd65AjHGTrmFiezGp5MhDDeS54oGPBUNzRORDQwVE4zT0MwVDFaVlpJWlRETUU3TC4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ss.mo.gov/mhd/providers/pcs-provider-training-info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ss.mo.gov/mhd/providers/electronic-visit-verification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OAltEVV@sandata.com" TargetMode="External"/><Relationship Id="rId4" Type="http://schemas.openxmlformats.org/officeDocument/2006/relationships/hyperlink" Target="mailto:Ask.EVV@dss.mo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43097"/>
            <a:ext cx="2743200" cy="6164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43097"/>
            <a:ext cx="2362200" cy="80286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4800" y="1600200"/>
            <a:ext cx="8534400" cy="3229339"/>
          </a:xfrm>
        </p:spPr>
        <p:txBody>
          <a:bodyPr>
            <a:noAutofit/>
          </a:bodyPr>
          <a:lstStyle/>
          <a:p>
            <a:pPr algn="ctr"/>
            <a:r>
              <a:rPr lang="en-US" sz="4800" b="1" cap="none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EVV Updates</a:t>
            </a:r>
            <a:r>
              <a:rPr lang="en-US" sz="2000" b="1" cap="none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cap="none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cap="none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cap="none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cap="none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cap="none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cap="none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Dale </a:t>
            </a:r>
            <a:r>
              <a:rPr lang="en-US" sz="2000" b="1" cap="none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Carr, Missouri Medicaid Audit and Compliance (MMAC)</a:t>
            </a:r>
            <a:br>
              <a:rPr lang="en-US" sz="2000" b="1" cap="none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cap="none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Terri </a:t>
            </a:r>
            <a:r>
              <a:rPr lang="en-US" sz="2000" b="1" cap="none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Woodward, MO </a:t>
            </a:r>
            <a:r>
              <a:rPr lang="en-US" sz="2000" b="1" cap="none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HealthNet</a:t>
            </a:r>
            <a:r>
              <a:rPr lang="en-US" sz="2000" b="1" cap="none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Division (MHD)</a:t>
            </a:r>
            <a:br>
              <a:rPr lang="en-US" sz="2000" b="1" cap="none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cap="none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cap="none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cap="none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cap="none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cap="none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October, 2021</a:t>
            </a:r>
            <a:endParaRPr lang="en-US" sz="2000" b="1" i="1" cap="small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905000"/>
            <a:ext cx="8398705" cy="30480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The 21</a:t>
            </a:r>
            <a:r>
              <a:rPr lang="en-US" baseline="30000" dirty="0"/>
              <a:t>st</a:t>
            </a:r>
            <a:r>
              <a:rPr lang="en-US" dirty="0"/>
              <a:t> Century Cures Act requires all states to utilize an electronic form of visit verification for all personal care services paid for with Medicaid funds</a:t>
            </a:r>
            <a:r>
              <a:rPr lang="en-US" dirty="0" smtClean="0"/>
              <a:t>.</a:t>
            </a:r>
          </a:p>
          <a:p>
            <a:pPr lvl="0"/>
            <a:r>
              <a:rPr lang="en-US" dirty="0"/>
              <a:t> </a:t>
            </a:r>
            <a:r>
              <a:rPr lang="en-US" dirty="0" smtClean="0"/>
              <a:t>EVV was fully implemented effective 01/01/2021.</a:t>
            </a:r>
          </a:p>
          <a:p>
            <a:r>
              <a:rPr lang="en-US" dirty="0"/>
              <a:t>In-home service providers should be consistently using EVV for ALL participants.</a:t>
            </a:r>
          </a:p>
          <a:p>
            <a:pPr lvl="0"/>
            <a:endParaRPr lang="en-US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b="1" dirty="0"/>
              <a:t>21ST CENTURY CURES ACT PROVISIONS UNDER SECTION 12006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3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EVV RELATED SERVICES	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Advanced Personal Care </a:t>
            </a:r>
          </a:p>
          <a:p>
            <a:r>
              <a:rPr lang="en-US" sz="2400" dirty="0" smtClean="0"/>
              <a:t>Chore</a:t>
            </a:r>
          </a:p>
          <a:p>
            <a:r>
              <a:rPr lang="en-US" sz="2400" dirty="0" smtClean="0"/>
              <a:t>Consumer-Directed Personal Care</a:t>
            </a:r>
          </a:p>
          <a:p>
            <a:r>
              <a:rPr lang="en-US" sz="2400" dirty="0" smtClean="0"/>
              <a:t>Homemaker</a:t>
            </a:r>
          </a:p>
          <a:p>
            <a:r>
              <a:rPr lang="en-US" sz="2400" dirty="0" smtClean="0"/>
              <a:t>In-Home Respite authorized by the Division of Senior and Disability Services (DSDS)</a:t>
            </a:r>
          </a:p>
          <a:p>
            <a:r>
              <a:rPr lang="en-US" sz="2400" dirty="0" smtClean="0"/>
              <a:t>Personal Care</a:t>
            </a:r>
          </a:p>
          <a:p>
            <a:r>
              <a:rPr lang="en-US" sz="2400" dirty="0" smtClean="0"/>
              <a:t>Any of the above services reimbursed by a Managed Care Organization (MCO)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133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REQUIRED DATA ELEMENTS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cs typeface="Arial" panose="020B0604020202020204" pitchFamily="34" charset="0"/>
              </a:rPr>
              <a:t>Name of participant	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DCN</a:t>
            </a:r>
          </a:p>
          <a:p>
            <a:endParaRPr lang="en-US" dirty="0" smtClean="0">
              <a:cs typeface="Arial" panose="020B0604020202020204" pitchFamily="34" charset="0"/>
            </a:endParaRPr>
          </a:p>
          <a:p>
            <a:r>
              <a:rPr lang="en-US" dirty="0" smtClean="0">
                <a:cs typeface="Arial" panose="020B0604020202020204" pitchFamily="34" charset="0"/>
              </a:rPr>
              <a:t>Caregiver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Family Care Safety Registry Number</a:t>
            </a:r>
          </a:p>
          <a:p>
            <a:pPr marL="468630" lvl="1" indent="0">
              <a:buNone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cs typeface="Arial" panose="020B0604020202020204" pitchFamily="34" charset="0"/>
              </a:rPr>
              <a:t>Type of Service</a:t>
            </a:r>
            <a:endParaRPr lang="en-US" dirty="0">
              <a:cs typeface="Arial" panose="020B0604020202020204" pitchFamily="34" charset="0"/>
            </a:endParaRP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Procedure Code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018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REQUIRED DATA ELEMENTS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Location of Service Delivery </a:t>
            </a:r>
            <a:endParaRPr lang="en-US" dirty="0" smtClean="0">
              <a:cs typeface="Arial" panose="020B0604020202020204" pitchFamily="34" charset="0"/>
            </a:endParaRP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Landline or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Validator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Verified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GPS</a:t>
            </a:r>
          </a:p>
          <a:p>
            <a:pPr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cs typeface="Arial" panose="020B0604020202020204" pitchFamily="34" charset="0"/>
              </a:rPr>
              <a:t>Date of Service </a:t>
            </a:r>
            <a:r>
              <a:rPr lang="en-US" dirty="0" smtClean="0">
                <a:cs typeface="Arial" panose="020B0604020202020204" pitchFamily="34" charset="0"/>
              </a:rPr>
              <a:t>Delivery</a:t>
            </a:r>
          </a:p>
          <a:p>
            <a:endParaRPr lang="en-US" dirty="0">
              <a:cs typeface="Arial" panose="020B0604020202020204" pitchFamily="34" charset="0"/>
            </a:endParaRPr>
          </a:p>
          <a:p>
            <a:r>
              <a:rPr lang="en-US" dirty="0">
                <a:cs typeface="Arial" panose="020B0604020202020204" pitchFamily="34" charset="0"/>
              </a:rPr>
              <a:t>Time Service Delivery Starts and Stops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463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</a:t>
            </a:r>
            <a:r>
              <a:rPr lang="en-US" b="1" smtClean="0"/>
              <a:t>IS THE EVV AGGREGATOR SOLUTION?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EVV Aggregator Solution (EAS) will collect visit data from all EVV systems operating in Missouri.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Visit data is standardized against the business rules set in Missouri.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Data is presented for reporting and analysis.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731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r>
              <a:rPr lang="en-US" b="1" dirty="0" smtClean="0"/>
              <a:t>EAS </a:t>
            </a:r>
            <a:r>
              <a:rPr lang="en-US" b="1" dirty="0"/>
              <a:t>UPDATE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371600"/>
            <a:ext cx="8398705" cy="468229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The Request for Proposal (RFP) for the aggregator solution was </a:t>
            </a:r>
            <a:r>
              <a:rPr lang="en-US" dirty="0" smtClean="0"/>
              <a:t>awarded to </a:t>
            </a:r>
            <a:r>
              <a:rPr lang="en-US" dirty="0" err="1" smtClean="0"/>
              <a:t>Sandata</a:t>
            </a:r>
            <a:r>
              <a:rPr lang="en-US" dirty="0" smtClean="0"/>
              <a:t> Technologies.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Providers </a:t>
            </a:r>
            <a:r>
              <a:rPr lang="en-US" dirty="0"/>
              <a:t>are responsible for ensuring their EVV provider is aware of the regulation requirements to interface with the aggregator solution and is monitoring the </a:t>
            </a:r>
            <a:r>
              <a:rPr lang="en-US" u="sng" dirty="0">
                <a:hlinkClick r:id="rId3"/>
              </a:rPr>
              <a:t>State’s EVV webpage</a:t>
            </a:r>
            <a:r>
              <a:rPr lang="en-US" dirty="0">
                <a:hlinkClick r:id="rId3"/>
              </a:rPr>
              <a:t> </a:t>
            </a:r>
            <a:r>
              <a:rPr lang="en-US" dirty="0"/>
              <a:t>for guidance.</a:t>
            </a:r>
          </a:p>
        </p:txBody>
      </p:sp>
    </p:spTree>
    <p:extLst>
      <p:ext uri="{BB962C8B-B14F-4D97-AF65-F5344CB8AC3E}">
        <p14:creationId xmlns:p14="http://schemas.microsoft.com/office/powerpoint/2010/main" val="350596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PREPARING FOR IMPLEMENTATION OF THE AGGREGATOR </a:t>
            </a:r>
            <a:r>
              <a:rPr lang="en-US" b="1" dirty="0" smtClean="0"/>
              <a:t>SOLUTION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447800"/>
            <a:ext cx="8398705" cy="4682299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>
                <a:cs typeface="Arial" panose="020B0604020202020204" pitchFamily="34" charset="0"/>
              </a:rPr>
              <a:t>Providers register their EVV vendor with </a:t>
            </a:r>
            <a:r>
              <a:rPr lang="en-US" sz="2400" dirty="0" err="1" smtClean="0">
                <a:cs typeface="Arial" panose="020B0604020202020204" pitchFamily="34" charset="0"/>
              </a:rPr>
              <a:t>Sandata</a:t>
            </a:r>
            <a:r>
              <a:rPr lang="en-US" sz="2400" dirty="0" smtClean="0"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PCS Provider Online Registration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8630" lvl="1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cs typeface="Arial" panose="020B0604020202020204" pitchFamily="34" charset="0"/>
              </a:rPr>
              <a:t>EVV vendors complete interface testing.</a:t>
            </a:r>
          </a:p>
          <a:p>
            <a:pPr marL="68580" lvl="0" indent="0">
              <a:buNone/>
            </a:pPr>
            <a:endParaRPr lang="en-US" sz="2400" dirty="0" smtClean="0"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cs typeface="Arial" panose="020B0604020202020204" pitchFamily="34" charset="0"/>
              </a:rPr>
              <a:t>Providers complete online training</a:t>
            </a:r>
            <a:r>
              <a:rPr lang="en-US" sz="2400" dirty="0" smtClean="0"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EAS Training Information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sz="2400" dirty="0">
              <a:cs typeface="Arial" panose="020B0604020202020204" pitchFamily="34" charset="0"/>
            </a:endParaRPr>
          </a:p>
          <a:p>
            <a:pPr marL="68580" lvl="0" indent="0" algn="ctr">
              <a:buNone/>
            </a:pPr>
            <a:r>
              <a:rPr lang="en-US" dirty="0" smtClean="0">
                <a:cs typeface="Arial" panose="020B0604020202020204" pitchFamily="34" charset="0"/>
              </a:rPr>
              <a:t>Ready for Go Live!</a:t>
            </a:r>
            <a:endParaRPr 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23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FOR MORE INFORMATION AND/OR </a:t>
            </a:r>
            <a:br>
              <a:rPr lang="en-US" b="1" dirty="0" smtClean="0"/>
            </a:br>
            <a:r>
              <a:rPr lang="en-US" b="1" dirty="0" smtClean="0"/>
              <a:t>ADDITIONAL QUESTIONS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828800"/>
            <a:ext cx="8398705" cy="4606099"/>
          </a:xfrm>
        </p:spPr>
        <p:txBody>
          <a:bodyPr>
            <a:normAutofit/>
          </a:bodyPr>
          <a:lstStyle/>
          <a:p>
            <a:endParaRPr lang="en-US" sz="1400" dirty="0">
              <a:cs typeface="Arial" panose="020B0604020202020204" pitchFamily="34" charset="0"/>
            </a:endParaRPr>
          </a:p>
          <a:p>
            <a:r>
              <a:rPr lang="en-US" dirty="0" smtClean="0">
                <a:cs typeface="Arial" panose="020B0604020202020204" pitchFamily="34" charset="0"/>
              </a:rPr>
              <a:t>General EVV Information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State EVV Webpage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cs typeface="Arial" panose="020B0604020202020204" pitchFamily="34" charset="0"/>
              </a:rPr>
              <a:t>Policy and Program Questions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Ask.EVV@dss.mo.gov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cs typeface="Arial" panose="020B0604020202020204" pitchFamily="34" charset="0"/>
              </a:rPr>
              <a:t>Technical Questions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MOAltEVV@sandata.com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1-833-350-5844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84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97817</TotalTime>
  <Words>349</Words>
  <Application>Microsoft Office PowerPoint</Application>
  <PresentationFormat>On-screen Show (4:3)</PresentationFormat>
  <Paragraphs>72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Palatino Linotype</vt:lpstr>
      <vt:lpstr>Wingdings</vt:lpstr>
      <vt:lpstr>Wingdings 3</vt:lpstr>
      <vt:lpstr>Urban Pop</vt:lpstr>
      <vt:lpstr>EVV Updates   Dale Carr, Missouri Medicaid Audit and Compliance (MMAC) Terri Woodward, MO HealthNet Division (MHD)   October, 2021</vt:lpstr>
      <vt:lpstr>  21ST CENTURY CURES ACT PROVISIONS UNDER SECTION 12006</vt:lpstr>
      <vt:lpstr>EVV RELATED SERVICES </vt:lpstr>
      <vt:lpstr>REQUIRED DATA ELEMENTS</vt:lpstr>
      <vt:lpstr>REQUIRED DATA ELEMENTS</vt:lpstr>
      <vt:lpstr>WHAT IS THE EVV AGGREGATOR SOLUTION?</vt:lpstr>
      <vt:lpstr>EAS UPDATE</vt:lpstr>
      <vt:lpstr>PREPARING FOR IMPLEMENTATION OF THE AGGREGATOR SOLUTION</vt:lpstr>
      <vt:lpstr>FOR MORE INFORMATION AND/OR  ADDITIONAL QUESTIONS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DSS</dc:creator>
  <cp:lastModifiedBy>Woodward, Terri</cp:lastModifiedBy>
  <cp:revision>212</cp:revision>
  <cp:lastPrinted>2017-10-18T18:29:19Z</cp:lastPrinted>
  <dcterms:created xsi:type="dcterms:W3CDTF">2014-11-30T21:45:23Z</dcterms:created>
  <dcterms:modified xsi:type="dcterms:W3CDTF">2021-10-20T00:28:14Z</dcterms:modified>
</cp:coreProperties>
</file>