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2"/>
  </p:notesMasterIdLst>
  <p:sldIdLst>
    <p:sldId id="256" r:id="rId2"/>
    <p:sldId id="261" r:id="rId3"/>
    <p:sldId id="272" r:id="rId4"/>
    <p:sldId id="273" r:id="rId5"/>
    <p:sldId id="274" r:id="rId6"/>
    <p:sldId id="263" r:id="rId7"/>
    <p:sldId id="262" r:id="rId8"/>
    <p:sldId id="270" r:id="rId9"/>
    <p:sldId id="27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widdie, Kathryn" initials="DK" lastIdx="16" clrIdx="0">
    <p:extLst>
      <p:ext uri="{19B8F6BF-5375-455C-9EA6-DF929625EA0E}">
        <p15:presenceInfo xmlns:p15="http://schemas.microsoft.com/office/powerpoint/2012/main" userId="S-1-5-21-508124448-3695470602-466989033-585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outlineViewPr>
    <p:cViewPr>
      <p:scale>
        <a:sx n="33" d="100"/>
        <a:sy n="33" d="100"/>
      </p:scale>
      <p:origin x="0" y="-16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C9ADE-D29F-4244-9527-E55E5B59292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8F159-3D37-491D-B7CD-AE2A784FD6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4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Please make</a:t>
            </a:r>
            <a:r>
              <a:rPr lang="en-US" baseline="0" dirty="0" smtClean="0"/>
              <a:t> sure to update any changes made to your provider with MMAC.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AB471-7140-4122-BF53-47E90AC23E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361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AB471-7140-4122-BF53-47E90AC23E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72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97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2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361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43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239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81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89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8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05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03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40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66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5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B4F47-1BD7-420C-9C8F-136DE90FAC0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1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Clifton.Parker@dss.mo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evisor.mo.gov/main/OneSection.aspx?section=191.90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68137"/>
            <a:ext cx="8359603" cy="208269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HCBS Provider Fall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Annual Update Meeting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2021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38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200297"/>
            <a:ext cx="8596668" cy="7750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Contact Info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914400"/>
            <a:ext cx="8596668" cy="58260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Clifton Parker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  <a:hlinkClick r:id="rId2"/>
              </a:rPr>
              <a:t>Clifton.Parker@dss.mo.gov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(573) 751-3399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Website: mmac.mo.gov</a:t>
            </a:r>
          </a:p>
          <a:p>
            <a:pPr marL="0" indent="0" algn="ctr">
              <a:buNone/>
            </a:pP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 descr="CNBNEWS.NET/Gloucester City: August 20, 20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167" y="3927566"/>
            <a:ext cx="6696890" cy="281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731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Clifton Parker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469" y="1454331"/>
            <a:ext cx="9335587" cy="52948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dirty="0" smtClean="0"/>
              <a:t>PARTICIPANT/CLIENT CARE</a:t>
            </a:r>
          </a:p>
          <a:p>
            <a:r>
              <a:rPr lang="en-US" sz="2200" dirty="0" smtClean="0"/>
              <a:t>Pop </a:t>
            </a:r>
            <a:r>
              <a:rPr lang="en-US" sz="2200" dirty="0"/>
              <a:t>up visits—do them.  You do not need to announce your visit.</a:t>
            </a:r>
          </a:p>
          <a:p>
            <a:pPr algn="just"/>
            <a:r>
              <a:rPr lang="en-US" sz="2200" dirty="0"/>
              <a:t>Check to see if the house is really cleaned.  Check closets for cleaning supplies.  </a:t>
            </a:r>
            <a:r>
              <a:rPr lang="en-US" sz="2200" dirty="0" smtClean="0"/>
              <a:t>(Mop</a:t>
            </a:r>
            <a:r>
              <a:rPr lang="en-US" sz="2200" dirty="0"/>
              <a:t>, vacuum, broom, </a:t>
            </a:r>
            <a:r>
              <a:rPr lang="en-US" sz="2200" dirty="0" smtClean="0"/>
              <a:t>disinfecting </a:t>
            </a:r>
            <a:r>
              <a:rPr lang="en-US" sz="2200" dirty="0"/>
              <a:t>wipes, or other cleaning </a:t>
            </a:r>
            <a:r>
              <a:rPr lang="en-US" sz="2200" dirty="0" smtClean="0"/>
              <a:t>products)</a:t>
            </a:r>
            <a:endParaRPr lang="en-US" sz="2200" dirty="0"/>
          </a:p>
          <a:p>
            <a:pPr algn="just"/>
            <a:r>
              <a:rPr lang="en-US" sz="2200" dirty="0"/>
              <a:t>Are </a:t>
            </a:r>
            <a:r>
              <a:rPr lang="en-US" sz="2200" dirty="0" smtClean="0"/>
              <a:t>attendants </a:t>
            </a:r>
            <a:r>
              <a:rPr lang="en-US" sz="2200" dirty="0"/>
              <a:t>doing work for participant’s family members?  They should not </a:t>
            </a:r>
            <a:r>
              <a:rPr lang="en-US" sz="2200" dirty="0" smtClean="0"/>
              <a:t>be!</a:t>
            </a: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b="1" dirty="0" smtClean="0"/>
              <a:t>OFFICE HOURS</a:t>
            </a:r>
          </a:p>
          <a:p>
            <a:pPr algn="just"/>
            <a:r>
              <a:rPr lang="en-US" sz="2200" dirty="0"/>
              <a:t>Someone has to </a:t>
            </a:r>
            <a:r>
              <a:rPr lang="en-US" sz="2200" dirty="0" smtClean="0"/>
              <a:t>be in </a:t>
            </a:r>
            <a:r>
              <a:rPr lang="en-US" sz="2200" dirty="0"/>
              <a:t>the office during your posted hours.  </a:t>
            </a:r>
            <a:r>
              <a:rPr lang="en-US" sz="2200" dirty="0" smtClean="0"/>
              <a:t>If you have an answering machine or voice mail, your message needs to identify your business name and hours of operation. </a:t>
            </a:r>
            <a:endParaRPr lang="en-US" sz="2200" dirty="0"/>
          </a:p>
          <a:p>
            <a:pPr algn="just"/>
            <a:r>
              <a:rPr lang="en-US" sz="2200" dirty="0"/>
              <a:t>Someone from MMAC might be checking in to see if someone is there.</a:t>
            </a:r>
          </a:p>
          <a:p>
            <a:pPr algn="just"/>
            <a:r>
              <a:rPr lang="en-US" sz="2200" dirty="0"/>
              <a:t>If you have to leave, </a:t>
            </a:r>
            <a:r>
              <a:rPr lang="en-US" sz="2200" dirty="0" smtClean="0"/>
              <a:t>post a </a:t>
            </a:r>
            <a:r>
              <a:rPr lang="en-US" sz="2200" dirty="0"/>
              <a:t>sign with the date and time and a good phone number where you can be </a:t>
            </a:r>
            <a:r>
              <a:rPr lang="en-US" sz="2200" dirty="0" smtClean="0"/>
              <a:t>contacted </a:t>
            </a:r>
            <a:r>
              <a:rPr lang="en-US" sz="2200" dirty="0"/>
              <a:t>in case MMAC </a:t>
            </a:r>
            <a:r>
              <a:rPr lang="en-US" sz="2200" dirty="0" smtClean="0"/>
              <a:t>visits.</a:t>
            </a:r>
            <a:endParaRPr lang="en-US" sz="2200" dirty="0"/>
          </a:p>
          <a:p>
            <a:pPr algn="just"/>
            <a:r>
              <a:rPr lang="en-US" sz="2200" dirty="0"/>
              <a:t>We can show up unannounced for interviews or audits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Records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818" y="1676400"/>
            <a:ext cx="10140142" cy="5166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  <a:ea typeface="MS PGothic" panose="020B0600070205080204" pitchFamily="34" charset="-128"/>
                <a:cs typeface="Arial" panose="020B0604020202020204" pitchFamily="34" charset="0"/>
              </a:rPr>
              <a:t>We send most </a:t>
            </a:r>
            <a:r>
              <a:rPr lang="en-US" sz="2200" dirty="0" smtClean="0">
                <a:latin typeface="+mj-lt"/>
                <a:ea typeface="MS PGothic" panose="020B0600070205080204" pitchFamily="34" charset="-128"/>
                <a:cs typeface="Arial" panose="020B0604020202020204" pitchFamily="34" charset="0"/>
              </a:rPr>
              <a:t>record requests </a:t>
            </a:r>
            <a:r>
              <a:rPr lang="en-US" sz="2200" dirty="0">
                <a:latin typeface="+mj-lt"/>
                <a:ea typeface="MS PGothic" panose="020B0600070205080204" pitchFamily="34" charset="-128"/>
                <a:cs typeface="Arial" panose="020B0604020202020204" pitchFamily="34" charset="0"/>
              </a:rPr>
              <a:t>via fax or </a:t>
            </a:r>
            <a:r>
              <a:rPr lang="en-US" sz="2200" dirty="0" smtClean="0">
                <a:latin typeface="+mj-lt"/>
                <a:ea typeface="MS PGothic" panose="020B0600070205080204" pitchFamily="34" charset="-128"/>
                <a:cs typeface="Arial" panose="020B0604020202020204" pitchFamily="34" charset="0"/>
              </a:rPr>
              <a:t>email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+mj-lt"/>
              </a:rPr>
              <a:t>Please </a:t>
            </a:r>
            <a:r>
              <a:rPr lang="en-US" sz="2200" dirty="0">
                <a:latin typeface="+mj-lt"/>
              </a:rPr>
              <a:t>make </a:t>
            </a:r>
            <a:r>
              <a:rPr lang="en-US" sz="2200" dirty="0" smtClean="0">
                <a:latin typeface="+mj-lt"/>
              </a:rPr>
              <a:t>sure your </a:t>
            </a:r>
            <a:r>
              <a:rPr lang="en-US" sz="2200" dirty="0">
                <a:latin typeface="+mj-lt"/>
              </a:rPr>
              <a:t>fax numbers and email addresses are updated with MMAC’s Contracts/Enrollment </a:t>
            </a:r>
            <a:r>
              <a:rPr lang="en-US" sz="2200" dirty="0" smtClean="0">
                <a:latin typeface="+mj-lt"/>
              </a:rPr>
              <a:t>Unit</a:t>
            </a: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+mj-lt"/>
              </a:rPr>
              <a:t>If/when </a:t>
            </a:r>
            <a:r>
              <a:rPr lang="en-US" sz="2200" dirty="0">
                <a:latin typeface="+mj-lt"/>
              </a:rPr>
              <a:t>we call your listed main business phone number and get a “yeah” or “hello” or something other than your business name during your listed business hours, </a:t>
            </a:r>
            <a:r>
              <a:rPr lang="en-US" sz="2200" dirty="0" smtClean="0">
                <a:latin typeface="+mj-lt"/>
              </a:rPr>
              <a:t>the Provider Enrollment Unit will be made aware you </a:t>
            </a:r>
            <a:r>
              <a:rPr lang="en-US" sz="2200" dirty="0">
                <a:latin typeface="+mj-lt"/>
              </a:rPr>
              <a:t>are non-compliant with the requirements of being a provider.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 descr="Contact Us Business · Free image on Pixaba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048000"/>
            <a:ext cx="6163582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02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8686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Records Requests –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1828800"/>
            <a:ext cx="10155382" cy="4876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>
                <a:latin typeface="+mj-lt"/>
              </a:rPr>
              <a:t>The </a:t>
            </a:r>
            <a:r>
              <a:rPr lang="en-US" sz="2400" dirty="0" smtClean="0">
                <a:latin typeface="+mj-lt"/>
              </a:rPr>
              <a:t>Investigations Unit </a:t>
            </a:r>
            <a:r>
              <a:rPr lang="en-US" sz="2400" dirty="0">
                <a:latin typeface="+mj-lt"/>
              </a:rPr>
              <a:t>will be attaching a Business Records Affidavit to </a:t>
            </a:r>
            <a:r>
              <a:rPr lang="en-US" sz="2400" b="1" dirty="0" smtClean="0">
                <a:latin typeface="+mj-lt"/>
              </a:rPr>
              <a:t>ALL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records </a:t>
            </a:r>
            <a:r>
              <a:rPr lang="en-US" sz="2400" dirty="0" smtClean="0">
                <a:latin typeface="+mj-lt"/>
              </a:rPr>
              <a:t>requests </a:t>
            </a:r>
            <a:r>
              <a:rPr lang="en-US" sz="2400" dirty="0">
                <a:latin typeface="+mj-lt"/>
              </a:rPr>
              <a:t>we send out.  </a:t>
            </a:r>
            <a:r>
              <a:rPr lang="en-US" sz="2400" b="1" dirty="0">
                <a:latin typeface="+mj-lt"/>
              </a:rPr>
              <a:t>You must fill it out and have it notarized.</a:t>
            </a:r>
            <a:r>
              <a:rPr lang="en-US" sz="2400" dirty="0">
                <a:latin typeface="+mj-lt"/>
              </a:rPr>
              <a:t>  </a:t>
            </a:r>
          </a:p>
          <a:p>
            <a:endParaRPr lang="en-US" sz="8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Please mail the original </a:t>
            </a:r>
            <a:r>
              <a:rPr lang="en-US" sz="2400" dirty="0" smtClean="0">
                <a:latin typeface="+mj-lt"/>
              </a:rPr>
              <a:t>Business Records Affidavit to </a:t>
            </a:r>
            <a:r>
              <a:rPr lang="en-US" sz="2400" dirty="0">
                <a:latin typeface="+mj-lt"/>
              </a:rPr>
              <a:t>MMAC, Attn: (</a:t>
            </a:r>
            <a:r>
              <a:rPr lang="en-US" sz="2400" i="1" dirty="0">
                <a:solidFill>
                  <a:srgbClr val="0070C0"/>
                </a:solidFill>
                <a:latin typeface="+mj-lt"/>
              </a:rPr>
              <a:t>Investigator who sent the request</a:t>
            </a:r>
            <a:r>
              <a:rPr lang="en-US" sz="2400" dirty="0">
                <a:latin typeface="+mj-lt"/>
              </a:rPr>
              <a:t>), 205 Jefferson St. 2</a:t>
            </a:r>
            <a:r>
              <a:rPr lang="en-US" sz="2400" baseline="30000" dirty="0">
                <a:latin typeface="+mj-lt"/>
              </a:rPr>
              <a:t>nd</a:t>
            </a:r>
            <a:r>
              <a:rPr lang="en-US" sz="2400" dirty="0">
                <a:latin typeface="+mj-lt"/>
              </a:rPr>
              <a:t> Floor.  Jefferson City, MO 65102.</a:t>
            </a:r>
          </a:p>
          <a:p>
            <a:pPr algn="just"/>
            <a:endParaRPr lang="en-US" sz="8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Please include a copy of the notarized affidavit </a:t>
            </a:r>
            <a:r>
              <a:rPr lang="en-US" sz="2400" dirty="0" smtClean="0">
                <a:latin typeface="+mj-lt"/>
              </a:rPr>
              <a:t>when returning the </a:t>
            </a:r>
            <a:r>
              <a:rPr lang="en-US" sz="2400" dirty="0">
                <a:latin typeface="+mj-lt"/>
              </a:rPr>
              <a:t>records to </a:t>
            </a:r>
            <a:r>
              <a:rPr lang="en-US" sz="2400" dirty="0" smtClean="0">
                <a:latin typeface="+mj-lt"/>
              </a:rPr>
              <a:t>the requesting investigator. </a:t>
            </a:r>
            <a:endParaRPr lang="en-US" sz="2400" dirty="0">
              <a:latin typeface="+mj-lt"/>
            </a:endParaRPr>
          </a:p>
          <a:p>
            <a:pPr algn="just"/>
            <a:endParaRPr lang="en-US" sz="8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Should you have any questions, please feel free to </a:t>
            </a:r>
            <a:r>
              <a:rPr lang="en-US" sz="2400" dirty="0" smtClean="0">
                <a:latin typeface="+mj-lt"/>
              </a:rPr>
              <a:t>call the investigator requesting the records. </a:t>
            </a:r>
            <a:endParaRPr lang="en-US" sz="2400" dirty="0">
              <a:latin typeface="+mj-lt"/>
            </a:endParaRPr>
          </a:p>
          <a:p>
            <a:pPr algn="just"/>
            <a:endParaRPr lang="en-US" sz="800" dirty="0">
              <a:latin typeface="+mj-lt"/>
            </a:endParaRPr>
          </a:p>
          <a:p>
            <a:pPr algn="just"/>
            <a:r>
              <a:rPr lang="en-US" sz="2400" b="1" dirty="0">
                <a:latin typeface="+mj-lt"/>
              </a:rPr>
              <a:t>Again, this affidavit </a:t>
            </a:r>
            <a:r>
              <a:rPr lang="en-US" sz="2400" b="1" dirty="0" smtClean="0">
                <a:latin typeface="+mj-lt"/>
              </a:rPr>
              <a:t>MUST be </a:t>
            </a:r>
            <a:r>
              <a:rPr lang="en-US" sz="2400" b="1" dirty="0">
                <a:latin typeface="+mj-lt"/>
              </a:rPr>
              <a:t>signed, notarized, and the original returned to </a:t>
            </a:r>
            <a:r>
              <a:rPr lang="en-US" sz="2400" b="1" dirty="0" smtClean="0">
                <a:latin typeface="+mj-lt"/>
              </a:rPr>
              <a:t>the requesting investigator’s attention in Jefferson </a:t>
            </a:r>
            <a:r>
              <a:rPr lang="en-US" sz="2400" b="1" dirty="0">
                <a:latin typeface="+mj-lt"/>
              </a:rPr>
              <a:t>City.</a:t>
            </a:r>
          </a:p>
        </p:txBody>
      </p:sp>
    </p:spTree>
    <p:extLst>
      <p:ext uri="{BB962C8B-B14F-4D97-AF65-F5344CB8AC3E}">
        <p14:creationId xmlns:p14="http://schemas.microsoft.com/office/powerpoint/2010/main" val="334992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838200"/>
            <a:ext cx="38862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dirty="0">
                <a:solidFill>
                  <a:schemeClr val="accent1">
                    <a:lumMod val="75000"/>
                  </a:schemeClr>
                </a:solidFill>
              </a:rPr>
              <a:t>Business </a:t>
            </a:r>
            <a:br>
              <a:rPr lang="en-US" sz="5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5600" dirty="0">
                <a:solidFill>
                  <a:schemeClr val="accent1">
                    <a:lumMod val="75000"/>
                  </a:schemeClr>
                </a:solidFill>
              </a:rPr>
              <a:t>Record </a:t>
            </a:r>
            <a:br>
              <a:rPr lang="en-US" sz="5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5600" dirty="0">
                <a:solidFill>
                  <a:schemeClr val="accent1">
                    <a:lumMod val="75000"/>
                  </a:schemeClr>
                </a:solidFill>
              </a:rPr>
              <a:t>Affidavit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Make sure that you send this back to the attention of the Investigator who sent the request. 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5265" t="21275" r="60925" b="15712"/>
          <a:stretch/>
        </p:blipFill>
        <p:spPr>
          <a:xfrm>
            <a:off x="1488440" y="0"/>
            <a:ext cx="5029200" cy="682752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9912119">
            <a:off x="3352800" y="2209800"/>
            <a:ext cx="381000" cy="14224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90737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1"/>
            <a:ext cx="8596668" cy="78105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Clifton Parker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171575"/>
            <a:ext cx="9201149" cy="5612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FRAUD</a:t>
            </a:r>
          </a:p>
          <a:p>
            <a:pPr lvl="0"/>
            <a:r>
              <a:rPr lang="en-US" sz="2000" dirty="0"/>
              <a:t>Medicaid Fraud Definition:  No health care provider shall knowingly make or cause to be made a false statement or false representation of a material fact in order to receive a health care payment</a:t>
            </a:r>
            <a:r>
              <a:rPr lang="en-US" sz="2000" dirty="0" smtClean="0"/>
              <a:t>. </a:t>
            </a:r>
            <a:r>
              <a:rPr lang="en-US" sz="2000" dirty="0" smtClean="0">
                <a:hlinkClick r:id="rId2"/>
              </a:rPr>
              <a:t>Revised </a:t>
            </a:r>
            <a:r>
              <a:rPr lang="en-US" sz="2000" dirty="0">
                <a:hlinkClick r:id="rId2"/>
              </a:rPr>
              <a:t>Statutes of Missouri, </a:t>
            </a:r>
            <a:r>
              <a:rPr lang="en-US" sz="2000" dirty="0" err="1" smtClean="0">
                <a:hlinkClick r:id="rId2"/>
              </a:rPr>
              <a:t>RSMo</a:t>
            </a:r>
            <a:r>
              <a:rPr lang="en-US" sz="2000" dirty="0" smtClean="0">
                <a:hlinkClick r:id="rId2"/>
              </a:rPr>
              <a:t>. </a:t>
            </a:r>
            <a:r>
              <a:rPr lang="en-US" sz="2000" dirty="0">
                <a:hlinkClick r:id="rId2"/>
              </a:rPr>
              <a:t>Section 191.905</a:t>
            </a:r>
            <a:endParaRPr lang="en-US" sz="2000" dirty="0"/>
          </a:p>
          <a:p>
            <a:pPr lvl="0"/>
            <a:r>
              <a:rPr lang="en-US" sz="2000" dirty="0"/>
              <a:t>Some examples of fraud: </a:t>
            </a:r>
          </a:p>
          <a:p>
            <a:pPr lvl="1"/>
            <a:r>
              <a:rPr lang="en-US" sz="2000" dirty="0" smtClean="0"/>
              <a:t>Billing </a:t>
            </a:r>
            <a:r>
              <a:rPr lang="en-US" sz="2000" dirty="0"/>
              <a:t>for services </a:t>
            </a:r>
            <a:r>
              <a:rPr lang="en-US" sz="2000" b="1" dirty="0" smtClean="0"/>
              <a:t>NOT</a:t>
            </a:r>
            <a:r>
              <a:rPr lang="en-US" sz="2000" dirty="0" smtClean="0"/>
              <a:t> </a:t>
            </a:r>
            <a:r>
              <a:rPr lang="en-US" sz="2000" dirty="0"/>
              <a:t>provided</a:t>
            </a:r>
          </a:p>
          <a:p>
            <a:pPr lvl="1"/>
            <a:r>
              <a:rPr lang="en-US" sz="2000" dirty="0" smtClean="0"/>
              <a:t>Offering/Accepting </a:t>
            </a:r>
            <a:r>
              <a:rPr lang="en-US" sz="2000" dirty="0"/>
              <a:t>bribes or kickbacks for referring </a:t>
            </a:r>
            <a:r>
              <a:rPr lang="en-US" sz="2000" dirty="0" smtClean="0"/>
              <a:t>participants</a:t>
            </a:r>
            <a:endParaRPr lang="en-US" sz="2000" dirty="0"/>
          </a:p>
          <a:p>
            <a:pPr lvl="1"/>
            <a:r>
              <a:rPr lang="en-US" sz="2000" dirty="0"/>
              <a:t>Incentives to retain </a:t>
            </a:r>
            <a:r>
              <a:rPr lang="en-US" sz="2000" dirty="0" smtClean="0"/>
              <a:t>participants</a:t>
            </a:r>
          </a:p>
          <a:p>
            <a:pPr lvl="1"/>
            <a:r>
              <a:rPr lang="en-US" sz="2000" dirty="0"/>
              <a:t>Rendering inappropriate or unnecessary </a:t>
            </a:r>
            <a:r>
              <a:rPr lang="en-US" sz="2000" dirty="0" smtClean="0"/>
              <a:t>services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0"/>
            <a:r>
              <a:rPr lang="en-US" sz="2000" b="1" dirty="0" smtClean="0"/>
              <a:t>Do </a:t>
            </a:r>
            <a:r>
              <a:rPr lang="en-US" sz="2000" b="1" dirty="0"/>
              <a:t>not bill when the </a:t>
            </a:r>
            <a:r>
              <a:rPr lang="en-US" sz="2000" b="1" dirty="0" smtClean="0"/>
              <a:t>participant </a:t>
            </a:r>
            <a:r>
              <a:rPr lang="en-US" sz="2000" b="1" dirty="0"/>
              <a:t>is in the hospital or otherwise not receiving </a:t>
            </a:r>
            <a:r>
              <a:rPr lang="en-US" sz="2000" b="1" dirty="0" smtClean="0"/>
              <a:t>care!  </a:t>
            </a:r>
            <a:r>
              <a:rPr lang="en-US" sz="2000" b="1" dirty="0"/>
              <a:t>They must be home in order to receive </a:t>
            </a:r>
            <a:r>
              <a:rPr lang="en-US" sz="2000" b="1" dirty="0" smtClean="0"/>
              <a:t>care! </a:t>
            </a:r>
          </a:p>
          <a:p>
            <a:pPr marL="0" lvl="0" indent="0">
              <a:buNone/>
            </a:pPr>
            <a:endParaRPr lang="en-US" b="1" dirty="0"/>
          </a:p>
          <a:p>
            <a:pPr marL="457200" lvl="1" indent="0">
              <a:buNone/>
            </a:pPr>
            <a:endParaRPr lang="en-US" sz="1800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731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Clifton Parker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54331"/>
            <a:ext cx="8963055" cy="53296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FRAUD</a:t>
            </a:r>
          </a:p>
          <a:p>
            <a:pPr lvl="0"/>
            <a:r>
              <a:rPr lang="en-US" sz="2200" dirty="0"/>
              <a:t>Remember you cannot bill </a:t>
            </a:r>
            <a:r>
              <a:rPr lang="en-US" sz="2200" dirty="0" smtClean="0"/>
              <a:t>from the participant’s </a:t>
            </a:r>
            <a:r>
              <a:rPr lang="en-US" sz="2200" dirty="0"/>
              <a:t>care plan, you can only bill for </a:t>
            </a:r>
            <a:r>
              <a:rPr lang="en-US" sz="2200" b="1" dirty="0" smtClean="0"/>
              <a:t>ACTUAL TIME WORKED</a:t>
            </a:r>
            <a:r>
              <a:rPr lang="en-US" sz="2200" dirty="0" smtClean="0"/>
              <a:t>. All CDS providers are now required to use </a:t>
            </a:r>
            <a:r>
              <a:rPr lang="en-US" sz="2200" dirty="0" smtClean="0"/>
              <a:t>EVV. (</a:t>
            </a:r>
            <a:r>
              <a:rPr lang="en-US" sz="2200" b="1" dirty="0" smtClean="0"/>
              <a:t>Revised </a:t>
            </a:r>
            <a:r>
              <a:rPr lang="en-US" sz="2200" b="1" dirty="0"/>
              <a:t>Statute of Missouri </a:t>
            </a:r>
            <a:r>
              <a:rPr lang="en-US" sz="2200" b="1" dirty="0" smtClean="0"/>
              <a:t>660.023)</a:t>
            </a:r>
            <a:r>
              <a:rPr lang="en-US" sz="2400" b="1" dirty="0" smtClean="0"/>
              <a:t> </a:t>
            </a:r>
            <a:r>
              <a:rPr lang="en-US" sz="2200" dirty="0" smtClean="0"/>
              <a:t>You should only bill based on EVV or Telephony records. If you have a “clock in” but no “clock out” or vice versa, you should not bill until you verify the actual hours worked</a:t>
            </a:r>
            <a:r>
              <a:rPr lang="en-US" sz="2200" dirty="0" smtClean="0"/>
              <a:t>. Clock in/clock out times should be exact. Manual entries must have verification, </a:t>
            </a:r>
            <a:r>
              <a:rPr lang="en-US" sz="2200" smtClean="0"/>
              <a:t>as well. </a:t>
            </a:r>
            <a:endParaRPr lang="en-US" sz="2200" b="1" dirty="0"/>
          </a:p>
          <a:p>
            <a:pPr lvl="0"/>
            <a:r>
              <a:rPr lang="en-US" sz="2200" dirty="0"/>
              <a:t>Train staff on </a:t>
            </a:r>
            <a:r>
              <a:rPr lang="en-US" sz="2200" b="1" dirty="0" smtClean="0"/>
              <a:t>NOT</a:t>
            </a:r>
            <a:r>
              <a:rPr lang="en-US" sz="2200" dirty="0" smtClean="0"/>
              <a:t> submitting time </a:t>
            </a:r>
            <a:r>
              <a:rPr lang="en-US" sz="2200" dirty="0"/>
              <a:t>sheets or EVV for days when they are not </a:t>
            </a:r>
            <a:r>
              <a:rPr lang="en-US" sz="2200" dirty="0" smtClean="0"/>
              <a:t>working, </a:t>
            </a:r>
            <a:r>
              <a:rPr lang="en-US" sz="2200" dirty="0"/>
              <a:t>or if their </a:t>
            </a:r>
            <a:r>
              <a:rPr lang="en-US" sz="2200" dirty="0" smtClean="0"/>
              <a:t>participant </a:t>
            </a:r>
            <a:r>
              <a:rPr lang="en-US" sz="2200" dirty="0"/>
              <a:t>is not </a:t>
            </a:r>
            <a:r>
              <a:rPr lang="en-US" sz="2200" dirty="0" smtClean="0"/>
              <a:t>home/in </a:t>
            </a:r>
            <a:r>
              <a:rPr lang="en-US" sz="2200" dirty="0"/>
              <a:t>the hospital.</a:t>
            </a:r>
          </a:p>
          <a:p>
            <a:pPr lvl="0"/>
            <a:r>
              <a:rPr lang="en-US" sz="2200" dirty="0"/>
              <a:t>Train staff on </a:t>
            </a:r>
            <a:r>
              <a:rPr lang="en-US" sz="2200" dirty="0" smtClean="0"/>
              <a:t>how to clocking in/out themselves. Participants are not allowed to clock in/out for staff. </a:t>
            </a:r>
            <a:endParaRPr lang="en-US" sz="2200" dirty="0"/>
          </a:p>
          <a:p>
            <a:pPr lvl="0"/>
            <a:r>
              <a:rPr lang="en-US" sz="2200" dirty="0"/>
              <a:t>Train staff </a:t>
            </a:r>
            <a:r>
              <a:rPr lang="en-US" sz="2200" dirty="0" smtClean="0"/>
              <a:t>to </a:t>
            </a:r>
            <a:r>
              <a:rPr lang="en-US" sz="2200" dirty="0"/>
              <a:t>actually </a:t>
            </a:r>
            <a:r>
              <a:rPr lang="en-US" sz="2200" dirty="0" smtClean="0"/>
              <a:t>do </a:t>
            </a:r>
            <a:r>
              <a:rPr lang="en-US" sz="2200" dirty="0"/>
              <a:t>the work on the care plan and not </a:t>
            </a:r>
            <a:r>
              <a:rPr lang="en-US" sz="2200" dirty="0" smtClean="0"/>
              <a:t>sit </a:t>
            </a:r>
            <a:r>
              <a:rPr lang="en-US" sz="2200" dirty="0"/>
              <a:t>around playing on their phones.</a:t>
            </a:r>
          </a:p>
          <a:p>
            <a:pPr lvl="0"/>
            <a:r>
              <a:rPr lang="en-US" sz="2200" dirty="0"/>
              <a:t>Make </a:t>
            </a:r>
            <a:r>
              <a:rPr lang="en-US" sz="2200" dirty="0" smtClean="0"/>
              <a:t>sure you are aware of additional employment of your staff. Also make sure your staff know </a:t>
            </a:r>
            <a:r>
              <a:rPr lang="en-US" sz="2200" dirty="0"/>
              <a:t>if they have another job, </a:t>
            </a:r>
            <a:r>
              <a:rPr lang="en-US" sz="2200" dirty="0" smtClean="0"/>
              <a:t>they </a:t>
            </a:r>
            <a:r>
              <a:rPr lang="en-US" sz="2200" dirty="0"/>
              <a:t>can’t be in two places at the same time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Kickbacks and incentives are not allowed.  You cannot offer </a:t>
            </a:r>
            <a:r>
              <a:rPr lang="en-US" sz="2200" b="1" dirty="0" smtClean="0"/>
              <a:t>ANYTHING</a:t>
            </a:r>
            <a:r>
              <a:rPr lang="en-US" sz="2200" dirty="0" smtClean="0"/>
              <a:t> </a:t>
            </a:r>
            <a:r>
              <a:rPr lang="en-US" sz="2200" dirty="0"/>
              <a:t>to anyone as a condition for a </a:t>
            </a:r>
            <a:r>
              <a:rPr lang="en-US" sz="2200" dirty="0" smtClean="0"/>
              <a:t>participant </a:t>
            </a:r>
            <a:r>
              <a:rPr lang="en-US" sz="2200" dirty="0"/>
              <a:t>to stay with </a:t>
            </a:r>
            <a:r>
              <a:rPr lang="en-US" sz="2200" dirty="0" smtClean="0"/>
              <a:t>your company or </a:t>
            </a:r>
            <a:r>
              <a:rPr lang="en-US" sz="2200" dirty="0"/>
              <a:t>to recruit new </a:t>
            </a:r>
            <a:r>
              <a:rPr lang="en-US" sz="2200" dirty="0" smtClean="0"/>
              <a:t>participants. </a:t>
            </a:r>
            <a:endParaRPr lang="en-US" sz="2200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9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7744"/>
          </a:xfrm>
        </p:spPr>
        <p:txBody>
          <a:bodyPr/>
          <a:lstStyle/>
          <a:p>
            <a:r>
              <a:rPr lang="en-US" dirty="0" smtClean="0"/>
              <a:t>Clifton Parker - Investigator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14811" cy="4397229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Do not bill </a:t>
            </a:r>
            <a:r>
              <a:rPr lang="en-US" sz="2400" b="1" dirty="0" smtClean="0"/>
              <a:t>from the </a:t>
            </a:r>
            <a:r>
              <a:rPr lang="en-US" sz="2400" b="1" dirty="0"/>
              <a:t>care plan.  You can only bill for the time worked and the services </a:t>
            </a:r>
            <a:r>
              <a:rPr lang="en-US" sz="2400" b="1" dirty="0" smtClean="0"/>
              <a:t>provided, which should be verified with EVV. 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When billing, please bill for each day services are provided; not for multiple days, weeks, or months at one time, also known as block billing. 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b="1" dirty="0" smtClean="0"/>
              <a:t>(Ex: 10/4/21 – 10/8/21, 4 hours each day = 80 units)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You should bill</a:t>
            </a:r>
            <a:r>
              <a:rPr lang="en-US" sz="2400" b="1" smtClean="0"/>
              <a:t>: 10/4/21 </a:t>
            </a:r>
            <a:r>
              <a:rPr lang="en-US" sz="2400" b="1" dirty="0" smtClean="0"/>
              <a:t>16 units, 10/5/21 16 units</a:t>
            </a:r>
            <a:r>
              <a:rPr lang="en-US" sz="2400" b="1" smtClean="0"/>
              <a:t>, etc.</a:t>
            </a:r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 smtClean="0"/>
              <a:t>Consumer Directed Services providers are REQUIRED to pay attendant withholding taxes. MMAC will impose sanctions, up to and including termination for providers who do not pay withholding taxes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8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Clifton Parker - Investigator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2286000" lvl="5" indent="0">
              <a:buNone/>
            </a:pPr>
            <a:r>
              <a:rPr lang="en-US" sz="4400" dirty="0" smtClean="0"/>
              <a:t> Questions???</a:t>
            </a:r>
            <a:endParaRPr lang="en-US" sz="44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19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336</TotalTime>
  <Words>883</Words>
  <Application>Microsoft Office PowerPoint</Application>
  <PresentationFormat>Widescreen</PresentationFormat>
  <Paragraphs>75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PGothic</vt:lpstr>
      <vt:lpstr>Arial</vt:lpstr>
      <vt:lpstr>Calibri</vt:lpstr>
      <vt:lpstr>Constantia</vt:lpstr>
      <vt:lpstr>Trebuchet MS</vt:lpstr>
      <vt:lpstr>Wingdings</vt:lpstr>
      <vt:lpstr>Wingdings 3</vt:lpstr>
      <vt:lpstr>Facet</vt:lpstr>
      <vt:lpstr>HCBS Provider Fall Annual Update Meeting </vt:lpstr>
      <vt:lpstr>Clifton Parker - Investigator</vt:lpstr>
      <vt:lpstr>Records Requests</vt:lpstr>
      <vt:lpstr>Records Requests – Continued</vt:lpstr>
      <vt:lpstr>Business  Record  Affidavit   Make sure that you send this back to the attention of the Investigator who sent the request. </vt:lpstr>
      <vt:lpstr>Clifton Parker - Investigator</vt:lpstr>
      <vt:lpstr>Clifton Parker - Investigator</vt:lpstr>
      <vt:lpstr>Clifton Parker - Investigator</vt:lpstr>
      <vt:lpstr>Clifton Parker - Investigator</vt:lpstr>
      <vt:lpstr>Contact Info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Hendrix, Pamela F</dc:creator>
  <cp:lastModifiedBy>Parker, Clifton</cp:lastModifiedBy>
  <cp:revision>50</cp:revision>
  <dcterms:created xsi:type="dcterms:W3CDTF">2020-10-15T19:58:12Z</dcterms:created>
  <dcterms:modified xsi:type="dcterms:W3CDTF">2021-10-19T16:43:43Z</dcterms:modified>
</cp:coreProperties>
</file>