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309" r:id="rId3"/>
    <p:sldId id="270" r:id="rId4"/>
    <p:sldId id="261" r:id="rId5"/>
    <p:sldId id="276" r:id="rId6"/>
    <p:sldId id="307" r:id="rId7"/>
    <p:sldId id="308" r:id="rId8"/>
    <p:sldId id="304" r:id="rId9"/>
    <p:sldId id="279" r:id="rId10"/>
    <p:sldId id="281" r:id="rId11"/>
    <p:sldId id="310" r:id="rId12"/>
    <p:sldId id="267" r:id="rId1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widdie, Kathryn" initials="D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1" autoAdjust="0"/>
    <p:restoredTop sz="94660"/>
  </p:normalViewPr>
  <p:slideViewPr>
    <p:cSldViewPr>
      <p:cViewPr varScale="1">
        <p:scale>
          <a:sx n="75" d="100"/>
          <a:sy n="75" d="100"/>
        </p:scale>
        <p:origin x="811"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5EEAB3C7-B7B6-4F36-9FF4-4E1AD00B5BCA}" type="datetimeFigureOut">
              <a:rPr lang="en-US" smtClean="0"/>
              <a:t>10/18/2021</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FDB272D6-E50E-4456-8F6F-E2BA20E8E55E}" type="slidenum">
              <a:rPr lang="en-US" smtClean="0"/>
              <a:t>‹#›</a:t>
            </a:fld>
            <a:endParaRPr lang="en-US" dirty="0"/>
          </a:p>
        </p:txBody>
      </p:sp>
    </p:spTree>
    <p:extLst>
      <p:ext uri="{BB962C8B-B14F-4D97-AF65-F5344CB8AC3E}">
        <p14:creationId xmlns:p14="http://schemas.microsoft.com/office/powerpoint/2010/main" val="212184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 4/17</a:t>
            </a:r>
            <a:endParaRPr lang="en-US" dirty="0"/>
          </a:p>
        </p:txBody>
      </p:sp>
      <p:sp>
        <p:nvSpPr>
          <p:cNvPr id="4" name="Slide Number Placeholder 3"/>
          <p:cNvSpPr>
            <a:spLocks noGrp="1"/>
          </p:cNvSpPr>
          <p:nvPr>
            <p:ph type="sldNum" sz="quarter" idx="10"/>
          </p:nvPr>
        </p:nvSpPr>
        <p:spPr/>
        <p:txBody>
          <a:bodyPr/>
          <a:lstStyle/>
          <a:p>
            <a:fld id="{FDB272D6-E50E-4456-8F6F-E2BA20E8E55E}" type="slidenum">
              <a:rPr lang="en-US" smtClean="0"/>
              <a:t>1</a:t>
            </a:fld>
            <a:endParaRPr lang="en-US" dirty="0"/>
          </a:p>
        </p:txBody>
      </p:sp>
    </p:spTree>
    <p:extLst>
      <p:ext uri="{BB962C8B-B14F-4D97-AF65-F5344CB8AC3E}">
        <p14:creationId xmlns:p14="http://schemas.microsoft.com/office/powerpoint/2010/main" val="222891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245 in October</a:t>
            </a:r>
            <a:r>
              <a:rPr lang="en-US" baseline="0" dirty="0" smtClean="0"/>
              <a:t> 2016 .. Okay 4/17</a:t>
            </a:r>
            <a:endParaRPr lang="en-US" dirty="0"/>
          </a:p>
        </p:txBody>
      </p:sp>
      <p:sp>
        <p:nvSpPr>
          <p:cNvPr id="4" name="Slide Number Placeholder 3"/>
          <p:cNvSpPr>
            <a:spLocks noGrp="1"/>
          </p:cNvSpPr>
          <p:nvPr>
            <p:ph type="sldNum" sz="quarter" idx="10"/>
          </p:nvPr>
        </p:nvSpPr>
        <p:spPr/>
        <p:txBody>
          <a:bodyPr/>
          <a:lstStyle/>
          <a:p>
            <a:fld id="{FDB272D6-E50E-4456-8F6F-E2BA20E8E55E}" type="slidenum">
              <a:rPr lang="en-US" smtClean="0"/>
              <a:t>3</a:t>
            </a:fld>
            <a:endParaRPr lang="en-US" dirty="0"/>
          </a:p>
        </p:txBody>
      </p:sp>
    </p:spTree>
    <p:extLst>
      <p:ext uri="{BB962C8B-B14F-4D97-AF65-F5344CB8AC3E}">
        <p14:creationId xmlns:p14="http://schemas.microsoft.com/office/powerpoint/2010/main" val="425936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r>
              <a:rPr lang="en-US" baseline="0" dirty="0" smtClean="0"/>
              <a:t> for Spring 2017 .. Okay 4/17</a:t>
            </a:r>
          </a:p>
        </p:txBody>
      </p:sp>
      <p:sp>
        <p:nvSpPr>
          <p:cNvPr id="4" name="Slide Number Placeholder 3"/>
          <p:cNvSpPr>
            <a:spLocks noGrp="1"/>
          </p:cNvSpPr>
          <p:nvPr>
            <p:ph type="sldNum" sz="quarter" idx="10"/>
          </p:nvPr>
        </p:nvSpPr>
        <p:spPr/>
        <p:txBody>
          <a:bodyPr/>
          <a:lstStyle/>
          <a:p>
            <a:fld id="{FDB272D6-E50E-4456-8F6F-E2BA20E8E55E}" type="slidenum">
              <a:rPr lang="en-US" smtClean="0"/>
              <a:t>4</a:t>
            </a:fld>
            <a:endParaRPr lang="en-US" dirty="0"/>
          </a:p>
        </p:txBody>
      </p:sp>
    </p:spTree>
    <p:extLst>
      <p:ext uri="{BB962C8B-B14F-4D97-AF65-F5344CB8AC3E}">
        <p14:creationId xmlns:p14="http://schemas.microsoft.com/office/powerpoint/2010/main" val="372515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 4/17</a:t>
            </a:r>
            <a:endParaRPr lang="en-US" dirty="0"/>
          </a:p>
        </p:txBody>
      </p:sp>
      <p:sp>
        <p:nvSpPr>
          <p:cNvPr id="4" name="Slide Number Placeholder 3"/>
          <p:cNvSpPr>
            <a:spLocks noGrp="1"/>
          </p:cNvSpPr>
          <p:nvPr>
            <p:ph type="sldNum" sz="quarter" idx="10"/>
          </p:nvPr>
        </p:nvSpPr>
        <p:spPr/>
        <p:txBody>
          <a:bodyPr/>
          <a:lstStyle/>
          <a:p>
            <a:fld id="{FDB272D6-E50E-4456-8F6F-E2BA20E8E55E}" type="slidenum">
              <a:rPr lang="en-US" smtClean="0"/>
              <a:t>5</a:t>
            </a:fld>
            <a:endParaRPr lang="en-US" dirty="0"/>
          </a:p>
        </p:txBody>
      </p:sp>
    </p:spTree>
    <p:extLst>
      <p:ext uri="{BB962C8B-B14F-4D97-AF65-F5344CB8AC3E}">
        <p14:creationId xmlns:p14="http://schemas.microsoft.com/office/powerpoint/2010/main" val="72384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272D6-E50E-4456-8F6F-E2BA20E8E55E}" type="slidenum">
              <a:rPr lang="en-US" smtClean="0"/>
              <a:t>10</a:t>
            </a:fld>
            <a:endParaRPr lang="en-US" dirty="0"/>
          </a:p>
        </p:txBody>
      </p:sp>
    </p:spTree>
    <p:extLst>
      <p:ext uri="{BB962C8B-B14F-4D97-AF65-F5344CB8AC3E}">
        <p14:creationId xmlns:p14="http://schemas.microsoft.com/office/powerpoint/2010/main" val="420932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 4/17</a:t>
            </a:r>
            <a:endParaRPr lang="en-US" dirty="0"/>
          </a:p>
        </p:txBody>
      </p:sp>
      <p:sp>
        <p:nvSpPr>
          <p:cNvPr id="4" name="Slide Number Placeholder 3"/>
          <p:cNvSpPr>
            <a:spLocks noGrp="1"/>
          </p:cNvSpPr>
          <p:nvPr>
            <p:ph type="sldNum" sz="quarter" idx="10"/>
          </p:nvPr>
        </p:nvSpPr>
        <p:spPr/>
        <p:txBody>
          <a:bodyPr/>
          <a:lstStyle/>
          <a:p>
            <a:fld id="{FDB272D6-E50E-4456-8F6F-E2BA20E8E55E}" type="slidenum">
              <a:rPr lang="en-US" smtClean="0"/>
              <a:t>12</a:t>
            </a:fld>
            <a:endParaRPr lang="en-US" dirty="0"/>
          </a:p>
        </p:txBody>
      </p:sp>
    </p:spTree>
    <p:extLst>
      <p:ext uri="{BB962C8B-B14F-4D97-AF65-F5344CB8AC3E}">
        <p14:creationId xmlns:p14="http://schemas.microsoft.com/office/powerpoint/2010/main" val="369879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D85874-050A-4D5C-8B7D-8BDF70E51685}" type="datetimeFigureOut">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10/18/2021</a:t>
            </a:fld>
            <a:endParaRPr kumimoji="0" lang="en-US"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A5B4D-187E-45CB-AAD9-2034D606DCCC}"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11111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50F96-C77C-4D2B-8BFF-50617A3F9653}" type="datetimeFigureOut">
              <a:rPr lang="en-US" smtClean="0"/>
              <a:t>10/18/2021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A32E5D-F4EB-4816-B755-095A229D3B2D}" type="slidenum">
              <a:rPr lang="en-US" smtClean="0"/>
              <a:t>‹#›</a:t>
            </a:fld>
            <a:endParaRPr lang="en-US" dirty="0"/>
          </a:p>
        </p:txBody>
      </p:sp>
    </p:spTree>
    <p:extLst>
      <p:ext uri="{BB962C8B-B14F-4D97-AF65-F5344CB8AC3E}">
        <p14:creationId xmlns:p14="http://schemas.microsoft.com/office/powerpoint/2010/main" val="4291474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D85874-050A-4D5C-8B7D-8BDF70E51685}" type="datetimeFigureOut">
              <a:rPr lang="en-US" smtClean="0"/>
              <a:t>10/18/2021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6A5B4D-187E-45CB-AAD9-2034D606DCCC}"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207509846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hyperlink" Target="http://www.emomed.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hyperlink" Target="mailto:MMAC.Revalidation@dss.mo.gov" TargetMode="External"/><Relationship Id="rId4" Type="http://schemas.openxmlformats.org/officeDocument/2006/relationships/hyperlink" Target="mailto:MMAC.IHSContracts@dss.mo.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ealth.mo.gov/seniors/hcbs/hcbsmanual/pdf/3.60.pdf" TargetMode="External"/><Relationship Id="rId2" Type="http://schemas.openxmlformats.org/officeDocument/2006/relationships/hyperlink" Target="https://health.mo.gov/seniors/hcbs/hcbsmanual/pdf/hcbs07-21-02.pdf" TargetMode="External"/><Relationship Id="rId1" Type="http://schemas.openxmlformats.org/officeDocument/2006/relationships/slideLayout" Target="../slideLayouts/slideLayout2.xml"/><Relationship Id="rId4" Type="http://schemas.openxmlformats.org/officeDocument/2006/relationships/hyperlink" Target="mailto:LTSS@health.mo.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momed.com/" TargetMode="Externa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hyperlink" Target="https://mmac.mo.gov/revalidation-requirements/" TargetMode="External"/><Relationship Id="rId4" Type="http://schemas.openxmlformats.org/officeDocument/2006/relationships/hyperlink" Target="https://www.emomed.com/wps/.mmisAppsJSF/ExportServlet?filename=ProviderRevalidationFAQ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extBox 1"/>
          <p:cNvSpPr txBox="1"/>
          <p:nvPr/>
        </p:nvSpPr>
        <p:spPr>
          <a:xfrm>
            <a:off x="609600" y="1295400"/>
            <a:ext cx="8229600" cy="1877437"/>
          </a:xfrm>
          <a:prstGeom prst="rect">
            <a:avLst/>
          </a:prstGeom>
          <a:noFill/>
        </p:spPr>
        <p:txBody>
          <a:bodyPr wrap="square" rtlCol="0">
            <a:spAutoFit/>
          </a:bodyPr>
          <a:lstStyle/>
          <a:p>
            <a:pPr algn="ctr"/>
            <a:r>
              <a:rPr lang="en-US" sz="4000" u="sng" dirty="0">
                <a:solidFill>
                  <a:schemeClr val="tx2"/>
                </a:solidFill>
                <a:latin typeface="+mj-lt"/>
                <a:ea typeface="+mj-ea"/>
                <a:cs typeface="+mj-cs"/>
              </a:rPr>
              <a:t>Missouri Medicaid Audit &amp; Compliance</a:t>
            </a:r>
          </a:p>
          <a:p>
            <a:pPr algn="ctr"/>
            <a:endParaRPr lang="en-US" sz="3600" b="1" dirty="0"/>
          </a:p>
          <a:p>
            <a:pPr algn="ctr"/>
            <a:r>
              <a:rPr lang="en-US" sz="4000" u="sng" dirty="0">
                <a:solidFill>
                  <a:schemeClr val="tx2"/>
                </a:solidFill>
                <a:latin typeface="+mj-lt"/>
                <a:ea typeface="+mj-ea"/>
                <a:cs typeface="+mj-cs"/>
              </a:rPr>
              <a:t>Provider Enrollment Unit</a:t>
            </a:r>
          </a:p>
        </p:txBody>
      </p:sp>
      <p:pic>
        <p:nvPicPr>
          <p:cNvPr id="1026" name="Picture 2" descr="C:\Users\carrcw9\Desktop\mosea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3495675"/>
            <a:ext cx="22479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85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ctr"/>
            <a:r>
              <a:rPr lang="en-US" sz="3600" u="sng" dirty="0" smtClean="0"/>
              <a:t>Accessing the Portal</a:t>
            </a:r>
            <a:endParaRPr lang="en-US" sz="3600" u="sng" dirty="0"/>
          </a:p>
        </p:txBody>
      </p:sp>
      <p:sp>
        <p:nvSpPr>
          <p:cNvPr id="3" name="Content Placeholder 2"/>
          <p:cNvSpPr>
            <a:spLocks noGrp="1"/>
          </p:cNvSpPr>
          <p:nvPr>
            <p:ph idx="1"/>
          </p:nvPr>
        </p:nvSpPr>
        <p:spPr>
          <a:xfrm>
            <a:off x="442546" y="1673469"/>
            <a:ext cx="8229600" cy="5181600"/>
          </a:xfrm>
        </p:spPr>
        <p:txBody>
          <a:bodyPr>
            <a:normAutofit fontScale="77500" lnSpcReduction="20000"/>
          </a:bodyPr>
          <a:lstStyle/>
          <a:p>
            <a:r>
              <a:rPr lang="en-US" dirty="0"/>
              <a:t>1.    Log into:  </a:t>
            </a:r>
            <a:r>
              <a:rPr lang="en-US" u="sng" dirty="0">
                <a:hlinkClick r:id="rId4"/>
              </a:rPr>
              <a:t>www.emomed.com</a:t>
            </a:r>
            <a:endParaRPr lang="en-US" dirty="0"/>
          </a:p>
          <a:p>
            <a:r>
              <a:rPr lang="en-US" dirty="0"/>
              <a:t>2.    Choose: ePassport</a:t>
            </a:r>
          </a:p>
          <a:p>
            <a:r>
              <a:rPr lang="en-US" dirty="0"/>
              <a:t>3.    Choose: Provider Revalidation </a:t>
            </a:r>
          </a:p>
          <a:p>
            <a:pPr marL="0" indent="0">
              <a:buNone/>
            </a:pPr>
            <a:r>
              <a:rPr lang="en-US" dirty="0"/>
              <a:t> </a:t>
            </a:r>
          </a:p>
          <a:p>
            <a:r>
              <a:rPr lang="en-US" dirty="0" smtClean="0"/>
              <a:t>On </a:t>
            </a:r>
            <a:r>
              <a:rPr lang="en-US" dirty="0"/>
              <a:t>the Revalidation Search screen, </a:t>
            </a:r>
            <a:r>
              <a:rPr lang="en-US" dirty="0" smtClean="0"/>
              <a:t>set the search status to  “</a:t>
            </a:r>
            <a:r>
              <a:rPr lang="en-US" b="1" dirty="0" smtClean="0"/>
              <a:t>All Started” or “All Not Started”</a:t>
            </a:r>
            <a:r>
              <a:rPr lang="en-US" dirty="0" smtClean="0"/>
              <a:t> </a:t>
            </a:r>
            <a:r>
              <a:rPr lang="en-US" dirty="0"/>
              <a:t>to access </a:t>
            </a:r>
            <a:r>
              <a:rPr lang="en-US" b="1" u="sng" dirty="0"/>
              <a:t>all</a:t>
            </a:r>
            <a:r>
              <a:rPr lang="en-US" dirty="0"/>
              <a:t>  of your NPIs and their revalidation information</a:t>
            </a:r>
            <a:r>
              <a:rPr lang="en-US" dirty="0" smtClean="0"/>
              <a:t>.</a:t>
            </a:r>
          </a:p>
          <a:p>
            <a:pPr marL="0" lvl="0" indent="0">
              <a:buNone/>
            </a:pPr>
            <a:endParaRPr lang="en-US" dirty="0"/>
          </a:p>
          <a:p>
            <a:r>
              <a:rPr lang="en-US" dirty="0"/>
              <a:t>If </a:t>
            </a:r>
            <a:r>
              <a:rPr lang="en-US" b="1" u="sng" dirty="0"/>
              <a:t>all</a:t>
            </a:r>
            <a:r>
              <a:rPr lang="en-US" dirty="0"/>
              <a:t> of your NPIs are not listed, you will need to add them to your Admin or Sub-Admin screen under Manage NPIs. Links to do this are located on the first screen you see after you log in to ePassport</a:t>
            </a:r>
            <a:r>
              <a:rPr lang="en-US" dirty="0" smtClean="0"/>
              <a:t>.</a:t>
            </a:r>
          </a:p>
          <a:p>
            <a:pPr marL="0" indent="0">
              <a:buNone/>
            </a:pPr>
            <a:endParaRPr lang="en-US" dirty="0" smtClean="0"/>
          </a:p>
          <a:p>
            <a:pPr lvl="0"/>
            <a:r>
              <a:rPr lang="en-US" dirty="0" smtClean="0"/>
              <a:t>If </a:t>
            </a:r>
            <a:r>
              <a:rPr lang="en-US" dirty="0"/>
              <a:t>you do not see the Provider Revalidation button once you are logged into ePassport,  contact the Help Desk @ 573-635-3559</a:t>
            </a:r>
            <a:r>
              <a:rPr lang="en-US" dirty="0" smtClean="0"/>
              <a:t>.</a:t>
            </a:r>
            <a:endParaRPr lang="en-US" dirty="0"/>
          </a:p>
          <a:p>
            <a:pPr marL="0" lvl="0" indent="0">
              <a:buNone/>
            </a:pPr>
            <a:endParaRPr lang="en-US" dirty="0" smtClean="0"/>
          </a:p>
          <a:p>
            <a:pPr lvl="0"/>
            <a:r>
              <a:rPr lang="en-US" dirty="0" smtClean="0"/>
              <a:t>If you are having trouble navigating in the portal, call the Help Desk for assistance at 573-635-3559.</a:t>
            </a:r>
            <a:endParaRPr lang="en-US" dirty="0"/>
          </a:p>
          <a:p>
            <a:pPr marL="0" indent="0">
              <a:buNone/>
            </a:pPr>
            <a:endParaRPr lang="en-US" b="1" dirty="0" smtClean="0"/>
          </a:p>
        </p:txBody>
      </p:sp>
    </p:spTree>
    <p:extLst>
      <p:ext uri="{BB962C8B-B14F-4D97-AF65-F5344CB8AC3E}">
        <p14:creationId xmlns:p14="http://schemas.microsoft.com/office/powerpoint/2010/main" val="40323168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704088"/>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u="sng" dirty="0" smtClean="0"/>
              <a:t>DOCUSIGN DEMO</a:t>
            </a:r>
            <a:endParaRPr lang="en-US" sz="3200" u="sng" dirty="0"/>
          </a:p>
        </p:txBody>
      </p:sp>
    </p:spTree>
    <p:extLst>
      <p:ext uri="{BB962C8B-B14F-4D97-AF65-F5344CB8AC3E}">
        <p14:creationId xmlns:p14="http://schemas.microsoft.com/office/powerpoint/2010/main" val="3516464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extBox 1"/>
          <p:cNvSpPr txBox="1"/>
          <p:nvPr/>
        </p:nvSpPr>
        <p:spPr>
          <a:xfrm>
            <a:off x="1066800" y="768415"/>
            <a:ext cx="7391400" cy="5816977"/>
          </a:xfrm>
          <a:prstGeom prst="rect">
            <a:avLst/>
          </a:prstGeom>
          <a:noFill/>
        </p:spPr>
        <p:txBody>
          <a:bodyPr wrap="square" rtlCol="0">
            <a:spAutoFit/>
          </a:bodyPr>
          <a:lstStyle/>
          <a:p>
            <a:pPr algn="ctr"/>
            <a:r>
              <a:rPr lang="en-US" sz="3600" b="1" dirty="0" smtClean="0"/>
              <a:t>Questions?</a:t>
            </a:r>
          </a:p>
          <a:p>
            <a:pPr algn="ctr"/>
            <a:endParaRPr lang="en-US" sz="3600" b="1" dirty="0" smtClean="0"/>
          </a:p>
          <a:p>
            <a:pPr algn="ctr"/>
            <a:endParaRPr lang="en-US" sz="2800" b="1" dirty="0" smtClean="0"/>
          </a:p>
          <a:p>
            <a:pPr algn="ctr"/>
            <a:r>
              <a:rPr lang="en-US" sz="2800" b="1" dirty="0" smtClean="0"/>
              <a:t>Contracts/Enrollment:</a:t>
            </a:r>
          </a:p>
          <a:p>
            <a:pPr algn="ctr"/>
            <a:r>
              <a:rPr lang="en-US" sz="2800" b="1" dirty="0" smtClean="0">
                <a:hlinkClick r:id="rId4"/>
              </a:rPr>
              <a:t>MMAC.IHSContracts@dss.mo.gov</a:t>
            </a:r>
            <a:endParaRPr lang="en-US" sz="2800" b="1" dirty="0" smtClean="0"/>
          </a:p>
          <a:p>
            <a:pPr algn="ctr"/>
            <a:r>
              <a:rPr lang="en-US" sz="2800" b="1" dirty="0" smtClean="0"/>
              <a:t>(573)751-3399</a:t>
            </a:r>
          </a:p>
          <a:p>
            <a:pPr algn="ctr"/>
            <a:endParaRPr lang="en-US" sz="2800" b="1" dirty="0" smtClean="0"/>
          </a:p>
          <a:p>
            <a:pPr algn="ctr"/>
            <a:endParaRPr lang="en-US" sz="2800" b="1" dirty="0" smtClean="0"/>
          </a:p>
          <a:p>
            <a:pPr algn="ctr"/>
            <a:r>
              <a:rPr lang="en-US" sz="2800" b="1" dirty="0" smtClean="0"/>
              <a:t>Revalidation:</a:t>
            </a:r>
          </a:p>
          <a:p>
            <a:pPr algn="ctr"/>
            <a:r>
              <a:rPr lang="en-US" sz="2800" b="1" dirty="0" smtClean="0">
                <a:hlinkClick r:id="rId5"/>
              </a:rPr>
              <a:t>MMAC.Revalidation@dss.mo.gov</a:t>
            </a:r>
            <a:endParaRPr lang="en-US" sz="2800" b="1" dirty="0" smtClean="0"/>
          </a:p>
          <a:p>
            <a:pPr algn="ctr"/>
            <a:r>
              <a:rPr lang="en-US" sz="2800" b="1" dirty="0" smtClean="0"/>
              <a:t>(573)751-5238</a:t>
            </a:r>
            <a:endParaRPr lang="en-US" sz="2800" b="1" dirty="0"/>
          </a:p>
          <a:p>
            <a:pPr algn="ctr"/>
            <a:endParaRPr lang="en-US" sz="2800" b="1" dirty="0" smtClean="0"/>
          </a:p>
          <a:p>
            <a:pPr algn="ctr"/>
            <a:endParaRPr lang="en-US" sz="2000" b="1" dirty="0"/>
          </a:p>
        </p:txBody>
      </p:sp>
    </p:spTree>
    <p:extLst>
      <p:ext uri="{BB962C8B-B14F-4D97-AF65-F5344CB8AC3E}">
        <p14:creationId xmlns:p14="http://schemas.microsoft.com/office/powerpoint/2010/main" val="34998244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704088"/>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u="sng" dirty="0" smtClean="0"/>
              <a:t>Structured Family Caregiver Waiver (SFCW)</a:t>
            </a:r>
            <a:endParaRPr lang="en-US" sz="3200" u="sng" dirty="0"/>
          </a:p>
        </p:txBody>
      </p:sp>
      <p:sp>
        <p:nvSpPr>
          <p:cNvPr id="10" name="Rectangle 9"/>
          <p:cNvSpPr/>
          <p:nvPr/>
        </p:nvSpPr>
        <p:spPr>
          <a:xfrm>
            <a:off x="609600" y="3786902"/>
            <a:ext cx="7772400" cy="2873928"/>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1600" b="1" u="sng" dirty="0">
                <a:latin typeface="Calibri" panose="020F0502020204030204" pitchFamily="34" charset="0"/>
                <a:ea typeface="Calibri" panose="020F0502020204030204" pitchFamily="34" charset="0"/>
                <a:cs typeface="Times New Roman" panose="02020603050405020304" pitchFamily="18" charset="0"/>
              </a:rPr>
              <a:t>Only actively enrolled In-Home Services providers qualify </a:t>
            </a:r>
            <a:r>
              <a:rPr lang="en-US" sz="1600" dirty="0">
                <a:latin typeface="Calibri" panose="020F0502020204030204" pitchFamily="34" charset="0"/>
                <a:ea typeface="Calibri" panose="020F0502020204030204" pitchFamily="34" charset="0"/>
                <a:cs typeface="Times New Roman" panose="02020603050405020304" pitchFamily="18" charset="0"/>
              </a:rPr>
              <a:t>to provide this service</a:t>
            </a:r>
            <a:r>
              <a:rPr lang="en-US" sz="1600"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For </a:t>
            </a:r>
            <a:r>
              <a:rPr lang="en-US" sz="1600" dirty="0">
                <a:latin typeface="Calibri" panose="020F0502020204030204" pitchFamily="34" charset="0"/>
                <a:ea typeface="Calibri" panose="020F0502020204030204" pitchFamily="34" charset="0"/>
                <a:cs typeface="Times New Roman" panose="02020603050405020304" pitchFamily="18" charset="0"/>
              </a:rPr>
              <a:t>information </a:t>
            </a:r>
            <a:r>
              <a:rPr lang="en-US" sz="1600" dirty="0" smtClean="0">
                <a:latin typeface="Calibri" panose="020F0502020204030204" pitchFamily="34" charset="0"/>
                <a:ea typeface="Calibri" panose="020F0502020204030204" pitchFamily="34" charset="0"/>
                <a:cs typeface="Times New Roman" panose="02020603050405020304" pitchFamily="18" charset="0"/>
              </a:rPr>
              <a:t>about </a:t>
            </a:r>
            <a:r>
              <a:rPr lang="en-US" sz="1600" dirty="0">
                <a:latin typeface="Calibri" panose="020F0502020204030204" pitchFamily="34" charset="0"/>
                <a:ea typeface="Calibri" panose="020F0502020204030204" pitchFamily="34" charset="0"/>
                <a:cs typeface="Times New Roman" panose="02020603050405020304" pitchFamily="18" charset="0"/>
              </a:rPr>
              <a:t>how to </a:t>
            </a:r>
            <a:r>
              <a:rPr lang="en-US" sz="1600" dirty="0" smtClean="0">
                <a:latin typeface="Calibri" panose="020F0502020204030204" pitchFamily="34" charset="0"/>
                <a:ea typeface="Calibri" panose="020F0502020204030204" pitchFamily="34" charset="0"/>
                <a:cs typeface="Times New Roman" panose="02020603050405020304" pitchFamily="18" charset="0"/>
              </a:rPr>
              <a:t>start providing Structured </a:t>
            </a:r>
            <a:r>
              <a:rPr lang="en-US" sz="1600" dirty="0">
                <a:latin typeface="Calibri" panose="020F0502020204030204" pitchFamily="34" charset="0"/>
                <a:ea typeface="Calibri" panose="020F0502020204030204" pitchFamily="34" charset="0"/>
                <a:cs typeface="Times New Roman" panose="02020603050405020304" pitchFamily="18" charset="0"/>
              </a:rPr>
              <a:t>Family Caregiver Waiver </a:t>
            </a:r>
            <a:r>
              <a:rPr lang="en-US" sz="1600" dirty="0" smtClean="0">
                <a:latin typeface="Calibri" panose="020F0502020204030204" pitchFamily="34" charset="0"/>
                <a:ea typeface="Calibri" panose="020F0502020204030204" pitchFamily="34" charset="0"/>
                <a:cs typeface="Times New Roman" panose="02020603050405020304" pitchFamily="18" charset="0"/>
              </a:rPr>
              <a:t>services, </a:t>
            </a:r>
            <a:r>
              <a:rPr lang="en-US" sz="1600" dirty="0">
                <a:latin typeface="Calibri" panose="020F0502020204030204" pitchFamily="34" charset="0"/>
                <a:ea typeface="Calibri" panose="020F0502020204030204" pitchFamily="34" charset="0"/>
                <a:cs typeface="Times New Roman" panose="02020603050405020304" pitchFamily="18" charset="0"/>
              </a:rPr>
              <a:t>please refer to the DHSS memo from July </a:t>
            </a:r>
            <a:r>
              <a:rPr lang="en-US" sz="1600" dirty="0" smtClean="0">
                <a:latin typeface="Calibri" panose="020F0502020204030204" pitchFamily="34" charset="0"/>
                <a:ea typeface="Calibri" panose="020F0502020204030204" pitchFamily="34" charset="0"/>
                <a:cs typeface="Times New Roman" panose="02020603050405020304" pitchFamily="18" charset="0"/>
              </a:rPr>
              <a:t>2021: </a:t>
            </a:r>
            <a:r>
              <a:rPr lang="en-US"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://health.mo.gov/seniors/hcbs/hcbsmanual/pdf/hcbs07-21-02.pdf</a:t>
            </a: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The DHSS </a:t>
            </a:r>
            <a:r>
              <a:rPr lang="en-US" sz="1600" dirty="0">
                <a:latin typeface="Calibri" panose="020F0502020204030204" pitchFamily="34" charset="0"/>
                <a:ea typeface="Calibri" panose="020F0502020204030204" pitchFamily="34" charset="0"/>
                <a:cs typeface="Times New Roman" panose="02020603050405020304" pitchFamily="18" charset="0"/>
              </a:rPr>
              <a:t>Home and Community Based Services Manual outlines the program and the participant </a:t>
            </a:r>
            <a:r>
              <a:rPr lang="en-US" sz="1600" dirty="0" smtClean="0">
                <a:latin typeface="Calibri" panose="020F0502020204030204" pitchFamily="34" charset="0"/>
                <a:ea typeface="Calibri" panose="020F0502020204030204" pitchFamily="34" charset="0"/>
                <a:cs typeface="Times New Roman" panose="02020603050405020304" pitchFamily="18" charset="0"/>
              </a:rPr>
              <a:t>criteria: </a:t>
            </a:r>
            <a:r>
              <a:rPr lang="en-US"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://health.mo.gov/seniors/hcbs/hcbsmanual/pdf/3.60.pdf</a:t>
            </a: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Questions  </a:t>
            </a:r>
            <a:r>
              <a:rPr lang="en-US" sz="1600" dirty="0">
                <a:latin typeface="Calibri" panose="020F0502020204030204" pitchFamily="34" charset="0"/>
                <a:ea typeface="Calibri" panose="020F0502020204030204" pitchFamily="34" charset="0"/>
                <a:cs typeface="Times New Roman" panose="02020603050405020304" pitchFamily="18" charset="0"/>
              </a:rPr>
              <a:t>should  be  directed  to  the  Bureau of  Long  Term Services  and  Supports  (BLTSS)  via email at </a:t>
            </a:r>
            <a:r>
              <a:rPr lang="en-US" sz="1600" dirty="0" smtClean="0">
                <a:latin typeface="Calibri" panose="020F0502020204030204" pitchFamily="34" charset="0"/>
                <a:ea typeface="Calibri" panose="020F0502020204030204" pitchFamily="34" charset="0"/>
                <a:cs typeface="Times New Roman" panose="02020603050405020304" pitchFamily="18" charset="0"/>
                <a:hlinkClick r:id="rId4"/>
              </a:rPr>
              <a:t>LTSS@health.mo.gov</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609600" y="1447800"/>
            <a:ext cx="7391400" cy="233910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Structured Family Caregiver Waiver  was developed to provide an option for individuals ages 21 and older diagnosed with Alzheimer's or a related </a:t>
            </a:r>
            <a:r>
              <a:rPr lang="en-US" sz="1600" dirty="0" smtClean="0">
                <a:latin typeface="Calibri" panose="020F0502020204030204" pitchFamily="34" charset="0"/>
                <a:ea typeface="Calibri" panose="020F0502020204030204" pitchFamily="34" charset="0"/>
                <a:cs typeface="Times New Roman" panose="02020603050405020304" pitchFamily="18" charset="0"/>
              </a:rPr>
              <a:t>disorder </a:t>
            </a:r>
            <a:r>
              <a:rPr lang="en-US" sz="1600" dirty="0">
                <a:latin typeface="Calibri" panose="020F0502020204030204" pitchFamily="34" charset="0"/>
                <a:ea typeface="Calibri" panose="020F0502020204030204" pitchFamily="34" charset="0"/>
                <a:cs typeface="Times New Roman" panose="02020603050405020304" pitchFamily="18" charset="0"/>
              </a:rPr>
              <a:t>who wish to live at home in the community and would otherwise require institutionalization in a nursing facility to remain in the community. </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Calibri" panose="020F0502020204030204" pitchFamily="34" charset="0"/>
                <a:ea typeface="Calibri" panose="020F0502020204030204" pitchFamily="34" charset="0"/>
                <a:cs typeface="Times New Roman" panose="02020603050405020304" pitchFamily="18" charset="0"/>
              </a:rPr>
              <a:t>It became effective July 1, 2021</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This waiver is unique in that it requires both the primary caregiver </a:t>
            </a:r>
            <a:r>
              <a:rPr lang="en-US" dirty="0"/>
              <a:t>and </a:t>
            </a:r>
            <a:r>
              <a:rPr lang="en-US" sz="1600" dirty="0">
                <a:latin typeface="Calibri" panose="020F0502020204030204" pitchFamily="34" charset="0"/>
                <a:ea typeface="Calibri" panose="020F0502020204030204" pitchFamily="34" charset="0"/>
                <a:cs typeface="Times New Roman" panose="02020603050405020304" pitchFamily="18" charset="0"/>
              </a:rPr>
              <a:t>participant to reside in the same home</a:t>
            </a:r>
            <a:r>
              <a:rPr lang="en-US" sz="1600"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252285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extBox 1"/>
          <p:cNvSpPr txBox="1"/>
          <p:nvPr/>
        </p:nvSpPr>
        <p:spPr>
          <a:xfrm>
            <a:off x="914400" y="1066800"/>
            <a:ext cx="7467600" cy="1569660"/>
          </a:xfrm>
          <a:prstGeom prst="rect">
            <a:avLst/>
          </a:prstGeom>
          <a:noFill/>
        </p:spPr>
        <p:txBody>
          <a:bodyPr wrap="square" rtlCol="0">
            <a:spAutoFit/>
          </a:bodyPr>
          <a:lstStyle/>
          <a:p>
            <a:pPr algn="ctr"/>
            <a:r>
              <a:rPr lang="en-US" sz="3200" u="sng" dirty="0">
                <a:solidFill>
                  <a:schemeClr val="tx2"/>
                </a:solidFill>
                <a:latin typeface="+mj-lt"/>
                <a:ea typeface="+mj-ea"/>
                <a:cs typeface="+mj-cs"/>
              </a:rPr>
              <a:t>Today, 251 providers  are enrolled to conduct reassessments for Medicaid participants.</a:t>
            </a:r>
          </a:p>
        </p:txBody>
      </p:sp>
      <p:pic>
        <p:nvPicPr>
          <p:cNvPr id="4" name="Picture 3"/>
          <p:cNvPicPr>
            <a:picLocks noChangeAspect="1"/>
          </p:cNvPicPr>
          <p:nvPr/>
        </p:nvPicPr>
        <p:blipFill>
          <a:blip r:embed="rId4"/>
          <a:stretch>
            <a:fillRect/>
          </a:stretch>
        </p:blipFill>
        <p:spPr>
          <a:xfrm>
            <a:off x="2327118" y="3124199"/>
            <a:ext cx="5064282" cy="3491417"/>
          </a:xfrm>
          <a:prstGeom prst="rect">
            <a:avLst/>
          </a:prstGeom>
        </p:spPr>
      </p:pic>
    </p:spTree>
    <p:extLst>
      <p:ext uri="{BB962C8B-B14F-4D97-AF65-F5344CB8AC3E}">
        <p14:creationId xmlns:p14="http://schemas.microsoft.com/office/powerpoint/2010/main" val="804566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extBox 1"/>
          <p:cNvSpPr txBox="1"/>
          <p:nvPr/>
        </p:nvSpPr>
        <p:spPr>
          <a:xfrm>
            <a:off x="1143000" y="990600"/>
            <a:ext cx="7696200" cy="1323439"/>
          </a:xfrm>
          <a:prstGeom prst="rect">
            <a:avLst/>
          </a:prstGeom>
          <a:noFill/>
        </p:spPr>
        <p:txBody>
          <a:bodyPr wrap="square" rtlCol="0">
            <a:spAutoFit/>
          </a:bodyPr>
          <a:lstStyle/>
          <a:p>
            <a:pPr algn="ctr"/>
            <a:r>
              <a:rPr lang="en-US" sz="4000" u="sng" dirty="0">
                <a:solidFill>
                  <a:schemeClr val="tx2"/>
                </a:solidFill>
                <a:latin typeface="+mj-lt"/>
                <a:ea typeface="+mj-ea"/>
                <a:cs typeface="+mj-cs"/>
              </a:rPr>
              <a:t>Terms &amp; Conditions for</a:t>
            </a:r>
            <a:r>
              <a:rPr lang="en-US" sz="4000" dirty="0">
                <a:solidFill>
                  <a:schemeClr val="tx2"/>
                </a:solidFill>
                <a:latin typeface="+mj-lt"/>
                <a:ea typeface="+mj-ea"/>
                <a:cs typeface="+mj-cs"/>
              </a:rPr>
              <a:t> </a:t>
            </a:r>
            <a:r>
              <a:rPr lang="en-US" sz="4000" dirty="0" smtClean="0">
                <a:solidFill>
                  <a:schemeClr val="tx2"/>
                </a:solidFill>
                <a:latin typeface="+mj-lt"/>
                <a:ea typeface="+mj-ea"/>
                <a:cs typeface="+mj-cs"/>
              </a:rPr>
              <a:t>        	 </a:t>
            </a:r>
            <a:r>
              <a:rPr lang="en-US" sz="4000" u="sng" dirty="0" smtClean="0">
                <a:solidFill>
                  <a:schemeClr val="tx2"/>
                </a:solidFill>
                <a:latin typeface="+mj-lt"/>
                <a:ea typeface="+mj-ea"/>
                <a:cs typeface="+mj-cs"/>
              </a:rPr>
              <a:t>Reassessment </a:t>
            </a:r>
            <a:r>
              <a:rPr lang="en-US" sz="4000" u="sng" dirty="0">
                <a:solidFill>
                  <a:schemeClr val="tx2"/>
                </a:solidFill>
                <a:latin typeface="+mj-lt"/>
                <a:ea typeface="+mj-ea"/>
                <a:cs typeface="+mj-cs"/>
              </a:rPr>
              <a:t>Providers</a:t>
            </a:r>
            <a:r>
              <a:rPr lang="en-US" sz="3600" b="1" dirty="0" smtClean="0"/>
              <a:t>	       	             </a:t>
            </a:r>
            <a:endParaRPr lang="en-US" sz="3600" b="1" dirty="0"/>
          </a:p>
        </p:txBody>
      </p:sp>
      <p:sp>
        <p:nvSpPr>
          <p:cNvPr id="6" name="TextBox 5"/>
          <p:cNvSpPr txBox="1"/>
          <p:nvPr/>
        </p:nvSpPr>
        <p:spPr>
          <a:xfrm>
            <a:off x="5105400" y="2667000"/>
            <a:ext cx="3657600" cy="3754874"/>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t>Effective September 1, 2021, all newly applying reassessment providers are required to sign a Terms &amp; Conditions agreement as part of their initial MO HealthNet enrollment. </a:t>
            </a:r>
          </a:p>
          <a:p>
            <a:endParaRPr lang="en-US" sz="1400" b="1" dirty="0"/>
          </a:p>
          <a:p>
            <a:pPr marL="285750" indent="-285750">
              <a:buFont typeface="Arial" panose="020B0604020202020204" pitchFamily="34" charset="0"/>
              <a:buChar char="•"/>
            </a:pPr>
            <a:r>
              <a:rPr lang="en-US" sz="1400" b="1" dirty="0" smtClean="0"/>
              <a:t>Existing reassessment providers were contacted and asked to complete a Terms &amp; Conditions agreement in order to continue providing reassessment services. </a:t>
            </a:r>
          </a:p>
          <a:p>
            <a:endParaRPr lang="en-US" sz="1400" b="1" dirty="0" smtClean="0"/>
          </a:p>
          <a:p>
            <a:pPr marL="285750" indent="-285750">
              <a:buFont typeface="Arial" panose="020B0604020202020204" pitchFamily="34" charset="0"/>
              <a:buChar char="•"/>
            </a:pPr>
            <a:r>
              <a:rPr lang="en-US" sz="1400" b="1" dirty="0" smtClean="0"/>
              <a:t>42 still have not returned their forms. </a:t>
            </a:r>
          </a:p>
          <a:p>
            <a:endParaRPr lang="en-US" sz="1400" b="1" dirty="0" smtClean="0"/>
          </a:p>
          <a:p>
            <a:pPr marL="285750" indent="-285750">
              <a:buFont typeface="Arial" panose="020B0604020202020204" pitchFamily="34" charset="0"/>
              <a:buChar char="•"/>
            </a:pPr>
            <a:r>
              <a:rPr lang="en-US" sz="1400" b="1" dirty="0" smtClean="0"/>
              <a:t>MMAC recommends you return the form as soon as possible to avoid any disruption in payments.</a:t>
            </a:r>
            <a:endParaRPr lang="en-US" sz="1400" dirty="0"/>
          </a:p>
        </p:txBody>
      </p:sp>
      <p:pic>
        <p:nvPicPr>
          <p:cNvPr id="4" name="Picture 3"/>
          <p:cNvPicPr>
            <a:picLocks noChangeAspect="1"/>
          </p:cNvPicPr>
          <p:nvPr/>
        </p:nvPicPr>
        <p:blipFill>
          <a:blip r:embed="rId4"/>
          <a:stretch>
            <a:fillRect/>
          </a:stretch>
        </p:blipFill>
        <p:spPr>
          <a:xfrm>
            <a:off x="990600" y="2819400"/>
            <a:ext cx="3883489" cy="2895851"/>
          </a:xfrm>
          <a:prstGeom prst="rect">
            <a:avLst/>
          </a:prstGeom>
        </p:spPr>
      </p:pic>
    </p:spTree>
    <p:extLst>
      <p:ext uri="{BB962C8B-B14F-4D97-AF65-F5344CB8AC3E}">
        <p14:creationId xmlns:p14="http://schemas.microsoft.com/office/powerpoint/2010/main" val="37268654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Change Requests &amp; EFT forms</a:t>
            </a:r>
            <a:endParaRPr lang="en-US" u="sng" dirty="0"/>
          </a:p>
        </p:txBody>
      </p:sp>
      <p:sp>
        <p:nvSpPr>
          <p:cNvPr id="4" name="Content Placeholder 3"/>
          <p:cNvSpPr>
            <a:spLocks noGrp="1"/>
          </p:cNvSpPr>
          <p:nvPr>
            <p:ph idx="1"/>
          </p:nvPr>
        </p:nvSpPr>
        <p:spPr>
          <a:xfrm>
            <a:off x="489438" y="2286000"/>
            <a:ext cx="8229600" cy="4389120"/>
          </a:xfrm>
        </p:spPr>
        <p:txBody>
          <a:bodyPr>
            <a:normAutofit/>
          </a:bodyPr>
          <a:lstStyle/>
          <a:p>
            <a:r>
              <a:rPr lang="en-US" sz="2400" dirty="0"/>
              <a:t>All MO HealthNet providers are required to keep their enrollment information current. </a:t>
            </a:r>
          </a:p>
          <a:p>
            <a:pPr marL="0" indent="0">
              <a:buNone/>
            </a:pPr>
            <a:r>
              <a:rPr lang="en-US" sz="2400" b="1" dirty="0"/>
              <a:t/>
            </a:r>
            <a:br>
              <a:rPr lang="en-US" sz="2400" b="1" dirty="0"/>
            </a:br>
            <a:r>
              <a:rPr lang="en-US" sz="2400" b="1" dirty="0"/>
              <a:t>13 CSR 70-3.020 Title XIX Provider Enrollment</a:t>
            </a:r>
            <a:br>
              <a:rPr lang="en-US" sz="2400" b="1" dirty="0"/>
            </a:br>
            <a:r>
              <a:rPr lang="en-US" sz="2400" b="1" i="1" dirty="0"/>
              <a:t>(7) The provider shall advise the single state agency, in writing, on enrollment forms specified by the single state agency, of any changes affecting the provider’s enrollment records within ninety (90) days of the change, with the exception of change of ownership or control of any provider which must be reported within thirty (30) days.</a:t>
            </a:r>
            <a:endParaRPr lang="en-US" sz="2400" dirty="0"/>
          </a:p>
          <a:p>
            <a:endParaRPr lang="en-US" dirty="0" smtClean="0"/>
          </a:p>
          <a:p>
            <a:endParaRPr lang="en-US" dirty="0" smtClean="0"/>
          </a:p>
          <a:p>
            <a:endParaRPr lang="en-US" dirty="0"/>
          </a:p>
        </p:txBody>
      </p:sp>
    </p:spTree>
    <p:extLst>
      <p:ext uri="{BB962C8B-B14F-4D97-AF65-F5344CB8AC3E}">
        <p14:creationId xmlns:p14="http://schemas.microsoft.com/office/powerpoint/2010/main" val="23812162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269" y="1855880"/>
            <a:ext cx="6172200" cy="3822585"/>
          </a:xfrm>
          <a:prstGeom prst="rect">
            <a:avLst/>
          </a:prstGeom>
        </p:spPr>
        <p:txBody>
          <a:bodyPr wrap="square">
            <a:spAutoFit/>
          </a:bodyPr>
          <a:lstStyle/>
          <a:p>
            <a:pPr marL="274320" lvl="0" indent="-274320">
              <a:spcBef>
                <a:spcPct val="20000"/>
              </a:spcBef>
              <a:buClr>
                <a:srgbClr val="0BD0D9"/>
              </a:buClr>
              <a:buSzPct val="95000"/>
              <a:buFont typeface="Wingdings 2"/>
              <a:buChar char=""/>
            </a:pPr>
            <a:r>
              <a:rPr lang="en-US" sz="2000" dirty="0" smtClean="0">
                <a:solidFill>
                  <a:prstClr val="black"/>
                </a:solidFill>
              </a:rPr>
              <a:t>All changes in information must be reported, including phone #s, email addresses, directors, owners, etc.</a:t>
            </a:r>
          </a:p>
          <a:p>
            <a:pPr marL="274320" lvl="0" indent="-274320">
              <a:spcBef>
                <a:spcPct val="20000"/>
              </a:spcBef>
              <a:buClr>
                <a:srgbClr val="0BD0D9"/>
              </a:buClr>
              <a:buSzPct val="95000"/>
              <a:buFont typeface="Wingdings 2"/>
              <a:buChar char=""/>
            </a:pPr>
            <a:r>
              <a:rPr lang="en-US" sz="2000" dirty="0" smtClean="0">
                <a:solidFill>
                  <a:prstClr val="black"/>
                </a:solidFill>
              </a:rPr>
              <a:t>Forms must </a:t>
            </a:r>
            <a:r>
              <a:rPr lang="en-US" sz="2000" dirty="0">
                <a:solidFill>
                  <a:prstClr val="black"/>
                </a:solidFill>
              </a:rPr>
              <a:t>be completed </a:t>
            </a:r>
            <a:r>
              <a:rPr lang="en-US" sz="2000" b="1" u="sng" dirty="0">
                <a:solidFill>
                  <a:prstClr val="black"/>
                </a:solidFill>
              </a:rPr>
              <a:t>in full </a:t>
            </a:r>
            <a:r>
              <a:rPr lang="en-US" sz="2000" dirty="0">
                <a:solidFill>
                  <a:prstClr val="black"/>
                </a:solidFill>
              </a:rPr>
              <a:t>and </a:t>
            </a:r>
            <a:r>
              <a:rPr lang="en-US" sz="2000" b="1" u="sng" dirty="0">
                <a:solidFill>
                  <a:prstClr val="black"/>
                </a:solidFill>
              </a:rPr>
              <a:t>signed</a:t>
            </a:r>
            <a:r>
              <a:rPr lang="en-US" sz="2000" b="1" dirty="0">
                <a:solidFill>
                  <a:prstClr val="black"/>
                </a:solidFill>
              </a:rPr>
              <a:t>.</a:t>
            </a:r>
            <a:endParaRPr lang="en-US" sz="2000" dirty="0">
              <a:solidFill>
                <a:prstClr val="black"/>
              </a:solidFill>
            </a:endParaRPr>
          </a:p>
          <a:p>
            <a:pPr marL="274320" lvl="0" indent="-274320">
              <a:spcBef>
                <a:spcPct val="20000"/>
              </a:spcBef>
              <a:buClr>
                <a:srgbClr val="0BD0D9"/>
              </a:buClr>
              <a:buSzPct val="95000"/>
              <a:buFont typeface="Wingdings 2"/>
              <a:buChar char=""/>
            </a:pPr>
            <a:r>
              <a:rPr lang="en-US" sz="2000" dirty="0">
                <a:solidFill>
                  <a:prstClr val="black"/>
                </a:solidFill>
              </a:rPr>
              <a:t>All forms must have correct legal and DBA name.</a:t>
            </a:r>
          </a:p>
          <a:p>
            <a:pPr marL="274320" indent="-274320">
              <a:spcBef>
                <a:spcPct val="20000"/>
              </a:spcBef>
              <a:buClr>
                <a:srgbClr val="0BD0D9"/>
              </a:buClr>
              <a:buSzPct val="95000"/>
              <a:buFont typeface="Wingdings 2"/>
              <a:buChar char=""/>
            </a:pPr>
            <a:r>
              <a:rPr lang="en-US" sz="2000" dirty="0" smtClean="0">
                <a:solidFill>
                  <a:prstClr val="black"/>
                </a:solidFill>
              </a:rPr>
              <a:t>Keep in mind: changes </a:t>
            </a:r>
            <a:r>
              <a:rPr lang="en-US" sz="2000" dirty="0">
                <a:solidFill>
                  <a:prstClr val="black"/>
                </a:solidFill>
              </a:rPr>
              <a:t>in address will require a site visit before they are approved. Most visits will be virtual, using FaceTime or other methods</a:t>
            </a:r>
          </a:p>
          <a:p>
            <a:pPr marL="274320" indent="-274320">
              <a:spcBef>
                <a:spcPct val="20000"/>
              </a:spcBef>
              <a:buClr>
                <a:srgbClr val="0BD0D9"/>
              </a:buClr>
              <a:buSzPct val="95000"/>
              <a:buFont typeface="Wingdings 2"/>
              <a:buChar char=""/>
            </a:pPr>
            <a:r>
              <a:rPr lang="en-US" sz="2000" dirty="0" smtClean="0">
                <a:solidFill>
                  <a:prstClr val="black"/>
                </a:solidFill>
              </a:rPr>
              <a:t>Quick tip: include your NPI on emails and voicemails for faster service!</a:t>
            </a:r>
            <a:endParaRPr lang="en-US" sz="2000" dirty="0">
              <a:solidFill>
                <a:prstClr val="black"/>
              </a:solidFill>
            </a:endParaRPr>
          </a:p>
          <a:p>
            <a:pPr marL="274320" lvl="0" indent="-274320">
              <a:spcBef>
                <a:spcPct val="20000"/>
              </a:spcBef>
              <a:buClr>
                <a:srgbClr val="0BD0D9"/>
              </a:buClr>
              <a:buSzPct val="95000"/>
              <a:buFont typeface="Wingdings 2"/>
              <a:buChar char=""/>
            </a:pPr>
            <a:endParaRPr lang="en-US" sz="2200" dirty="0">
              <a:solidFill>
                <a:prstClr val="black"/>
              </a:solidFill>
            </a:endParaRPr>
          </a:p>
        </p:txBody>
      </p:sp>
      <p:sp>
        <p:nvSpPr>
          <p:cNvPr id="3" name="Title 2"/>
          <p:cNvSpPr txBox="1">
            <a:spLocks/>
          </p:cNvSpPr>
          <p:nvPr/>
        </p:nvSpPr>
        <p:spPr>
          <a:xfrm>
            <a:off x="457200" y="704088"/>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u="sng" dirty="0" smtClean="0"/>
              <a:t>Change Requests</a:t>
            </a:r>
            <a:endParaRPr lang="en-US" u="sng" dirty="0"/>
          </a:p>
        </p:txBody>
      </p:sp>
      <p:pic>
        <p:nvPicPr>
          <p:cNvPr id="4" name="Picture 3" descr="Changes - Wooden Tile Imag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495800"/>
            <a:ext cx="2743200" cy="1828800"/>
          </a:xfrm>
          <a:prstGeom prst="rect">
            <a:avLst/>
          </a:prstGeom>
        </p:spPr>
      </p:pic>
    </p:spTree>
    <p:extLst>
      <p:ext uri="{BB962C8B-B14F-4D97-AF65-F5344CB8AC3E}">
        <p14:creationId xmlns:p14="http://schemas.microsoft.com/office/powerpoint/2010/main" val="3725559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704088"/>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u="sng" dirty="0" smtClean="0"/>
              <a:t>BANK CHANGES</a:t>
            </a:r>
            <a:endParaRPr lang="en-US" u="sng" dirty="0"/>
          </a:p>
        </p:txBody>
      </p:sp>
      <p:sp>
        <p:nvSpPr>
          <p:cNvPr id="3" name="Rectangle 2"/>
          <p:cNvSpPr/>
          <p:nvPr/>
        </p:nvSpPr>
        <p:spPr>
          <a:xfrm>
            <a:off x="533400" y="1847088"/>
            <a:ext cx="7772400" cy="3342453"/>
          </a:xfrm>
          <a:prstGeom prst="rect">
            <a:avLst/>
          </a:prstGeom>
        </p:spPr>
        <p:txBody>
          <a:bodyPr wrap="square">
            <a:spAutoFit/>
          </a:bodyPr>
          <a:lstStyle/>
          <a:p>
            <a:pPr marL="274320" indent="-274320">
              <a:spcBef>
                <a:spcPct val="20000"/>
              </a:spcBef>
              <a:buClr>
                <a:srgbClr val="0BD0D9"/>
              </a:buClr>
              <a:buSzPct val="95000"/>
              <a:buFont typeface="Wingdings 2"/>
              <a:buChar char=""/>
            </a:pPr>
            <a:r>
              <a:rPr lang="en-US" sz="2200" b="1" dirty="0">
                <a:solidFill>
                  <a:prstClr val="black"/>
                </a:solidFill>
              </a:rPr>
              <a:t>Do not close your old bank account until you receive our payment into the new one.</a:t>
            </a:r>
          </a:p>
          <a:p>
            <a:pPr marL="274320" lvl="0" indent="-274320">
              <a:spcBef>
                <a:spcPct val="20000"/>
              </a:spcBef>
              <a:buClr>
                <a:srgbClr val="0BD0D9"/>
              </a:buClr>
              <a:buSzPct val="95000"/>
              <a:buFont typeface="Wingdings 2"/>
              <a:buChar char=""/>
            </a:pPr>
            <a:r>
              <a:rPr lang="en-US" sz="2200" dirty="0" smtClean="0">
                <a:solidFill>
                  <a:prstClr val="black"/>
                </a:solidFill>
              </a:rPr>
              <a:t>Account </a:t>
            </a:r>
            <a:r>
              <a:rPr lang="en-US" sz="2200" dirty="0">
                <a:solidFill>
                  <a:prstClr val="black"/>
                </a:solidFill>
              </a:rPr>
              <a:t>change is not immediate. It takes 10 days from date of keying. </a:t>
            </a:r>
          </a:p>
          <a:p>
            <a:pPr marL="274320" lvl="0" indent="-274320">
              <a:spcBef>
                <a:spcPct val="20000"/>
              </a:spcBef>
              <a:buClr>
                <a:srgbClr val="0BD0D9"/>
              </a:buClr>
              <a:buSzPct val="95000"/>
              <a:buFont typeface="Wingdings 2"/>
              <a:buChar char=""/>
            </a:pPr>
            <a:r>
              <a:rPr lang="en-US" sz="2200" dirty="0" smtClean="0">
                <a:solidFill>
                  <a:prstClr val="black"/>
                </a:solidFill>
              </a:rPr>
              <a:t>PAY </a:t>
            </a:r>
            <a:r>
              <a:rPr lang="en-US" sz="2200" dirty="0">
                <a:solidFill>
                  <a:prstClr val="black"/>
                </a:solidFill>
              </a:rPr>
              <a:t>TO: is it current?</a:t>
            </a:r>
          </a:p>
          <a:p>
            <a:pPr marL="274320" lvl="0" indent="-274320">
              <a:spcBef>
                <a:spcPct val="20000"/>
              </a:spcBef>
              <a:buClr>
                <a:srgbClr val="0BD0D9"/>
              </a:buClr>
              <a:buSzPct val="95000"/>
              <a:buFont typeface="Wingdings 2"/>
              <a:buChar char=""/>
            </a:pPr>
            <a:r>
              <a:rPr lang="en-US" sz="2200" dirty="0">
                <a:solidFill>
                  <a:prstClr val="black"/>
                </a:solidFill>
              </a:rPr>
              <a:t>We will attempt to validate the form with an authorized </a:t>
            </a:r>
            <a:r>
              <a:rPr lang="en-US" sz="2200" dirty="0" smtClean="0">
                <a:solidFill>
                  <a:prstClr val="black"/>
                </a:solidFill>
              </a:rPr>
              <a:t>individual. If we cannot reach you using information on file with us (remember it is supposed to be kept current) then we will reject the request.</a:t>
            </a:r>
            <a:endParaRPr lang="en-US" sz="2200" dirty="0">
              <a:solidFill>
                <a:prstClr val="black"/>
              </a:solidFill>
            </a:endParaRPr>
          </a:p>
        </p:txBody>
      </p:sp>
      <p:pic>
        <p:nvPicPr>
          <p:cNvPr id="4" name="Picture 3" descr="How to Get Rich by Improving your Marketing Scheme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5189541"/>
            <a:ext cx="2933700" cy="1295400"/>
          </a:xfrm>
          <a:prstGeom prst="rect">
            <a:avLst/>
          </a:prstGeom>
        </p:spPr>
      </p:pic>
    </p:spTree>
    <p:extLst>
      <p:ext uri="{BB962C8B-B14F-4D97-AF65-F5344CB8AC3E}">
        <p14:creationId xmlns:p14="http://schemas.microsoft.com/office/powerpoint/2010/main" val="1119275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1295400"/>
            <a:ext cx="8839200" cy="5562600"/>
          </a:xfrm>
          <a:prstGeom prst="rect">
            <a:avLst/>
          </a:prstGeom>
        </p:spPr>
      </p:pic>
      <p:sp>
        <p:nvSpPr>
          <p:cNvPr id="2" name="TextBox 1"/>
          <p:cNvSpPr txBox="1"/>
          <p:nvPr/>
        </p:nvSpPr>
        <p:spPr>
          <a:xfrm>
            <a:off x="1524000" y="685800"/>
            <a:ext cx="7086600" cy="461665"/>
          </a:xfrm>
          <a:prstGeom prst="rect">
            <a:avLst/>
          </a:prstGeom>
          <a:noFill/>
        </p:spPr>
        <p:txBody>
          <a:bodyPr wrap="square" rtlCol="0">
            <a:spAutoFit/>
          </a:bodyPr>
          <a:lstStyle/>
          <a:p>
            <a:r>
              <a:rPr lang="en-US" sz="2400" u="sng" dirty="0">
                <a:solidFill>
                  <a:schemeClr val="tx2"/>
                </a:solidFill>
                <a:latin typeface="+mj-lt"/>
                <a:ea typeface="+mj-ea"/>
                <a:cs typeface="+mj-cs"/>
              </a:rPr>
              <a:t>Sign up for </a:t>
            </a:r>
            <a:r>
              <a:rPr lang="en-US" sz="2400" u="sng" dirty="0" smtClean="0">
                <a:solidFill>
                  <a:schemeClr val="tx2"/>
                </a:solidFill>
                <a:latin typeface="+mj-lt"/>
                <a:ea typeface="+mj-ea"/>
                <a:cs typeface="+mj-cs"/>
              </a:rPr>
              <a:t>Messages</a:t>
            </a:r>
            <a:r>
              <a:rPr lang="en-US" sz="2400" u="sng" dirty="0" smtClean="0"/>
              <a:t> </a:t>
            </a:r>
            <a:r>
              <a:rPr lang="en-US" sz="2400" u="sng" dirty="0" smtClean="0">
                <a:solidFill>
                  <a:schemeClr val="tx2"/>
                </a:solidFill>
                <a:latin typeface="+mj-lt"/>
                <a:ea typeface="+mj-ea"/>
                <a:cs typeface="+mj-cs"/>
              </a:rPr>
              <a:t>and </a:t>
            </a:r>
            <a:r>
              <a:rPr lang="en-US" sz="2400" u="sng" dirty="0">
                <a:solidFill>
                  <a:schemeClr val="tx2"/>
                </a:solidFill>
                <a:latin typeface="+mj-lt"/>
                <a:ea typeface="+mj-ea"/>
                <a:cs typeface="+mj-cs"/>
              </a:rPr>
              <a:t>Alerts from MMAC</a:t>
            </a:r>
          </a:p>
        </p:txBody>
      </p:sp>
    </p:spTree>
    <p:extLst>
      <p:ext uri="{BB962C8B-B14F-4D97-AF65-F5344CB8AC3E}">
        <p14:creationId xmlns:p14="http://schemas.microsoft.com/office/powerpoint/2010/main" val="1226226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96112"/>
          </a:xfrm>
        </p:spPr>
        <p:txBody>
          <a:bodyPr/>
          <a:lstStyle/>
          <a:p>
            <a:pPr algn="ctr"/>
            <a:r>
              <a:rPr lang="en-US" u="sng" dirty="0" smtClean="0"/>
              <a:t>Revalidation</a:t>
            </a:r>
            <a:endParaRPr lang="en-US" u="sng" dirty="0"/>
          </a:p>
        </p:txBody>
      </p:sp>
      <p:sp>
        <p:nvSpPr>
          <p:cNvPr id="3" name="Content Placeholder 2"/>
          <p:cNvSpPr>
            <a:spLocks noGrp="1"/>
          </p:cNvSpPr>
          <p:nvPr>
            <p:ph idx="1"/>
          </p:nvPr>
        </p:nvSpPr>
        <p:spPr>
          <a:xfrm>
            <a:off x="443345" y="1676400"/>
            <a:ext cx="8229600" cy="5029200"/>
          </a:xfrm>
        </p:spPr>
        <p:txBody>
          <a:bodyPr>
            <a:noAutofit/>
          </a:bodyPr>
          <a:lstStyle/>
          <a:p>
            <a:r>
              <a:rPr lang="en-US" sz="2400" dirty="0" smtClean="0"/>
              <a:t>Revalidating by EIN </a:t>
            </a:r>
            <a:endParaRPr lang="en-US" sz="2400" dirty="0"/>
          </a:p>
          <a:p>
            <a:r>
              <a:rPr lang="en-US" sz="2400" dirty="0" smtClean="0"/>
              <a:t>Site visit required</a:t>
            </a:r>
          </a:p>
          <a:p>
            <a:r>
              <a:rPr lang="en-US" sz="2400" dirty="0" smtClean="0"/>
              <a:t>Application Fee required -one fee per EIN</a:t>
            </a:r>
          </a:p>
          <a:p>
            <a:r>
              <a:rPr lang="en-US" sz="2400" dirty="0" smtClean="0"/>
              <a:t>Contract will be renewed at the same time </a:t>
            </a:r>
            <a:endParaRPr lang="en-US" sz="2400" dirty="0"/>
          </a:p>
          <a:p>
            <a:r>
              <a:rPr lang="en-US" sz="2400" dirty="0" smtClean="0"/>
              <a:t>Go to </a:t>
            </a:r>
            <a:r>
              <a:rPr lang="en-US" sz="2400" dirty="0" smtClean="0">
                <a:hlinkClick r:id="rId3"/>
              </a:rPr>
              <a:t>www.eMOMED.com</a:t>
            </a:r>
            <a:r>
              <a:rPr lang="en-US" sz="2400" dirty="0" smtClean="0"/>
              <a:t>  to revalidate</a:t>
            </a:r>
          </a:p>
          <a:p>
            <a:r>
              <a:rPr lang="en-US" sz="2400" dirty="0"/>
              <a:t>FAQs: </a:t>
            </a:r>
            <a:r>
              <a:rPr lang="en-US" sz="2400" dirty="0" smtClean="0">
                <a:hlinkClick r:id="rId4"/>
              </a:rPr>
              <a:t>https</a:t>
            </a:r>
            <a:r>
              <a:rPr lang="en-US" sz="2400" dirty="0">
                <a:hlinkClick r:id="rId4"/>
              </a:rPr>
              <a:t>://www.emomed.com/wps/.</a:t>
            </a:r>
            <a:r>
              <a:rPr lang="en-US" sz="2400" dirty="0" smtClean="0">
                <a:hlinkClick r:id="rId4"/>
              </a:rPr>
              <a:t>mmisAppsJSF/ExportServlet?filename=ProviderRevalidationFAQs.pdf</a:t>
            </a:r>
            <a:r>
              <a:rPr lang="en-US" sz="2400" dirty="0" smtClean="0"/>
              <a:t> </a:t>
            </a:r>
          </a:p>
          <a:p>
            <a:r>
              <a:rPr lang="en-US" sz="2400" dirty="0" smtClean="0"/>
              <a:t>Required forms can be </a:t>
            </a:r>
            <a:r>
              <a:rPr lang="en-US" sz="2400" dirty="0"/>
              <a:t>found here: </a:t>
            </a:r>
            <a:r>
              <a:rPr lang="en-US" sz="2400" dirty="0">
                <a:hlinkClick r:id="rId5"/>
              </a:rPr>
              <a:t>https://mmac.mo.gov/revalidation-requirements</a:t>
            </a:r>
            <a:r>
              <a:rPr lang="en-US" sz="2400" dirty="0" smtClean="0">
                <a:hlinkClick r:id="rId5"/>
              </a:rPr>
              <a:t>/</a:t>
            </a:r>
            <a:r>
              <a:rPr lang="en-US" sz="2400" dirty="0" smtClean="0"/>
              <a:t> </a:t>
            </a:r>
          </a:p>
          <a:p>
            <a:r>
              <a:rPr lang="en-US" sz="2400" dirty="0" smtClean="0"/>
              <a:t>Incorporating DocuSign</a:t>
            </a:r>
          </a:p>
        </p:txBody>
      </p:sp>
    </p:spTree>
    <p:extLst>
      <p:ext uri="{BB962C8B-B14F-4D97-AF65-F5344CB8AC3E}">
        <p14:creationId xmlns:p14="http://schemas.microsoft.com/office/powerpoint/2010/main" val="15988740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2138</TotalTime>
  <Words>780</Words>
  <Application>Microsoft Office PowerPoint</Application>
  <PresentationFormat>On-screen Show (4:3)</PresentationFormat>
  <Paragraphs>82</Paragraphs>
  <Slides>12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Constantia</vt:lpstr>
      <vt:lpstr>Times New Roman</vt:lpstr>
      <vt:lpstr>Wingdings 2</vt:lpstr>
      <vt:lpstr>Flow</vt:lpstr>
      <vt:lpstr>PowerPoint Presentation</vt:lpstr>
      <vt:lpstr>PowerPoint Presentation</vt:lpstr>
      <vt:lpstr>PowerPoint Presentation</vt:lpstr>
      <vt:lpstr>PowerPoint Presentation</vt:lpstr>
      <vt:lpstr>Change Requests &amp; EFT forms</vt:lpstr>
      <vt:lpstr>PowerPoint Presentation</vt:lpstr>
      <vt:lpstr>PowerPoint Presentation</vt:lpstr>
      <vt:lpstr>PowerPoint Presentation</vt:lpstr>
      <vt:lpstr>Revalidation</vt:lpstr>
      <vt:lpstr>Accessing the Portal</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 Dale</dc:creator>
  <cp:lastModifiedBy>Hendrix, Pamela F</cp:lastModifiedBy>
  <cp:revision>95</cp:revision>
  <cp:lastPrinted>2019-10-22T12:43:55Z</cp:lastPrinted>
  <dcterms:created xsi:type="dcterms:W3CDTF">2016-04-12T18:30:10Z</dcterms:created>
  <dcterms:modified xsi:type="dcterms:W3CDTF">2021-10-18T20:16:31Z</dcterms:modified>
</cp:coreProperties>
</file>