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notesMasterIdLst>
    <p:notesMasterId r:id="rId18"/>
  </p:notesMasterIdLst>
  <p:sldIdLst>
    <p:sldId id="278" r:id="rId2"/>
    <p:sldId id="279" r:id="rId3"/>
    <p:sldId id="281" r:id="rId4"/>
    <p:sldId id="280" r:id="rId5"/>
    <p:sldId id="257" r:id="rId6"/>
    <p:sldId id="275" r:id="rId7"/>
    <p:sldId id="282" r:id="rId8"/>
    <p:sldId id="267" r:id="rId9"/>
    <p:sldId id="268" r:id="rId10"/>
    <p:sldId id="270" r:id="rId11"/>
    <p:sldId id="274" r:id="rId12"/>
    <p:sldId id="271" r:id="rId13"/>
    <p:sldId id="273" r:id="rId14"/>
    <p:sldId id="272" r:id="rId15"/>
    <p:sldId id="277" r:id="rId16"/>
    <p:sldId id="269"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ale Carr" initials="DC" lastIdx="17" clrIdx="0">
    <p:extLst>
      <p:ext uri="{19B8F6BF-5375-455C-9EA6-DF929625EA0E}">
        <p15:presenceInfo xmlns:p15="http://schemas.microsoft.com/office/powerpoint/2012/main" userId="b37ce1b2fba7d630" providerId="Windows Live"/>
      </p:ext>
    </p:extLst>
  </p:cmAuthor>
  <p:cmAuthor id="2" name="Wills, Tamara M" initials="WTM" lastIdx="17" clrIdx="1">
    <p:extLst>
      <p:ext uri="{19B8F6BF-5375-455C-9EA6-DF929625EA0E}">
        <p15:presenceInfo xmlns:p15="http://schemas.microsoft.com/office/powerpoint/2012/main" userId="S-1-5-21-508124448-3695470602-466989033-1038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17" autoAdjust="0"/>
    <p:restoredTop sz="94660"/>
  </p:normalViewPr>
  <p:slideViewPr>
    <p:cSldViewPr snapToGrid="0">
      <p:cViewPr varScale="1">
        <p:scale>
          <a:sx n="109" d="100"/>
          <a:sy n="109" d="100"/>
        </p:scale>
        <p:origin x="672"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DB87C19-95A8-4CE8-82B5-54CCEB28E5D2}" type="datetimeFigureOut">
              <a:rPr lang="en-US" smtClean="0"/>
              <a:t>10/19/2021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882C780-1C63-4B6D-A873-F948CB943AA5}" type="slidenum">
              <a:rPr lang="en-US" smtClean="0"/>
              <a:t>‹#›</a:t>
            </a:fld>
            <a:endParaRPr lang="en-US" dirty="0"/>
          </a:p>
        </p:txBody>
      </p:sp>
    </p:spTree>
    <p:extLst>
      <p:ext uri="{BB962C8B-B14F-4D97-AF65-F5344CB8AC3E}">
        <p14:creationId xmlns:p14="http://schemas.microsoft.com/office/powerpoint/2010/main" val="1268515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882C780-1C63-4B6D-A873-F948CB943AA5}" type="slidenum">
              <a:rPr lang="en-US" smtClean="0"/>
              <a:t>2</a:t>
            </a:fld>
            <a:endParaRPr lang="en-US" dirty="0"/>
          </a:p>
        </p:txBody>
      </p:sp>
    </p:spTree>
    <p:extLst>
      <p:ext uri="{BB962C8B-B14F-4D97-AF65-F5344CB8AC3E}">
        <p14:creationId xmlns:p14="http://schemas.microsoft.com/office/powerpoint/2010/main" val="12707813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577145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10/19/2021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842408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586414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4288476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59107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61BEF0D-F0BB-DE4B-95CE-6DB70DBA9567}" type="datetimeFigureOut">
              <a:rPr lang="en-US" smtClean="0"/>
              <a:pPr/>
              <a:t>10/19/2021</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30648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61BEF0D-F0BB-DE4B-95CE-6DB70DBA9567}" type="datetimeFigureOut">
              <a:rPr lang="en-US" smtClean="0"/>
              <a:pPr/>
              <a:t>10/19/2021</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599182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083293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590992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B61BEF0D-F0BB-DE4B-95CE-6DB70DBA9567}" type="datetimeFigureOut">
              <a:rPr lang="en-US" smtClean="0"/>
              <a:pPr/>
              <a:t>10/19/2021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12907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318371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10/19/2021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401437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10/19/2021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46607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B61BEF0D-F0BB-DE4B-95CE-6DB70DBA9567}" type="datetimeFigureOut">
              <a:rPr lang="en-US" smtClean="0"/>
              <a:pPr/>
              <a:t>10/19/2021</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720902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B61BEF0D-F0BB-DE4B-95CE-6DB70DBA9567}" type="datetimeFigureOut">
              <a:rPr lang="en-US" smtClean="0"/>
              <a:pPr/>
              <a:t>10/19/2021</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680729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B61BEF0D-F0BB-DE4B-95CE-6DB70DBA9567}" type="datetimeFigureOut">
              <a:rPr lang="en-US" smtClean="0"/>
              <a:pPr/>
              <a:t>10/19/2021</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152781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10/19/2021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14263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B61BEF0D-F0BB-DE4B-95CE-6DB70DBA9567}" type="datetimeFigureOut">
              <a:rPr lang="en-US" smtClean="0"/>
              <a:pPr/>
              <a:t>10/19/2021</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8432384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mailto:MMAC.CDS@DSS.MO.GOV"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Provider Update Meeting</a:t>
            </a:r>
            <a:br>
              <a:rPr lang="en-US" dirty="0" smtClean="0"/>
            </a:br>
            <a:r>
              <a:rPr lang="en-US" dirty="0" smtClean="0"/>
              <a:t>October 20</a:t>
            </a:r>
            <a:r>
              <a:rPr lang="en-US" baseline="30000" dirty="0" smtClean="0"/>
              <a:t>th</a:t>
            </a:r>
            <a:r>
              <a:rPr lang="en-US" dirty="0" smtClean="0"/>
              <a:t> &amp; 21</a:t>
            </a:r>
            <a:r>
              <a:rPr lang="en-US" baseline="30000" dirty="0" smtClean="0"/>
              <a:t>st</a:t>
            </a:r>
            <a:r>
              <a:rPr lang="en-US" dirty="0" smtClean="0"/>
              <a:t>, 2021</a:t>
            </a:r>
            <a:endParaRPr lang="en-US" dirty="0"/>
          </a:p>
        </p:txBody>
      </p:sp>
      <p:sp>
        <p:nvSpPr>
          <p:cNvPr id="3" name="Content Placeholder 2"/>
          <p:cNvSpPr>
            <a:spLocks noGrp="1"/>
          </p:cNvSpPr>
          <p:nvPr>
            <p:ph idx="1"/>
          </p:nvPr>
        </p:nvSpPr>
        <p:spPr/>
        <p:txBody>
          <a:bodyPr/>
          <a:lstStyle/>
          <a:p>
            <a:pPr marL="0" indent="0" algn="ctr">
              <a:buNone/>
            </a:pPr>
            <a:endParaRPr lang="en-US" dirty="0"/>
          </a:p>
          <a:p>
            <a:pPr marL="0" indent="0" algn="ctr">
              <a:buNone/>
            </a:pPr>
            <a:endParaRPr lang="en-US" dirty="0" smtClean="0"/>
          </a:p>
          <a:p>
            <a:pPr marL="0" indent="0" algn="ctr">
              <a:buNone/>
            </a:pPr>
            <a:r>
              <a:rPr lang="en-US" sz="3600" dirty="0" smtClean="0"/>
              <a:t>CONSUMER DIRECTED SERVICES</a:t>
            </a:r>
          </a:p>
          <a:p>
            <a:pPr marL="0" indent="0" algn="ctr">
              <a:buNone/>
            </a:pPr>
            <a:r>
              <a:rPr lang="en-US" sz="3600" dirty="0" smtClean="0"/>
              <a:t>AND </a:t>
            </a:r>
          </a:p>
          <a:p>
            <a:pPr marL="0" indent="0" algn="ctr">
              <a:buNone/>
            </a:pPr>
            <a:r>
              <a:rPr lang="en-US" sz="3600" dirty="0" smtClean="0"/>
              <a:t>IN HOME SERVICES</a:t>
            </a:r>
            <a:endParaRPr lang="en-US" sz="3600" dirty="0"/>
          </a:p>
        </p:txBody>
      </p:sp>
    </p:spTree>
    <p:extLst>
      <p:ext uri="{BB962C8B-B14F-4D97-AF65-F5344CB8AC3E}">
        <p14:creationId xmlns:p14="http://schemas.microsoft.com/office/powerpoint/2010/main" val="10348028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CDS </a:t>
            </a:r>
            <a:r>
              <a:rPr lang="en-US" dirty="0" smtClean="0"/>
              <a:t>Financial </a:t>
            </a:r>
            <a:r>
              <a:rPr lang="en-US" dirty="0"/>
              <a:t>&amp; </a:t>
            </a:r>
            <a:r>
              <a:rPr lang="en-US" dirty="0" smtClean="0"/>
              <a:t>Service </a:t>
            </a:r>
            <a:r>
              <a:rPr lang="en-US" dirty="0"/>
              <a:t>R</a:t>
            </a:r>
            <a:r>
              <a:rPr lang="en-US" dirty="0" smtClean="0"/>
              <a:t>eport</a:t>
            </a:r>
            <a:endParaRPr lang="en-US" dirty="0"/>
          </a:p>
        </p:txBody>
      </p:sp>
      <p:sp>
        <p:nvSpPr>
          <p:cNvPr id="3" name="Content Placeholder 2"/>
          <p:cNvSpPr>
            <a:spLocks noGrp="1"/>
          </p:cNvSpPr>
          <p:nvPr>
            <p:ph idx="1"/>
          </p:nvPr>
        </p:nvSpPr>
        <p:spPr>
          <a:xfrm>
            <a:off x="581192" y="1715956"/>
            <a:ext cx="11029615" cy="5142044"/>
          </a:xfrm>
        </p:spPr>
        <p:txBody>
          <a:bodyPr>
            <a:normAutofit/>
          </a:bodyPr>
          <a:lstStyle/>
          <a:p>
            <a:pPr marL="0" indent="0">
              <a:buNone/>
            </a:pPr>
            <a:endParaRPr lang="en-US" sz="2800" b="1" dirty="0"/>
          </a:p>
          <a:p>
            <a:pPr marL="0" indent="0">
              <a:buNone/>
            </a:pPr>
            <a:r>
              <a:rPr lang="en-US" sz="2800" b="1" dirty="0"/>
              <a:t>CDS providers are required to complete and submit </a:t>
            </a:r>
            <a:r>
              <a:rPr lang="en-US" sz="2800" b="1" dirty="0" smtClean="0"/>
              <a:t>Financial and Service reports quarterly and </a:t>
            </a:r>
            <a:r>
              <a:rPr lang="en-US" sz="2800" b="1" dirty="0"/>
              <a:t>Annual Service Report as follows:</a:t>
            </a:r>
          </a:p>
          <a:p>
            <a:pPr lvl="1"/>
            <a:endParaRPr lang="en-US" sz="2800" dirty="0"/>
          </a:p>
          <a:p>
            <a:pPr lvl="1"/>
            <a:r>
              <a:rPr lang="en-US" sz="2800" dirty="0"/>
              <a:t>January 1</a:t>
            </a:r>
            <a:r>
              <a:rPr lang="en-US" sz="2800" baseline="30000" dirty="0"/>
              <a:t>st</a:t>
            </a:r>
            <a:r>
              <a:rPr lang="en-US" sz="2800" dirty="0"/>
              <a:t> through March 31</a:t>
            </a:r>
            <a:r>
              <a:rPr lang="en-US" sz="2800" baseline="30000" dirty="0"/>
              <a:t>st</a:t>
            </a:r>
            <a:r>
              <a:rPr lang="en-US" sz="2800" dirty="0"/>
              <a:t> – Due by April 30</a:t>
            </a:r>
            <a:r>
              <a:rPr lang="en-US" sz="2800" baseline="30000" dirty="0"/>
              <a:t>th</a:t>
            </a:r>
          </a:p>
          <a:p>
            <a:pPr marL="324000" lvl="1" indent="0">
              <a:buNone/>
            </a:pPr>
            <a:endParaRPr lang="en-US" sz="2800" dirty="0"/>
          </a:p>
          <a:p>
            <a:pPr lvl="1"/>
            <a:r>
              <a:rPr lang="en-US" sz="2800" dirty="0"/>
              <a:t>April 1</a:t>
            </a:r>
            <a:r>
              <a:rPr lang="en-US" sz="2800" baseline="30000" dirty="0"/>
              <a:t>st</a:t>
            </a:r>
            <a:r>
              <a:rPr lang="en-US" sz="2800" dirty="0"/>
              <a:t> through June 30</a:t>
            </a:r>
            <a:r>
              <a:rPr lang="en-US" sz="2800" baseline="30000" dirty="0"/>
              <a:t>th</a:t>
            </a:r>
            <a:r>
              <a:rPr lang="en-US" sz="2800" dirty="0"/>
              <a:t> – Due by July 31</a:t>
            </a:r>
            <a:r>
              <a:rPr lang="en-US" sz="2800" baseline="30000" dirty="0"/>
              <a:t>st</a:t>
            </a:r>
          </a:p>
          <a:p>
            <a:pPr marL="324000" lvl="1" indent="0">
              <a:buNone/>
            </a:pPr>
            <a:endParaRPr lang="en-US" sz="2800" dirty="0"/>
          </a:p>
        </p:txBody>
      </p:sp>
    </p:spTree>
    <p:extLst>
      <p:ext uri="{BB962C8B-B14F-4D97-AF65-F5344CB8AC3E}">
        <p14:creationId xmlns:p14="http://schemas.microsoft.com/office/powerpoint/2010/main" val="34386879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CDS financial &amp; service </a:t>
            </a:r>
            <a:r>
              <a:rPr lang="en-US" dirty="0" smtClean="0"/>
              <a:t>report Continued</a:t>
            </a:r>
            <a:endParaRPr lang="en-US" dirty="0"/>
          </a:p>
        </p:txBody>
      </p:sp>
      <p:sp>
        <p:nvSpPr>
          <p:cNvPr id="3" name="Content Placeholder 2"/>
          <p:cNvSpPr>
            <a:spLocks noGrp="1"/>
          </p:cNvSpPr>
          <p:nvPr>
            <p:ph idx="1"/>
          </p:nvPr>
        </p:nvSpPr>
        <p:spPr/>
        <p:txBody>
          <a:bodyPr>
            <a:normAutofit lnSpcReduction="10000"/>
          </a:bodyPr>
          <a:lstStyle/>
          <a:p>
            <a:pPr lvl="1"/>
            <a:r>
              <a:rPr lang="en-US" sz="2800" dirty="0"/>
              <a:t>July 1</a:t>
            </a:r>
            <a:r>
              <a:rPr lang="en-US" sz="2800" baseline="30000" dirty="0"/>
              <a:t>st</a:t>
            </a:r>
            <a:r>
              <a:rPr lang="en-US" sz="2800" dirty="0"/>
              <a:t> through September 30</a:t>
            </a:r>
            <a:r>
              <a:rPr lang="en-US" sz="2800" baseline="30000" dirty="0"/>
              <a:t>th</a:t>
            </a:r>
            <a:r>
              <a:rPr lang="en-US" sz="2800" dirty="0"/>
              <a:t> – Due by October 31</a:t>
            </a:r>
            <a:r>
              <a:rPr lang="en-US" sz="2800" baseline="30000" dirty="0"/>
              <a:t>st</a:t>
            </a:r>
          </a:p>
          <a:p>
            <a:pPr lvl="1"/>
            <a:endParaRPr lang="en-US" sz="2800" dirty="0"/>
          </a:p>
          <a:p>
            <a:pPr lvl="1"/>
            <a:r>
              <a:rPr lang="en-US" sz="2800" dirty="0"/>
              <a:t>October 1</a:t>
            </a:r>
            <a:r>
              <a:rPr lang="en-US" sz="2800" baseline="30000" dirty="0"/>
              <a:t>st</a:t>
            </a:r>
            <a:r>
              <a:rPr lang="en-US" sz="2800" dirty="0"/>
              <a:t> through December 31</a:t>
            </a:r>
            <a:r>
              <a:rPr lang="en-US" sz="2800" baseline="30000" dirty="0"/>
              <a:t>st</a:t>
            </a:r>
            <a:r>
              <a:rPr lang="en-US" sz="2800" dirty="0"/>
              <a:t> – Due by January 31</a:t>
            </a:r>
            <a:r>
              <a:rPr lang="en-US" sz="2800" baseline="30000" dirty="0"/>
              <a:t>st</a:t>
            </a:r>
          </a:p>
          <a:p>
            <a:pPr marL="324000" lvl="1" indent="0">
              <a:buNone/>
            </a:pPr>
            <a:endParaRPr lang="en-US" sz="2800" dirty="0"/>
          </a:p>
          <a:p>
            <a:pPr lvl="1"/>
            <a:r>
              <a:rPr lang="en-US" sz="2800" dirty="0"/>
              <a:t>Annual Survey/Annual Report – January 1</a:t>
            </a:r>
            <a:r>
              <a:rPr lang="en-US" sz="2800" baseline="30000" dirty="0"/>
              <a:t>st</a:t>
            </a:r>
            <a:r>
              <a:rPr lang="en-US" sz="2800" dirty="0"/>
              <a:t> through December 31</a:t>
            </a:r>
            <a:r>
              <a:rPr lang="en-US" sz="2800" baseline="30000" dirty="0"/>
              <a:t>st</a:t>
            </a:r>
            <a:r>
              <a:rPr lang="en-US" sz="2800" dirty="0"/>
              <a:t> – Due January 31</a:t>
            </a:r>
            <a:r>
              <a:rPr lang="en-US" sz="2800" baseline="30000" dirty="0"/>
              <a:t>st</a:t>
            </a:r>
            <a:r>
              <a:rPr lang="en-US" sz="2800" dirty="0"/>
              <a:t> of the following year.</a:t>
            </a:r>
          </a:p>
          <a:p>
            <a:endParaRPr lang="en-US" dirty="0"/>
          </a:p>
        </p:txBody>
      </p:sp>
    </p:spTree>
    <p:extLst>
      <p:ext uri="{BB962C8B-B14F-4D97-AF65-F5344CB8AC3E}">
        <p14:creationId xmlns:p14="http://schemas.microsoft.com/office/powerpoint/2010/main" val="26238904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CDS </a:t>
            </a:r>
            <a:r>
              <a:rPr lang="en-US" dirty="0"/>
              <a:t>annual audit</a:t>
            </a:r>
          </a:p>
        </p:txBody>
      </p:sp>
      <p:sp>
        <p:nvSpPr>
          <p:cNvPr id="3" name="Content Placeholder 2"/>
          <p:cNvSpPr>
            <a:spLocks noGrp="1"/>
          </p:cNvSpPr>
          <p:nvPr>
            <p:ph idx="1"/>
          </p:nvPr>
        </p:nvSpPr>
        <p:spPr>
          <a:xfrm>
            <a:off x="406400" y="1715956"/>
            <a:ext cx="11669486" cy="5142044"/>
          </a:xfrm>
        </p:spPr>
        <p:txBody>
          <a:bodyPr>
            <a:normAutofit/>
          </a:bodyPr>
          <a:lstStyle/>
          <a:p>
            <a:pPr marL="0" indent="0">
              <a:buNone/>
            </a:pPr>
            <a:r>
              <a:rPr lang="en-US" sz="3300" b="1" dirty="0" smtClean="0"/>
              <a:t>RSMo </a:t>
            </a:r>
            <a:r>
              <a:rPr lang="en-US" sz="3300" b="1" dirty="0"/>
              <a:t>208.918.2 </a:t>
            </a:r>
            <a:r>
              <a:rPr lang="en-US" sz="3300" dirty="0"/>
              <a:t>states vendors must demonstrate sound fiscal management as evidenced on accurate quarterly reports and an annual audit.  19 CSR 15-8.400(7) states vendors shall submit the annual audit, done by a properly licensed independent practitioner (certified public accountant licensed in the state of Missouri) pursuant to applicable federal and state laws and regulations, within one hundred fifty (150) days after the end of the vendor’s fiscal year.  </a:t>
            </a:r>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18345596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6501" y="743720"/>
            <a:ext cx="11029616" cy="1013800"/>
          </a:xfrm>
        </p:spPr>
        <p:txBody>
          <a:bodyPr/>
          <a:lstStyle/>
          <a:p>
            <a:pPr algn="ctr"/>
            <a:r>
              <a:rPr lang="en-US" dirty="0" smtClean="0"/>
              <a:t>CDS Audit Continued</a:t>
            </a:r>
            <a:endParaRPr lang="en-US" dirty="0"/>
          </a:p>
        </p:txBody>
      </p:sp>
      <p:sp>
        <p:nvSpPr>
          <p:cNvPr id="3" name="Content Placeholder 2"/>
          <p:cNvSpPr>
            <a:spLocks noGrp="1"/>
          </p:cNvSpPr>
          <p:nvPr>
            <p:ph idx="1"/>
          </p:nvPr>
        </p:nvSpPr>
        <p:spPr>
          <a:xfrm>
            <a:off x="349955" y="2370667"/>
            <a:ext cx="11842045" cy="4487333"/>
          </a:xfrm>
        </p:spPr>
        <p:txBody>
          <a:bodyPr>
            <a:normAutofit fontScale="47500" lnSpcReduction="20000"/>
          </a:bodyPr>
          <a:lstStyle/>
          <a:p>
            <a:pPr marL="0" indent="0">
              <a:buNone/>
            </a:pPr>
            <a:r>
              <a:rPr lang="en-US" sz="4500" b="1" i="1" dirty="0"/>
              <a:t>RSMo 208.909</a:t>
            </a:r>
            <a:r>
              <a:rPr lang="en-US" sz="4500" dirty="0"/>
              <a:t> - </a:t>
            </a:r>
            <a:r>
              <a:rPr lang="en-US" sz="4500" dirty="0" smtClean="0"/>
              <a:t>The Governor signed bill that requires by state statues all vendors/providers:</a:t>
            </a:r>
            <a:endParaRPr lang="en-US" sz="4500" dirty="0"/>
          </a:p>
          <a:p>
            <a:pPr marL="0" indent="0">
              <a:buNone/>
            </a:pPr>
            <a:r>
              <a:rPr lang="en-US" sz="4500" i="1" dirty="0"/>
              <a:t>2. In order to maintain its agreement with the department, a vendor shall comply with the provisions of subsection 1 of this section and shall:</a:t>
            </a:r>
            <a:endParaRPr lang="en-US" sz="4500" dirty="0"/>
          </a:p>
          <a:p>
            <a:pPr marL="0" indent="0">
              <a:buNone/>
            </a:pPr>
            <a:endParaRPr lang="en-US" sz="4500" dirty="0"/>
          </a:p>
          <a:p>
            <a:pPr marL="0" indent="0">
              <a:buNone/>
            </a:pPr>
            <a:r>
              <a:rPr lang="en-US" sz="4500" i="1" dirty="0"/>
              <a:t>	(1) Demonstrate sound fiscal management as evidenced on accurate quarterly financial reports and an annual financial statement audit [submitted to the department] performed by a certified public accountant if the vendor's annual gross revenue is two hundred thousand dollars or more or, if the vendor's annual gross revenue is less than two hundred thousand dollars, an annual financial statement audit or annual financial statement review performed by a certified public accountant. Such reports, audits, and reviews shall be completed and made available upon request to the department; </a:t>
            </a:r>
            <a:endParaRPr lang="en-US" sz="4500" dirty="0"/>
          </a:p>
          <a:p>
            <a:pPr marL="0" indent="0">
              <a:buNone/>
            </a:pPr>
            <a:endParaRPr lang="en-US" sz="2600" dirty="0"/>
          </a:p>
          <a:p>
            <a:pPr marL="0" indent="0" algn="ctr">
              <a:buNone/>
            </a:pPr>
            <a:r>
              <a:rPr lang="en-US" sz="4400" b="1" dirty="0" smtClean="0"/>
              <a:t>The above went into effect 8/28/2020</a:t>
            </a:r>
            <a:endParaRPr lang="en-US" sz="4400" b="1" dirty="0"/>
          </a:p>
          <a:p>
            <a:pPr algn="ctr"/>
            <a:endParaRPr lang="en-US" b="1" dirty="0"/>
          </a:p>
        </p:txBody>
      </p:sp>
    </p:spTree>
    <p:extLst>
      <p:ext uri="{BB962C8B-B14F-4D97-AF65-F5344CB8AC3E}">
        <p14:creationId xmlns:p14="http://schemas.microsoft.com/office/powerpoint/2010/main" val="19130226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Consequences</a:t>
            </a:r>
            <a:br>
              <a:rPr lang="en-US" dirty="0" smtClean="0"/>
            </a:br>
            <a:r>
              <a:rPr lang="en-US" dirty="0" smtClean="0"/>
              <a:t>Continued </a:t>
            </a:r>
            <a:br>
              <a:rPr lang="en-US" dirty="0" smtClean="0"/>
            </a:br>
            <a:r>
              <a:rPr lang="en-US" dirty="0"/>
              <a:t/>
            </a:r>
            <a:br>
              <a:rPr lang="en-US" dirty="0"/>
            </a:br>
            <a:endParaRPr lang="en-US" dirty="0"/>
          </a:p>
        </p:txBody>
      </p:sp>
      <p:sp>
        <p:nvSpPr>
          <p:cNvPr id="3" name="Content Placeholder 2"/>
          <p:cNvSpPr>
            <a:spLocks noGrp="1"/>
          </p:cNvSpPr>
          <p:nvPr>
            <p:ph idx="1"/>
          </p:nvPr>
        </p:nvSpPr>
        <p:spPr>
          <a:xfrm>
            <a:off x="566058" y="2394284"/>
            <a:ext cx="11263086" cy="3729790"/>
          </a:xfrm>
        </p:spPr>
        <p:txBody>
          <a:bodyPr>
            <a:normAutofit/>
          </a:bodyPr>
          <a:lstStyle/>
          <a:p>
            <a:r>
              <a:rPr lang="en-US" sz="2800" dirty="0"/>
              <a:t>CDS Vendors who fail to submit quarterly reports, the annual </a:t>
            </a:r>
            <a:r>
              <a:rPr lang="en-US" sz="2800" dirty="0" smtClean="0"/>
              <a:t>service report</a:t>
            </a:r>
            <a:r>
              <a:rPr lang="en-US" sz="2800" dirty="0"/>
              <a:t>, or the yearly financial </a:t>
            </a:r>
            <a:r>
              <a:rPr lang="en-US" sz="2800" dirty="0" smtClean="0"/>
              <a:t>audit conducted by a CPA </a:t>
            </a:r>
            <a:r>
              <a:rPr lang="en-US" sz="2800" u="sng" dirty="0" smtClean="0"/>
              <a:t>will</a:t>
            </a:r>
            <a:r>
              <a:rPr lang="en-US" sz="2800" dirty="0" smtClean="0"/>
              <a:t> </a:t>
            </a:r>
            <a:r>
              <a:rPr lang="en-US" sz="2800" dirty="0"/>
              <a:t>be subject to sanctions.  MMAC will advise vendors, in writing, if reports are not received by their due date, to alert the vendors, and give them an opportunity to submit the reports.</a:t>
            </a:r>
          </a:p>
          <a:p>
            <a:pPr marL="0" indent="0">
              <a:buNone/>
            </a:pPr>
            <a:endParaRPr lang="en-US" sz="2800" dirty="0"/>
          </a:p>
        </p:txBody>
      </p:sp>
    </p:spTree>
    <p:extLst>
      <p:ext uri="{BB962C8B-B14F-4D97-AF65-F5344CB8AC3E}">
        <p14:creationId xmlns:p14="http://schemas.microsoft.com/office/powerpoint/2010/main" val="28766626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Consequences</a:t>
            </a:r>
            <a:endParaRPr lang="en-US" dirty="0"/>
          </a:p>
        </p:txBody>
      </p:sp>
      <p:sp>
        <p:nvSpPr>
          <p:cNvPr id="3" name="Content Placeholder 2"/>
          <p:cNvSpPr>
            <a:spLocks noGrp="1"/>
          </p:cNvSpPr>
          <p:nvPr>
            <p:ph idx="1"/>
          </p:nvPr>
        </p:nvSpPr>
        <p:spPr>
          <a:xfrm>
            <a:off x="594349" y="1828800"/>
            <a:ext cx="11307365" cy="5029199"/>
          </a:xfrm>
        </p:spPr>
        <p:txBody>
          <a:bodyPr>
            <a:normAutofit/>
          </a:bodyPr>
          <a:lstStyle/>
          <a:p>
            <a:r>
              <a:rPr lang="en-US" sz="3200" dirty="0"/>
              <a:t>Sanctions available to MMAC are:</a:t>
            </a:r>
          </a:p>
          <a:p>
            <a:pPr lvl="4">
              <a:buFont typeface="Arial" panose="020B0604020202020204" pitchFamily="34" charset="0"/>
              <a:buChar char="•"/>
            </a:pPr>
            <a:r>
              <a:rPr lang="en-US" sz="3200" dirty="0" smtClean="0"/>
              <a:t>Education</a:t>
            </a:r>
          </a:p>
          <a:p>
            <a:pPr lvl="4">
              <a:buFont typeface="Arial" panose="020B0604020202020204" pitchFamily="34" charset="0"/>
              <a:buChar char="•"/>
            </a:pPr>
            <a:r>
              <a:rPr lang="en-US" sz="3200" dirty="0" smtClean="0"/>
              <a:t>Suspend Medicaid Payments</a:t>
            </a:r>
            <a:endParaRPr lang="en-US" sz="3200" dirty="0"/>
          </a:p>
          <a:p>
            <a:pPr lvl="4">
              <a:buFont typeface="Arial" panose="020B0604020202020204" pitchFamily="34" charset="0"/>
              <a:buChar char="•"/>
            </a:pPr>
            <a:r>
              <a:rPr lang="en-US" sz="3200" dirty="0" smtClean="0"/>
              <a:t>Suspend MO HealthNet Participation</a:t>
            </a:r>
          </a:p>
          <a:p>
            <a:pPr lvl="4">
              <a:buFont typeface="Arial" panose="020B0604020202020204" pitchFamily="34" charset="0"/>
              <a:buChar char="•"/>
            </a:pPr>
            <a:r>
              <a:rPr lang="en-US" sz="3200" dirty="0" smtClean="0"/>
              <a:t>Termination </a:t>
            </a:r>
            <a:endParaRPr lang="en-US" sz="3200" dirty="0"/>
          </a:p>
          <a:p>
            <a:endParaRPr lang="en-US" dirty="0"/>
          </a:p>
        </p:txBody>
      </p:sp>
    </p:spTree>
    <p:extLst>
      <p:ext uri="{BB962C8B-B14F-4D97-AF65-F5344CB8AC3E}">
        <p14:creationId xmlns:p14="http://schemas.microsoft.com/office/powerpoint/2010/main" val="2131578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Where to submit required documentation</a:t>
            </a:r>
          </a:p>
        </p:txBody>
      </p:sp>
      <p:sp>
        <p:nvSpPr>
          <p:cNvPr id="3" name="Content Placeholder 2"/>
          <p:cNvSpPr>
            <a:spLocks noGrp="1"/>
          </p:cNvSpPr>
          <p:nvPr>
            <p:ph idx="1"/>
          </p:nvPr>
        </p:nvSpPr>
        <p:spPr>
          <a:xfrm>
            <a:off x="436049" y="1993129"/>
            <a:ext cx="11610808" cy="4566669"/>
          </a:xfrm>
        </p:spPr>
        <p:txBody>
          <a:bodyPr/>
          <a:lstStyle/>
          <a:p>
            <a:pPr marL="0" indent="0">
              <a:buNone/>
            </a:pPr>
            <a:r>
              <a:rPr lang="en-US" sz="2400" b="1" dirty="0" smtClean="0"/>
              <a:t>Scan via EMAIL: </a:t>
            </a:r>
            <a:r>
              <a:rPr lang="en-US" sz="2400" dirty="0" smtClean="0"/>
              <a:t>  </a:t>
            </a:r>
            <a:r>
              <a:rPr lang="en-US" sz="2400" dirty="0"/>
              <a:t>		</a:t>
            </a:r>
            <a:r>
              <a:rPr lang="en-US" sz="2400" b="1" dirty="0" smtClean="0">
                <a:hlinkClick r:id="rId2"/>
              </a:rPr>
              <a:t>MMAC.CDS@DSS.MO.GOV</a:t>
            </a:r>
            <a:r>
              <a:rPr lang="en-US" sz="2400" b="1" dirty="0" smtClean="0"/>
              <a:t> </a:t>
            </a:r>
            <a:r>
              <a:rPr lang="en-US" sz="2400" dirty="0" smtClean="0"/>
              <a:t>(Preferred)</a:t>
            </a:r>
          </a:p>
          <a:p>
            <a:pPr marL="0" indent="0">
              <a:buNone/>
            </a:pPr>
            <a:endParaRPr lang="en-US" b="1" dirty="0" smtClean="0"/>
          </a:p>
          <a:p>
            <a:pPr marL="0" indent="0">
              <a:buNone/>
            </a:pPr>
            <a:r>
              <a:rPr lang="en-US" sz="2400" b="1" dirty="0" smtClean="0"/>
              <a:t>FAX:</a:t>
            </a:r>
            <a:r>
              <a:rPr lang="en-US" sz="2400" dirty="0" smtClean="0"/>
              <a:t>		 				573-526-4375</a:t>
            </a:r>
          </a:p>
          <a:p>
            <a:pPr marL="0" indent="0">
              <a:buNone/>
            </a:pPr>
            <a:endParaRPr lang="en-US" b="1" dirty="0" smtClean="0"/>
          </a:p>
          <a:p>
            <a:pPr marL="0" indent="0">
              <a:buNone/>
            </a:pPr>
            <a:r>
              <a:rPr lang="en-US" sz="2400" b="1" dirty="0" smtClean="0"/>
              <a:t>Physical address for UPS/Fedex:</a:t>
            </a:r>
            <a:r>
              <a:rPr lang="en-US" sz="2400" dirty="0"/>
              <a:t>	</a:t>
            </a:r>
            <a:r>
              <a:rPr lang="en-US" sz="2400" dirty="0" smtClean="0"/>
              <a:t>205 </a:t>
            </a:r>
            <a:r>
              <a:rPr lang="en-US" sz="2400" dirty="0"/>
              <a:t>Jefferson Street, 2</a:t>
            </a:r>
            <a:r>
              <a:rPr lang="en-US" sz="2400" baseline="30000" dirty="0"/>
              <a:t>nd</a:t>
            </a:r>
            <a:r>
              <a:rPr lang="en-US" sz="2400" dirty="0"/>
              <a:t> </a:t>
            </a:r>
            <a:r>
              <a:rPr lang="en-US" sz="2400" dirty="0" smtClean="0"/>
              <a:t>Floor</a:t>
            </a:r>
          </a:p>
          <a:p>
            <a:pPr marL="0" indent="0">
              <a:buNone/>
            </a:pPr>
            <a:r>
              <a:rPr lang="en-US" sz="2400" dirty="0"/>
              <a:t>	</a:t>
            </a:r>
            <a:r>
              <a:rPr lang="en-US" sz="2400" dirty="0" smtClean="0"/>
              <a:t>										Jefferson City, MO 65101</a:t>
            </a:r>
            <a:endParaRPr lang="en-US" sz="2400" dirty="0"/>
          </a:p>
          <a:p>
            <a:pPr marL="0" indent="0">
              <a:buNone/>
            </a:pPr>
            <a:r>
              <a:rPr lang="en-US" sz="2400" dirty="0"/>
              <a:t>					</a:t>
            </a:r>
            <a:r>
              <a:rPr lang="en-US" sz="2400" dirty="0" smtClean="0"/>
              <a:t>								     or</a:t>
            </a:r>
          </a:p>
          <a:p>
            <a:pPr marL="0" indent="0">
              <a:buNone/>
            </a:pPr>
            <a:r>
              <a:rPr lang="en-US" sz="2400" b="1" dirty="0" smtClean="0"/>
              <a:t>USPS Mailing Address</a:t>
            </a:r>
            <a:r>
              <a:rPr lang="en-US" sz="2400" dirty="0" smtClean="0"/>
              <a:t>:					P.O</a:t>
            </a:r>
            <a:r>
              <a:rPr lang="en-US" sz="2400" dirty="0"/>
              <a:t>. Box </a:t>
            </a:r>
            <a:r>
              <a:rPr lang="en-US" sz="2400" dirty="0" smtClean="0"/>
              <a:t>6500</a:t>
            </a:r>
            <a:endParaRPr lang="en-US" sz="2400" dirty="0"/>
          </a:p>
          <a:p>
            <a:pPr marL="0" indent="0">
              <a:buNone/>
            </a:pPr>
            <a:r>
              <a:rPr lang="en-US" sz="2400" dirty="0"/>
              <a:t>					</a:t>
            </a:r>
            <a:r>
              <a:rPr lang="en-US" sz="2400" dirty="0" smtClean="0"/>
              <a:t>						Jefferson </a:t>
            </a:r>
            <a:r>
              <a:rPr lang="en-US" sz="2400" dirty="0"/>
              <a:t>City, </a:t>
            </a:r>
            <a:r>
              <a:rPr lang="en-US" sz="2400" dirty="0" smtClean="0"/>
              <a:t>MO 65102 </a:t>
            </a:r>
            <a:r>
              <a:rPr lang="en-US" sz="2400" dirty="0"/>
              <a:t>	</a:t>
            </a:r>
          </a:p>
        </p:txBody>
      </p:sp>
    </p:spTree>
    <p:extLst>
      <p:ext uri="{BB962C8B-B14F-4D97-AF65-F5344CB8AC3E}">
        <p14:creationId xmlns:p14="http://schemas.microsoft.com/office/powerpoint/2010/main" val="7319713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789" y="317145"/>
            <a:ext cx="11029616" cy="1013800"/>
          </a:xfrm>
        </p:spPr>
        <p:txBody>
          <a:bodyPr/>
          <a:lstStyle/>
          <a:p>
            <a:pPr algn="ctr"/>
            <a:r>
              <a:rPr lang="en-US" dirty="0" smtClean="0"/>
              <a:t>Division Of Senior Disability Services Waivers for HCBS</a:t>
            </a:r>
            <a:endParaRPr lang="en-US" dirty="0"/>
          </a:p>
        </p:txBody>
      </p:sp>
      <p:sp>
        <p:nvSpPr>
          <p:cNvPr id="3" name="Content Placeholder 2"/>
          <p:cNvSpPr>
            <a:spLocks noGrp="1"/>
          </p:cNvSpPr>
          <p:nvPr>
            <p:ph idx="1"/>
          </p:nvPr>
        </p:nvSpPr>
        <p:spPr>
          <a:xfrm>
            <a:off x="445168" y="1913022"/>
            <a:ext cx="11562348" cy="5221704"/>
          </a:xfrm>
        </p:spPr>
        <p:txBody>
          <a:bodyPr>
            <a:normAutofit/>
          </a:bodyPr>
          <a:lstStyle/>
          <a:p>
            <a:pPr marL="0" indent="0">
              <a:buNone/>
            </a:pPr>
            <a:endParaRPr lang="en-US" b="1" dirty="0" smtClean="0"/>
          </a:p>
          <a:p>
            <a:pPr marL="0" indent="0">
              <a:buNone/>
            </a:pPr>
            <a:r>
              <a:rPr lang="en-US" sz="2800" b="1" dirty="0" smtClean="0"/>
              <a:t>208.918 RSMO and 19 CSR 15-8-400</a:t>
            </a:r>
          </a:p>
          <a:p>
            <a:pPr lvl="1"/>
            <a:r>
              <a:rPr lang="en-US" sz="2800" dirty="0" smtClean="0"/>
              <a:t>Requirement for background screenings and Good Cause Waiver to be returned prior to attendant providing care.</a:t>
            </a:r>
          </a:p>
          <a:p>
            <a:pPr lvl="1"/>
            <a:r>
              <a:rPr lang="en-US" sz="2800" dirty="0" smtClean="0"/>
              <a:t>Allow general training to bring on new staff quickly.</a:t>
            </a:r>
          </a:p>
          <a:p>
            <a:pPr marL="0" indent="0">
              <a:buNone/>
            </a:pPr>
            <a:r>
              <a:rPr lang="en-US" sz="2800" b="1" dirty="0" smtClean="0"/>
              <a:t>208.909 RSMO </a:t>
            </a:r>
          </a:p>
          <a:p>
            <a:pPr lvl="1"/>
            <a:r>
              <a:rPr lang="en-US" sz="2800" dirty="0" smtClean="0"/>
              <a:t>Temporarily suspends signature requirements on timesheets and notification requirements for change in service plan. </a:t>
            </a:r>
          </a:p>
          <a:p>
            <a:pPr marL="0" indent="0">
              <a:buNone/>
            </a:pPr>
            <a:endParaRPr lang="en-US" sz="1900" dirty="0" smtClean="0"/>
          </a:p>
          <a:p>
            <a:pPr marL="0" indent="0">
              <a:buNone/>
            </a:pPr>
            <a:endParaRPr lang="en-US" dirty="0" smtClean="0"/>
          </a:p>
        </p:txBody>
      </p:sp>
    </p:spTree>
    <p:extLst>
      <p:ext uri="{BB962C8B-B14F-4D97-AF65-F5344CB8AC3E}">
        <p14:creationId xmlns:p14="http://schemas.microsoft.com/office/powerpoint/2010/main" val="38948070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Division Of Senior Disability Services Waivers for HCBS</a:t>
            </a:r>
          </a:p>
        </p:txBody>
      </p:sp>
      <p:sp>
        <p:nvSpPr>
          <p:cNvPr id="3" name="Content Placeholder 2"/>
          <p:cNvSpPr>
            <a:spLocks noGrp="1"/>
          </p:cNvSpPr>
          <p:nvPr>
            <p:ph idx="1"/>
          </p:nvPr>
        </p:nvSpPr>
        <p:spPr/>
        <p:txBody>
          <a:bodyPr>
            <a:normAutofit fontScale="77500" lnSpcReduction="20000"/>
          </a:bodyPr>
          <a:lstStyle/>
          <a:p>
            <a:pPr marL="0" indent="0">
              <a:buNone/>
            </a:pPr>
            <a:r>
              <a:rPr lang="en-US" sz="2800" b="1" dirty="0"/>
              <a:t>19 CSR 15-7.021</a:t>
            </a:r>
          </a:p>
          <a:p>
            <a:pPr lvl="1"/>
            <a:r>
              <a:rPr lang="en-US" sz="2800" dirty="0"/>
              <a:t>Training requirements beyond task training for the participant aides</a:t>
            </a:r>
            <a:r>
              <a:rPr lang="en-US" sz="2800" dirty="0" smtClean="0"/>
              <a:t>.</a:t>
            </a:r>
          </a:p>
          <a:p>
            <a:pPr lvl="1"/>
            <a:endParaRPr lang="en-US" sz="2800" dirty="0"/>
          </a:p>
          <a:p>
            <a:pPr lvl="1"/>
            <a:r>
              <a:rPr lang="en-US" sz="2800" dirty="0"/>
              <a:t>Allow training to be conducted by telephone</a:t>
            </a:r>
            <a:r>
              <a:rPr lang="en-US" sz="2800" dirty="0" smtClean="0"/>
              <a:t>.</a:t>
            </a:r>
          </a:p>
          <a:p>
            <a:pPr lvl="1"/>
            <a:endParaRPr lang="en-US" sz="2800" dirty="0"/>
          </a:p>
          <a:p>
            <a:pPr lvl="1"/>
            <a:r>
              <a:rPr lang="en-US" sz="2800" dirty="0"/>
              <a:t>Allow personal care units to be delivered by phone under defined circumstances and limitations as developed by MHD and DHSS during the emergency period</a:t>
            </a:r>
            <a:r>
              <a:rPr lang="en-US" sz="2800" dirty="0" smtClean="0"/>
              <a:t>.</a:t>
            </a:r>
          </a:p>
          <a:p>
            <a:pPr lvl="1"/>
            <a:endParaRPr lang="en-US" sz="2800" dirty="0"/>
          </a:p>
          <a:p>
            <a:pPr lvl="1"/>
            <a:r>
              <a:rPr lang="en-US" sz="2800" dirty="0"/>
              <a:t>Suspend on site evaluations.</a:t>
            </a:r>
          </a:p>
          <a:p>
            <a:endParaRPr lang="en-US" dirty="0"/>
          </a:p>
        </p:txBody>
      </p:sp>
    </p:spTree>
    <p:extLst>
      <p:ext uri="{BB962C8B-B14F-4D97-AF65-F5344CB8AC3E}">
        <p14:creationId xmlns:p14="http://schemas.microsoft.com/office/powerpoint/2010/main" val="6095358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Division Of Senior Disability Services Waivers for HCBS</a:t>
            </a:r>
          </a:p>
        </p:txBody>
      </p:sp>
      <p:sp>
        <p:nvSpPr>
          <p:cNvPr id="3" name="Content Placeholder 2"/>
          <p:cNvSpPr>
            <a:spLocks noGrp="1"/>
          </p:cNvSpPr>
          <p:nvPr>
            <p:ph idx="1"/>
          </p:nvPr>
        </p:nvSpPr>
        <p:spPr>
          <a:xfrm>
            <a:off x="1103312" y="1741714"/>
            <a:ext cx="8947522" cy="4506685"/>
          </a:xfrm>
        </p:spPr>
        <p:txBody>
          <a:bodyPr>
            <a:normAutofit fontScale="85000" lnSpcReduction="10000"/>
          </a:bodyPr>
          <a:lstStyle/>
          <a:p>
            <a:pPr marL="0" indent="0">
              <a:buNone/>
            </a:pPr>
            <a:endParaRPr lang="en-US" sz="2800" dirty="0" smtClean="0"/>
          </a:p>
          <a:p>
            <a:pPr marL="0" indent="0">
              <a:buNone/>
            </a:pPr>
            <a:r>
              <a:rPr lang="en-US" sz="3200" dirty="0" smtClean="0"/>
              <a:t>MMAC </a:t>
            </a:r>
            <a:r>
              <a:rPr lang="en-US" sz="3200" dirty="0"/>
              <a:t>will audit to however DSDS waived the delivery of IHS and CDS services during the COVID emergency, which is still in </a:t>
            </a:r>
            <a:r>
              <a:rPr lang="en-US" sz="3200" dirty="0" smtClean="0"/>
              <a:t>effect until December 31</a:t>
            </a:r>
            <a:r>
              <a:rPr lang="en-US" sz="3200" baseline="30000" dirty="0" smtClean="0"/>
              <a:t>st</a:t>
            </a:r>
            <a:r>
              <a:rPr lang="en-US" sz="3200" dirty="0" smtClean="0"/>
              <a:t>, 2020.</a:t>
            </a:r>
            <a:r>
              <a:rPr lang="en-US" sz="3200" dirty="0"/>
              <a:t>  </a:t>
            </a:r>
            <a:r>
              <a:rPr lang="en-US" sz="3200" dirty="0" smtClean="0"/>
              <a:t>Once </a:t>
            </a:r>
            <a:r>
              <a:rPr lang="en-US" sz="3200" dirty="0"/>
              <a:t>the COVID emergency is over, the waivers will stop and MMAC will be making sure all providers have returned to delivering services per the pre-COVID requirements.</a:t>
            </a:r>
          </a:p>
          <a:p>
            <a:pPr marL="0" indent="0">
              <a:buNone/>
            </a:pPr>
            <a:r>
              <a:rPr lang="en-US" sz="3200" dirty="0"/>
              <a:t> </a:t>
            </a:r>
            <a:endParaRPr lang="en-US" sz="3200" dirty="0" smtClean="0"/>
          </a:p>
          <a:p>
            <a:pPr marL="0" indent="0">
              <a:buNone/>
            </a:pPr>
            <a:r>
              <a:rPr lang="en-US" sz="3200" u="sng" dirty="0" smtClean="0"/>
              <a:t>https</a:t>
            </a:r>
            <a:r>
              <a:rPr lang="en-US" sz="3200" u="sng" dirty="0"/>
              <a:t>://health.mo.gov/seniors/hcbs/covid-19-provider-info.php</a:t>
            </a:r>
          </a:p>
          <a:p>
            <a:endParaRPr lang="en-US" dirty="0"/>
          </a:p>
        </p:txBody>
      </p:sp>
    </p:spTree>
    <p:extLst>
      <p:ext uri="{BB962C8B-B14F-4D97-AF65-F5344CB8AC3E}">
        <p14:creationId xmlns:p14="http://schemas.microsoft.com/office/powerpoint/2010/main" val="21204069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1554" y="784004"/>
            <a:ext cx="11001207" cy="1013800"/>
          </a:xfrm>
        </p:spPr>
        <p:txBody>
          <a:bodyPr/>
          <a:lstStyle/>
          <a:p>
            <a:pPr algn="ctr"/>
            <a:r>
              <a:rPr lang="en-US" dirty="0"/>
              <a:t>Requirements &amp; Responsibilities Continued</a:t>
            </a:r>
          </a:p>
        </p:txBody>
      </p:sp>
      <p:sp>
        <p:nvSpPr>
          <p:cNvPr id="3" name="Content Placeholder 2"/>
          <p:cNvSpPr>
            <a:spLocks noGrp="1"/>
          </p:cNvSpPr>
          <p:nvPr>
            <p:ph idx="1"/>
          </p:nvPr>
        </p:nvSpPr>
        <p:spPr>
          <a:xfrm>
            <a:off x="288758" y="1576137"/>
            <a:ext cx="11322049" cy="5715817"/>
          </a:xfrm>
        </p:spPr>
        <p:txBody>
          <a:bodyPr>
            <a:normAutofit fontScale="25000" lnSpcReduction="20000"/>
          </a:bodyPr>
          <a:lstStyle/>
          <a:p>
            <a:endParaRPr lang="en-US" sz="6400" b="1" dirty="0" smtClean="0"/>
          </a:p>
          <a:p>
            <a:pPr marL="0" indent="0">
              <a:buNone/>
            </a:pPr>
            <a:endParaRPr lang="en-US" sz="6400" b="1" dirty="0" smtClean="0"/>
          </a:p>
          <a:p>
            <a:pPr marL="0" indent="0">
              <a:buNone/>
            </a:pPr>
            <a:endParaRPr lang="en-US" sz="6400" b="1" dirty="0" smtClean="0"/>
          </a:p>
          <a:p>
            <a:r>
              <a:rPr lang="en-US" sz="11200" b="1" dirty="0" smtClean="0"/>
              <a:t>Pursuant </a:t>
            </a:r>
            <a:r>
              <a:rPr lang="en-US" sz="11200" b="1" dirty="0"/>
              <a:t>to the responsibility, set forth in Title 42 of the Code of Federal Regulation (CFR) Parts 4561CDS providers/vendors are required to pay taxes on behalf of the participant/consumers.  </a:t>
            </a:r>
            <a:endParaRPr lang="en-US" sz="11200" b="1" dirty="0" smtClean="0"/>
          </a:p>
          <a:p>
            <a:endParaRPr lang="en-US" sz="11200" b="1" dirty="0" smtClean="0"/>
          </a:p>
          <a:p>
            <a:pPr marL="0" indent="0">
              <a:buNone/>
            </a:pPr>
            <a:endParaRPr lang="en-US" sz="11200" b="1" dirty="0"/>
          </a:p>
          <a:p>
            <a:r>
              <a:rPr lang="en-US" sz="11200" b="1" dirty="0" smtClean="0"/>
              <a:t>Paragraph 5.25 </a:t>
            </a:r>
            <a:r>
              <a:rPr lang="en-US" sz="11200" b="1" dirty="0"/>
              <a:t>of your company’s Participation Agreement for Home and Community Based Services (HCBS) requires you to “…perform all services under this Agreement in compliance with this Agreement and in compliance with all applicable state and federal regulations lawfully promulgated. </a:t>
            </a:r>
            <a:r>
              <a:rPr lang="en-US" sz="11200" b="1" dirty="0" smtClean="0"/>
              <a:t>“</a:t>
            </a:r>
          </a:p>
          <a:p>
            <a:pPr marL="0" indent="0">
              <a:buNone/>
            </a:pPr>
            <a:endParaRPr lang="en-US" sz="6400" b="1" u="sng" dirty="0"/>
          </a:p>
          <a:p>
            <a:pPr lvl="1"/>
            <a:endParaRPr lang="en-US" sz="6200" dirty="0"/>
          </a:p>
          <a:p>
            <a:endParaRPr lang="en-US" sz="2400" dirty="0"/>
          </a:p>
          <a:p>
            <a:r>
              <a:rPr lang="en-US" sz="2400" dirty="0"/>
              <a:t> </a:t>
            </a:r>
          </a:p>
        </p:txBody>
      </p:sp>
    </p:spTree>
    <p:extLst>
      <p:ext uri="{BB962C8B-B14F-4D97-AF65-F5344CB8AC3E}">
        <p14:creationId xmlns:p14="http://schemas.microsoft.com/office/powerpoint/2010/main" val="6143607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123092"/>
            <a:ext cx="9404723" cy="1730156"/>
          </a:xfrm>
        </p:spPr>
        <p:txBody>
          <a:bodyPr/>
          <a:lstStyle/>
          <a:p>
            <a:pPr algn="ctr"/>
            <a:r>
              <a:rPr lang="en-US" dirty="0" smtClean="0"/>
              <a:t>Requirements &amp; Responsibilities Continued</a:t>
            </a:r>
            <a:endParaRPr lang="en-US" dirty="0"/>
          </a:p>
        </p:txBody>
      </p:sp>
      <p:sp>
        <p:nvSpPr>
          <p:cNvPr id="3" name="Content Placeholder 2"/>
          <p:cNvSpPr>
            <a:spLocks noGrp="1"/>
          </p:cNvSpPr>
          <p:nvPr>
            <p:ph idx="1"/>
          </p:nvPr>
        </p:nvSpPr>
        <p:spPr>
          <a:xfrm>
            <a:off x="581192" y="1359568"/>
            <a:ext cx="11029616" cy="5199494"/>
          </a:xfrm>
        </p:spPr>
        <p:txBody>
          <a:bodyPr>
            <a:normAutofit/>
          </a:bodyPr>
          <a:lstStyle/>
          <a:p>
            <a:pPr marL="0" indent="0">
              <a:buNone/>
            </a:pPr>
            <a:endParaRPr lang="en-US" sz="2800" b="1" dirty="0" smtClean="0"/>
          </a:p>
          <a:p>
            <a:pPr marL="0" indent="0">
              <a:buNone/>
            </a:pPr>
            <a:r>
              <a:rPr lang="en-US" sz="2800" b="1" dirty="0" smtClean="0"/>
              <a:t>Under19 </a:t>
            </a:r>
            <a:r>
              <a:rPr lang="en-US" sz="2800" b="1" dirty="0"/>
              <a:t>CSR </a:t>
            </a:r>
            <a:r>
              <a:rPr lang="en-US" sz="2800" b="1" dirty="0" smtClean="0"/>
              <a:t>15-8.400 (2) CDS </a:t>
            </a:r>
            <a:r>
              <a:rPr lang="en-US" sz="2800" b="1" dirty="0"/>
              <a:t>providers/vendors </a:t>
            </a:r>
            <a:r>
              <a:rPr lang="en-US" sz="2800" b="1" dirty="0" smtClean="0"/>
              <a:t> shall perform, directly or by contract, payroll and fringe benefit accounting for consumers/participant including but not limited to:</a:t>
            </a:r>
          </a:p>
          <a:p>
            <a:pPr marL="1087200" lvl="2" indent="-457200">
              <a:buFont typeface="Wingdings" panose="05000000000000000000" pitchFamily="2" charset="2"/>
              <a:buChar char="Ø"/>
            </a:pPr>
            <a:r>
              <a:rPr lang="en-US" sz="2800" b="1" dirty="0" smtClean="0"/>
              <a:t>All Medicaid PCS having an Electronic Visit Verification (EVV) vendor that is able to capture service information related to delivery of personal care services, including homemaker chores and respite.  EVV system needs to provide reports associated with the delivery of services.</a:t>
            </a:r>
          </a:p>
          <a:p>
            <a:pPr marL="630000" lvl="2" indent="0">
              <a:buNone/>
            </a:pPr>
            <a:endParaRPr lang="en-US" sz="2800" b="1" dirty="0" smtClean="0"/>
          </a:p>
          <a:p>
            <a:endParaRPr lang="en-US" sz="2800" b="1" u="sng" dirty="0"/>
          </a:p>
          <a:p>
            <a:endParaRPr lang="en-US" u="sng" dirty="0"/>
          </a:p>
        </p:txBody>
      </p:sp>
    </p:spTree>
    <p:extLst>
      <p:ext uri="{BB962C8B-B14F-4D97-AF65-F5344CB8AC3E}">
        <p14:creationId xmlns:p14="http://schemas.microsoft.com/office/powerpoint/2010/main" val="24757243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Requirements &amp; Responsibilities Continued</a:t>
            </a:r>
          </a:p>
        </p:txBody>
      </p:sp>
      <p:sp>
        <p:nvSpPr>
          <p:cNvPr id="3" name="Content Placeholder 2"/>
          <p:cNvSpPr>
            <a:spLocks noGrp="1"/>
          </p:cNvSpPr>
          <p:nvPr>
            <p:ph idx="1"/>
          </p:nvPr>
        </p:nvSpPr>
        <p:spPr/>
        <p:txBody>
          <a:bodyPr/>
          <a:lstStyle/>
          <a:p>
            <a:pPr marL="630000" lvl="2" indent="0">
              <a:buNone/>
            </a:pPr>
            <a:endParaRPr lang="en-US" sz="2800" b="1" dirty="0"/>
          </a:p>
          <a:p>
            <a:pPr marL="1087200" lvl="2" indent="-457200">
              <a:buFont typeface="Wingdings" panose="05000000000000000000" pitchFamily="2" charset="2"/>
              <a:buChar char="Ø"/>
            </a:pPr>
            <a:r>
              <a:rPr lang="en-US" sz="2800" b="1" dirty="0" smtClean="0"/>
              <a:t>Transmitting </a:t>
            </a:r>
            <a:r>
              <a:rPr lang="en-US" sz="2800" b="1" dirty="0"/>
              <a:t>individual payments to the personal care attendant on behalf of the consumer</a:t>
            </a:r>
          </a:p>
          <a:p>
            <a:pPr marL="1087200" lvl="2" indent="-457200">
              <a:buFont typeface="Wingdings" panose="05000000000000000000" pitchFamily="2" charset="2"/>
              <a:buChar char="Ø"/>
            </a:pPr>
            <a:r>
              <a:rPr lang="en-US" sz="2800" b="1" dirty="0"/>
              <a:t>Ensuring all payroll, employment and other taxes are paid </a:t>
            </a:r>
            <a:r>
              <a:rPr lang="en-US" sz="2800" b="1" dirty="0" smtClean="0"/>
              <a:t>timely</a:t>
            </a:r>
            <a:r>
              <a:rPr lang="en-US" sz="2800" b="1" dirty="0"/>
              <a:t>.</a:t>
            </a:r>
            <a:endParaRPr lang="en-US" dirty="0"/>
          </a:p>
        </p:txBody>
      </p:sp>
    </p:spTree>
    <p:extLst>
      <p:ext uri="{BB962C8B-B14F-4D97-AF65-F5344CB8AC3E}">
        <p14:creationId xmlns:p14="http://schemas.microsoft.com/office/powerpoint/2010/main" val="11745402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Responsibilities – Filing Taxes	</a:t>
            </a:r>
          </a:p>
        </p:txBody>
      </p:sp>
      <p:sp>
        <p:nvSpPr>
          <p:cNvPr id="3" name="Content Placeholder 2"/>
          <p:cNvSpPr>
            <a:spLocks noGrp="1"/>
          </p:cNvSpPr>
          <p:nvPr>
            <p:ph idx="1"/>
          </p:nvPr>
        </p:nvSpPr>
        <p:spPr/>
        <p:txBody>
          <a:bodyPr>
            <a:normAutofit fontScale="92500" lnSpcReduction="20000"/>
          </a:bodyPr>
          <a:lstStyle/>
          <a:p>
            <a:r>
              <a:rPr lang="en-US" sz="2400" dirty="0"/>
              <a:t>As a CDS provider/vendor you are responsible for making sure taxes are </a:t>
            </a:r>
            <a:r>
              <a:rPr lang="en-US" sz="2400" dirty="0" smtClean="0"/>
              <a:t>properly filed </a:t>
            </a:r>
            <a:r>
              <a:rPr lang="en-US" sz="2400" dirty="0"/>
              <a:t>and paid in a timely manner for the consumer/participant.</a:t>
            </a:r>
          </a:p>
          <a:p>
            <a:r>
              <a:rPr lang="en-US" sz="2400" dirty="0"/>
              <a:t>Taxes for the consumer/participant are to be paid under their </a:t>
            </a:r>
            <a:r>
              <a:rPr lang="en-US" sz="2400" dirty="0" smtClean="0"/>
              <a:t>own federal and state EINs </a:t>
            </a:r>
            <a:r>
              <a:rPr lang="en-US" sz="2400" dirty="0"/>
              <a:t>and not the CDS provider/vendor’s </a:t>
            </a:r>
            <a:r>
              <a:rPr lang="en-US" sz="2400" dirty="0" smtClean="0"/>
              <a:t>federal and state EINs.</a:t>
            </a:r>
            <a:endParaRPr lang="en-US" sz="2400" dirty="0"/>
          </a:p>
          <a:p>
            <a:r>
              <a:rPr lang="en-US" sz="2400" dirty="0" smtClean="0"/>
              <a:t>The consumer/participant federal and state EINs belongs to them.  As a CDS vendor, you have no right to obstruct the transfer of their federal and state EINS should they decide to change providers.</a:t>
            </a:r>
          </a:p>
          <a:p>
            <a:r>
              <a:rPr lang="en-US" sz="2400" dirty="0" smtClean="0"/>
              <a:t>Division of Senior Disability Services (DSDS) are arranging for federal and state EIN numbers to be entered into Cyber Access.</a:t>
            </a:r>
            <a:endParaRPr lang="en-US" sz="2400" dirty="0"/>
          </a:p>
        </p:txBody>
      </p:sp>
    </p:spTree>
    <p:extLst>
      <p:ext uri="{BB962C8B-B14F-4D97-AF65-F5344CB8AC3E}">
        <p14:creationId xmlns:p14="http://schemas.microsoft.com/office/powerpoint/2010/main" val="21449286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7984" y="315426"/>
            <a:ext cx="9404723" cy="1400530"/>
          </a:xfrm>
        </p:spPr>
        <p:txBody>
          <a:bodyPr/>
          <a:lstStyle/>
          <a:p>
            <a:pPr algn="ctr"/>
            <a:r>
              <a:rPr lang="en-US" dirty="0"/>
              <a:t>CDS required tax filings on behalf of the Consumer</a:t>
            </a:r>
          </a:p>
        </p:txBody>
      </p:sp>
      <p:sp>
        <p:nvSpPr>
          <p:cNvPr id="3" name="Content Placeholder 2"/>
          <p:cNvSpPr>
            <a:spLocks noGrp="1"/>
          </p:cNvSpPr>
          <p:nvPr>
            <p:ph idx="1"/>
          </p:nvPr>
        </p:nvSpPr>
        <p:spPr>
          <a:xfrm>
            <a:off x="401782" y="1715956"/>
            <a:ext cx="11693236" cy="5142044"/>
          </a:xfrm>
        </p:spPr>
        <p:txBody>
          <a:bodyPr>
            <a:normAutofit fontScale="77500" lnSpcReduction="20000"/>
          </a:bodyPr>
          <a:lstStyle/>
          <a:p>
            <a:pPr marL="0" indent="0">
              <a:buNone/>
            </a:pPr>
            <a:endParaRPr lang="en-US" sz="2800" dirty="0" smtClean="0"/>
          </a:p>
          <a:p>
            <a:r>
              <a:rPr lang="en-US" sz="3200" dirty="0" smtClean="0"/>
              <a:t>Federal 941- Quarterly or Federal 944 – Annually</a:t>
            </a:r>
          </a:p>
          <a:p>
            <a:r>
              <a:rPr lang="en-US" sz="3200" dirty="0" smtClean="0"/>
              <a:t>Missouri 941- Quarterly or Annually</a:t>
            </a:r>
          </a:p>
          <a:p>
            <a:r>
              <a:rPr lang="en-US" sz="3200" dirty="0" smtClean="0"/>
              <a:t>Division of Employment Security Contribution and Wage Report – Quarterly</a:t>
            </a:r>
          </a:p>
          <a:p>
            <a:r>
              <a:rPr lang="en-US" sz="3200" dirty="0" smtClean="0"/>
              <a:t>W3/W2 - Annually</a:t>
            </a:r>
          </a:p>
          <a:p>
            <a:r>
              <a:rPr lang="en-US" sz="3200" dirty="0" smtClean="0"/>
              <a:t>Federal 940 – Annually</a:t>
            </a:r>
          </a:p>
          <a:p>
            <a:r>
              <a:rPr lang="en-US" sz="3200" dirty="0" smtClean="0"/>
              <a:t>Missouri W3</a:t>
            </a:r>
          </a:p>
          <a:p>
            <a:r>
              <a:rPr lang="en-US" sz="3200" dirty="0" smtClean="0"/>
              <a:t>Local Annual Reconciliation – Kansas City/St. Louis</a:t>
            </a:r>
          </a:p>
          <a:p>
            <a:r>
              <a:rPr lang="en-US" sz="3200" dirty="0" smtClean="0"/>
              <a:t>Tax Coupon 8109 – Proof of Tax payments for the consumer </a:t>
            </a:r>
          </a:p>
          <a:p>
            <a:pPr marL="0" indent="0" algn="ctr">
              <a:buNone/>
            </a:pPr>
            <a:endParaRPr lang="en-US" sz="3200" b="1" i="1" dirty="0" smtClean="0"/>
          </a:p>
          <a:p>
            <a:pPr marL="0" indent="0" algn="ctr">
              <a:buNone/>
            </a:pPr>
            <a:r>
              <a:rPr lang="en-US" sz="3200" b="1" i="1" dirty="0" smtClean="0"/>
              <a:t>Tax forms are forever changing so make sure you watch for updates</a:t>
            </a:r>
          </a:p>
          <a:p>
            <a:endParaRPr lang="en-US" sz="2800" dirty="0"/>
          </a:p>
        </p:txBody>
      </p:sp>
    </p:spTree>
    <p:extLst>
      <p:ext uri="{BB962C8B-B14F-4D97-AF65-F5344CB8AC3E}">
        <p14:creationId xmlns:p14="http://schemas.microsoft.com/office/powerpoint/2010/main" val="341363680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1546</TotalTime>
  <Words>1088</Words>
  <Application>Microsoft Office PowerPoint</Application>
  <PresentationFormat>Widescreen</PresentationFormat>
  <Paragraphs>107</Paragraphs>
  <Slides>16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Century Gothic</vt:lpstr>
      <vt:lpstr>Wingdings</vt:lpstr>
      <vt:lpstr>Wingdings 3</vt:lpstr>
      <vt:lpstr>Ion</vt:lpstr>
      <vt:lpstr>Provider Update Meeting October 20th &amp; 21st, 2021</vt:lpstr>
      <vt:lpstr>Division Of Senior Disability Services Waivers for HCBS</vt:lpstr>
      <vt:lpstr>Division Of Senior Disability Services Waivers for HCBS</vt:lpstr>
      <vt:lpstr>Division Of Senior Disability Services Waivers for HCBS</vt:lpstr>
      <vt:lpstr>Requirements &amp; Responsibilities Continued</vt:lpstr>
      <vt:lpstr>Requirements &amp; Responsibilities Continued</vt:lpstr>
      <vt:lpstr>Requirements &amp; Responsibilities Continued</vt:lpstr>
      <vt:lpstr>Responsibilities – Filing Taxes </vt:lpstr>
      <vt:lpstr>CDS required tax filings on behalf of the Consumer</vt:lpstr>
      <vt:lpstr>CDS Financial &amp; Service Report</vt:lpstr>
      <vt:lpstr>CDS financial &amp; service report Continued</vt:lpstr>
      <vt:lpstr>CDS annual audit</vt:lpstr>
      <vt:lpstr>CDS Audit Continued</vt:lpstr>
      <vt:lpstr>Consequences Continued   </vt:lpstr>
      <vt:lpstr>Consequences</vt:lpstr>
      <vt:lpstr>Where to submit required documentation</vt:lpstr>
    </vt:vector>
  </TitlesOfParts>
  <Company>State of Missouri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Managed Care Quarterly Meeting/Training</dc:title>
  <dc:creator>Hoelscher, Maggie</dc:creator>
  <cp:lastModifiedBy>Wills, Tamara M</cp:lastModifiedBy>
  <cp:revision>97</cp:revision>
  <dcterms:created xsi:type="dcterms:W3CDTF">2019-09-05T14:18:07Z</dcterms:created>
  <dcterms:modified xsi:type="dcterms:W3CDTF">2021-10-19T18:41:44Z</dcterms:modified>
</cp:coreProperties>
</file>