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27"/>
  </p:notesMasterIdLst>
  <p:sldIdLst>
    <p:sldId id="256" r:id="rId2"/>
    <p:sldId id="282" r:id="rId3"/>
    <p:sldId id="260" r:id="rId4"/>
    <p:sldId id="261" r:id="rId5"/>
    <p:sldId id="262" r:id="rId6"/>
    <p:sldId id="284" r:id="rId7"/>
    <p:sldId id="263" r:id="rId8"/>
    <p:sldId id="264" r:id="rId9"/>
    <p:sldId id="285"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753600" cy="5486400"/>
  <p:notesSz cx="6858000" cy="9144000"/>
  <p:embeddedFontLst>
    <p:embeddedFont>
      <p:font typeface="Poppins" panose="020B0604020202020204" charset="0"/>
      <p:regular r:id="rId28"/>
      <p:bold r:id="rId29"/>
      <p:italic r:id="rId30"/>
      <p:boldItalic r:id="rId31"/>
    </p:embeddedFont>
    <p:embeddedFont>
      <p:font typeface="Calibri Light" panose="020F0302020204030204" pitchFamily="34" charset="0"/>
      <p:regular r:id="rId32"/>
      <p:italic r:id="rId33"/>
    </p:embeddedFont>
    <p:embeddedFont>
      <p:font typeface="Nunito"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3980" autoAdjust="0"/>
  </p:normalViewPr>
  <p:slideViewPr>
    <p:cSldViewPr snapToGrid="0" snapToObjects="1">
      <p:cViewPr varScale="1">
        <p:scale>
          <a:sx n="98" d="100"/>
          <a:sy n="98" d="100"/>
        </p:scale>
        <p:origin x="6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CD27F-7ED1-4300-9914-41865EE66909}" type="datetimeFigureOut">
              <a:rPr lang="en-US" smtClean="0"/>
              <a:t>10/21/2021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A9B12-6E20-4BEE-853E-8C3855F638A0}" type="slidenum">
              <a:rPr lang="en-US" smtClean="0"/>
              <a:t>‹#›</a:t>
            </a:fld>
            <a:endParaRPr lang="en-US"/>
          </a:p>
        </p:txBody>
      </p:sp>
    </p:spTree>
    <p:extLst>
      <p:ext uri="{BB962C8B-B14F-4D97-AF65-F5344CB8AC3E}">
        <p14:creationId xmlns:p14="http://schemas.microsoft.com/office/powerpoint/2010/main" val="2578925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MA4 was awarded</a:t>
            </a:r>
            <a:r>
              <a:rPr lang="en-US" baseline="0" dirty="0" smtClean="0"/>
              <a:t> a grant through Administration for Community Living (ACL).  It provides an opportunity for free health promotion classes for those enrolled </a:t>
            </a:r>
          </a:p>
          <a:p>
            <a:r>
              <a:rPr lang="en-US" baseline="0" dirty="0" smtClean="0"/>
              <a:t>In HCBS &amp; their caregivers.  It is a variety of classes that are evidence based.  They are already proven to work.</a:t>
            </a:r>
          </a:p>
          <a:p>
            <a:endParaRPr lang="en-US" baseline="0" dirty="0" smtClean="0"/>
          </a:p>
          <a:p>
            <a:r>
              <a:rPr lang="en-US" baseline="0" dirty="0" smtClean="0"/>
              <a:t>For those interested, it is free and there will be link forthcoming on our Provider Page that will link to MA4 with a brochure with detailed information and contact information .  Check it out!</a:t>
            </a:r>
            <a:endParaRPr lang="en-US" dirty="0"/>
          </a:p>
        </p:txBody>
      </p:sp>
      <p:sp>
        <p:nvSpPr>
          <p:cNvPr id="4" name="Slide Number Placeholder 3"/>
          <p:cNvSpPr>
            <a:spLocks noGrp="1"/>
          </p:cNvSpPr>
          <p:nvPr>
            <p:ph type="sldNum" sz="quarter" idx="10"/>
          </p:nvPr>
        </p:nvSpPr>
        <p:spPr/>
        <p:txBody>
          <a:bodyPr/>
          <a:lstStyle/>
          <a:p>
            <a:fld id="{47BA9B12-6E20-4BEE-853E-8C3855F638A0}" type="slidenum">
              <a:rPr lang="en-US" smtClean="0"/>
              <a:t>9</a:t>
            </a:fld>
            <a:endParaRPr lang="en-US"/>
          </a:p>
        </p:txBody>
      </p:sp>
    </p:spTree>
    <p:extLst>
      <p:ext uri="{BB962C8B-B14F-4D97-AF65-F5344CB8AC3E}">
        <p14:creationId xmlns:p14="http://schemas.microsoft.com/office/powerpoint/2010/main" val="277374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2453" y="936861"/>
            <a:ext cx="6487795" cy="1992983"/>
          </a:xfrm>
        </p:spPr>
        <p:txBody>
          <a:bodyPr anchor="b"/>
          <a:lstStyle>
            <a:lvl1pPr algn="ctr">
              <a:defRPr sz="5008"/>
            </a:lvl1pPr>
          </a:lstStyle>
          <a:p>
            <a:r>
              <a:rPr lang="en-US"/>
              <a:t>Click to edit Master title style</a:t>
            </a:r>
            <a:endParaRPr lang="en-US" dirty="0"/>
          </a:p>
        </p:txBody>
      </p:sp>
      <p:sp>
        <p:nvSpPr>
          <p:cNvPr id="3" name="Subtitle 2"/>
          <p:cNvSpPr>
            <a:spLocks noGrp="1"/>
          </p:cNvSpPr>
          <p:nvPr>
            <p:ph type="subTitle" idx="1"/>
          </p:nvPr>
        </p:nvSpPr>
        <p:spPr>
          <a:xfrm>
            <a:off x="954088" y="3006701"/>
            <a:ext cx="5724525" cy="1382101"/>
          </a:xfrm>
        </p:spPr>
        <p:txBody>
          <a:bodyPr/>
          <a:lstStyle>
            <a:lvl1pPr marL="0" indent="0" algn="ctr">
              <a:buNone/>
              <a:defRPr sz="2003"/>
            </a:lvl1pPr>
            <a:lvl2pPr marL="381625" indent="0" algn="ctr">
              <a:buNone/>
              <a:defRPr sz="1669"/>
            </a:lvl2pPr>
            <a:lvl3pPr marL="763250" indent="0" algn="ctr">
              <a:buNone/>
              <a:defRPr sz="1502"/>
            </a:lvl3pPr>
            <a:lvl4pPr marL="1144875" indent="0" algn="ctr">
              <a:buNone/>
              <a:defRPr sz="1336"/>
            </a:lvl4pPr>
            <a:lvl5pPr marL="1526499" indent="0" algn="ctr">
              <a:buNone/>
              <a:defRPr sz="1336"/>
            </a:lvl5pPr>
            <a:lvl6pPr marL="1908124" indent="0" algn="ctr">
              <a:buNone/>
              <a:defRPr sz="1336"/>
            </a:lvl6pPr>
            <a:lvl7pPr marL="2289749" indent="0" algn="ctr">
              <a:buNone/>
              <a:defRPr sz="1336"/>
            </a:lvl7pPr>
            <a:lvl8pPr marL="2671374" indent="0" algn="ctr">
              <a:buNone/>
              <a:defRPr sz="1336"/>
            </a:lvl8pPr>
            <a:lvl9pPr marL="3052999" indent="0" algn="ctr">
              <a:buNone/>
              <a:defRPr sz="133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D950DF-CD20-6846-B942-C3FE0C0FE064}"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08070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D950DF-CD20-6846-B942-C3FE0C0FE064}"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52204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2151" y="304778"/>
            <a:ext cx="1645801" cy="48512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24749" y="304778"/>
            <a:ext cx="4841994" cy="48512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D950DF-CD20-6846-B942-C3FE0C0FE064}"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423894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D950DF-CD20-6846-B942-C3FE0C0FE064}"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46898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773" y="1427158"/>
            <a:ext cx="6583204" cy="2381243"/>
          </a:xfrm>
        </p:spPr>
        <p:txBody>
          <a:bodyPr anchor="b"/>
          <a:lstStyle>
            <a:lvl1pPr>
              <a:defRPr sz="5008"/>
            </a:lvl1pPr>
          </a:lstStyle>
          <a:p>
            <a:r>
              <a:rPr lang="en-US"/>
              <a:t>Click to edit Master title style</a:t>
            </a:r>
            <a:endParaRPr lang="en-US" dirty="0"/>
          </a:p>
        </p:txBody>
      </p:sp>
      <p:sp>
        <p:nvSpPr>
          <p:cNvPr id="3" name="Text Placeholder 2"/>
          <p:cNvSpPr>
            <a:spLocks noGrp="1"/>
          </p:cNvSpPr>
          <p:nvPr>
            <p:ph type="body" idx="1"/>
          </p:nvPr>
        </p:nvSpPr>
        <p:spPr>
          <a:xfrm>
            <a:off x="520773" y="3830928"/>
            <a:ext cx="6583204" cy="1252239"/>
          </a:xfrm>
        </p:spPr>
        <p:txBody>
          <a:bodyPr/>
          <a:lstStyle>
            <a:lvl1pPr marL="0" indent="0">
              <a:buNone/>
              <a:defRPr sz="2003">
                <a:solidFill>
                  <a:schemeClr val="tx1"/>
                </a:solidFill>
              </a:defRPr>
            </a:lvl1pPr>
            <a:lvl2pPr marL="381625" indent="0">
              <a:buNone/>
              <a:defRPr sz="1669">
                <a:solidFill>
                  <a:schemeClr val="tx1">
                    <a:tint val="75000"/>
                  </a:schemeClr>
                </a:solidFill>
              </a:defRPr>
            </a:lvl2pPr>
            <a:lvl3pPr marL="763250" indent="0">
              <a:buNone/>
              <a:defRPr sz="1502">
                <a:solidFill>
                  <a:schemeClr val="tx1">
                    <a:tint val="75000"/>
                  </a:schemeClr>
                </a:solidFill>
              </a:defRPr>
            </a:lvl3pPr>
            <a:lvl4pPr marL="1144875" indent="0">
              <a:buNone/>
              <a:defRPr sz="1336">
                <a:solidFill>
                  <a:schemeClr val="tx1">
                    <a:tint val="75000"/>
                  </a:schemeClr>
                </a:solidFill>
              </a:defRPr>
            </a:lvl4pPr>
            <a:lvl5pPr marL="1526499" indent="0">
              <a:buNone/>
              <a:defRPr sz="1336">
                <a:solidFill>
                  <a:schemeClr val="tx1">
                    <a:tint val="75000"/>
                  </a:schemeClr>
                </a:solidFill>
              </a:defRPr>
            </a:lvl5pPr>
            <a:lvl6pPr marL="1908124" indent="0">
              <a:buNone/>
              <a:defRPr sz="1336">
                <a:solidFill>
                  <a:schemeClr val="tx1">
                    <a:tint val="75000"/>
                  </a:schemeClr>
                </a:solidFill>
              </a:defRPr>
            </a:lvl6pPr>
            <a:lvl7pPr marL="2289749" indent="0">
              <a:buNone/>
              <a:defRPr sz="1336">
                <a:solidFill>
                  <a:schemeClr val="tx1">
                    <a:tint val="75000"/>
                  </a:schemeClr>
                </a:solidFill>
              </a:defRPr>
            </a:lvl7pPr>
            <a:lvl8pPr marL="2671374" indent="0">
              <a:buNone/>
              <a:defRPr sz="1336">
                <a:solidFill>
                  <a:schemeClr val="tx1">
                    <a:tint val="75000"/>
                  </a:schemeClr>
                </a:solidFill>
              </a:defRPr>
            </a:lvl8pPr>
            <a:lvl9pPr marL="3052999" indent="0">
              <a:buNone/>
              <a:defRPr sz="13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D950DF-CD20-6846-B942-C3FE0C0FE064}"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39634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4748" y="1523890"/>
            <a:ext cx="3243898" cy="3632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4054" y="1523890"/>
            <a:ext cx="3243898" cy="3632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D950DF-CD20-6846-B942-C3FE0C0FE064}"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99105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742" y="304779"/>
            <a:ext cx="6583204" cy="11064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5743" y="1403304"/>
            <a:ext cx="3228989" cy="687738"/>
          </a:xfrm>
        </p:spPr>
        <p:txBody>
          <a:bodyPr anchor="b"/>
          <a:lstStyle>
            <a:lvl1pPr marL="0" indent="0">
              <a:buNone/>
              <a:defRPr sz="2003" b="1"/>
            </a:lvl1pPr>
            <a:lvl2pPr marL="381625" indent="0">
              <a:buNone/>
              <a:defRPr sz="1669" b="1"/>
            </a:lvl2pPr>
            <a:lvl3pPr marL="763250" indent="0">
              <a:buNone/>
              <a:defRPr sz="1502" b="1"/>
            </a:lvl3pPr>
            <a:lvl4pPr marL="1144875" indent="0">
              <a:buNone/>
              <a:defRPr sz="1336" b="1"/>
            </a:lvl4pPr>
            <a:lvl5pPr marL="1526499" indent="0">
              <a:buNone/>
              <a:defRPr sz="1336" b="1"/>
            </a:lvl5pPr>
            <a:lvl6pPr marL="1908124" indent="0">
              <a:buNone/>
              <a:defRPr sz="1336" b="1"/>
            </a:lvl6pPr>
            <a:lvl7pPr marL="2289749" indent="0">
              <a:buNone/>
              <a:defRPr sz="1336" b="1"/>
            </a:lvl7pPr>
            <a:lvl8pPr marL="2671374" indent="0">
              <a:buNone/>
              <a:defRPr sz="1336" b="1"/>
            </a:lvl8pPr>
            <a:lvl9pPr marL="3052999" indent="0">
              <a:buNone/>
              <a:defRPr sz="1336" b="1"/>
            </a:lvl9pPr>
          </a:lstStyle>
          <a:p>
            <a:pPr lvl="0"/>
            <a:r>
              <a:rPr lang="en-US"/>
              <a:t>Click to edit Master text styles</a:t>
            </a:r>
          </a:p>
        </p:txBody>
      </p:sp>
      <p:sp>
        <p:nvSpPr>
          <p:cNvPr id="4" name="Content Placeholder 3"/>
          <p:cNvSpPr>
            <a:spLocks noGrp="1"/>
          </p:cNvSpPr>
          <p:nvPr>
            <p:ph sz="half" idx="2"/>
          </p:nvPr>
        </p:nvSpPr>
        <p:spPr>
          <a:xfrm>
            <a:off x="525743" y="2091042"/>
            <a:ext cx="3228989" cy="3075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4055" y="1403304"/>
            <a:ext cx="3244892" cy="687738"/>
          </a:xfrm>
        </p:spPr>
        <p:txBody>
          <a:bodyPr anchor="b"/>
          <a:lstStyle>
            <a:lvl1pPr marL="0" indent="0">
              <a:buNone/>
              <a:defRPr sz="2003" b="1"/>
            </a:lvl1pPr>
            <a:lvl2pPr marL="381625" indent="0">
              <a:buNone/>
              <a:defRPr sz="1669" b="1"/>
            </a:lvl2pPr>
            <a:lvl3pPr marL="763250" indent="0">
              <a:buNone/>
              <a:defRPr sz="1502" b="1"/>
            </a:lvl3pPr>
            <a:lvl4pPr marL="1144875" indent="0">
              <a:buNone/>
              <a:defRPr sz="1336" b="1"/>
            </a:lvl4pPr>
            <a:lvl5pPr marL="1526499" indent="0">
              <a:buNone/>
              <a:defRPr sz="1336" b="1"/>
            </a:lvl5pPr>
            <a:lvl6pPr marL="1908124" indent="0">
              <a:buNone/>
              <a:defRPr sz="1336" b="1"/>
            </a:lvl6pPr>
            <a:lvl7pPr marL="2289749" indent="0">
              <a:buNone/>
              <a:defRPr sz="1336" b="1"/>
            </a:lvl7pPr>
            <a:lvl8pPr marL="2671374" indent="0">
              <a:buNone/>
              <a:defRPr sz="1336" b="1"/>
            </a:lvl8pPr>
            <a:lvl9pPr marL="3052999" indent="0">
              <a:buNone/>
              <a:defRPr sz="1336" b="1"/>
            </a:lvl9pPr>
          </a:lstStyle>
          <a:p>
            <a:pPr lvl="0"/>
            <a:r>
              <a:rPr lang="en-US"/>
              <a:t>Click to edit Master text styles</a:t>
            </a:r>
          </a:p>
        </p:txBody>
      </p:sp>
      <p:sp>
        <p:nvSpPr>
          <p:cNvPr id="6" name="Content Placeholder 5"/>
          <p:cNvSpPr>
            <a:spLocks noGrp="1"/>
          </p:cNvSpPr>
          <p:nvPr>
            <p:ph sz="quarter" idx="4"/>
          </p:nvPr>
        </p:nvSpPr>
        <p:spPr>
          <a:xfrm>
            <a:off x="3864055" y="2091042"/>
            <a:ext cx="3244892" cy="3075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D950DF-CD20-6846-B942-C3FE0C0FE064}" type="datetimeFigureOut">
              <a:rPr lang="en-US" smtClean="0"/>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124740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D950DF-CD20-6846-B942-C3FE0C0FE064}" type="datetimeFigureOut">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3366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950DF-CD20-6846-B942-C3FE0C0FE064}" type="datetimeFigureOut">
              <a:rPr lang="en-US" smtClean="0"/>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12009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42" y="381635"/>
            <a:ext cx="2461744" cy="1335723"/>
          </a:xfrm>
        </p:spPr>
        <p:txBody>
          <a:bodyPr anchor="b"/>
          <a:lstStyle>
            <a:lvl1pPr>
              <a:defRPr sz="2671"/>
            </a:lvl1pPr>
          </a:lstStyle>
          <a:p>
            <a:r>
              <a:rPr lang="en-US"/>
              <a:t>Click to edit Master title style</a:t>
            </a:r>
            <a:endParaRPr lang="en-US" dirty="0"/>
          </a:p>
        </p:txBody>
      </p:sp>
      <p:sp>
        <p:nvSpPr>
          <p:cNvPr id="3" name="Content Placeholder 2"/>
          <p:cNvSpPr>
            <a:spLocks noGrp="1"/>
          </p:cNvSpPr>
          <p:nvPr>
            <p:ph idx="1"/>
          </p:nvPr>
        </p:nvSpPr>
        <p:spPr>
          <a:xfrm>
            <a:off x="3244892" y="824227"/>
            <a:ext cx="3864054" cy="4068123"/>
          </a:xfrm>
        </p:spPr>
        <p:txBody>
          <a:bodyPr/>
          <a:lstStyle>
            <a:lvl1pPr>
              <a:defRPr sz="2671"/>
            </a:lvl1pPr>
            <a:lvl2pPr>
              <a:defRPr sz="2337"/>
            </a:lvl2pPr>
            <a:lvl3pPr>
              <a:defRPr sz="2003"/>
            </a:lvl3pPr>
            <a:lvl4pPr>
              <a:defRPr sz="1669"/>
            </a:lvl4pPr>
            <a:lvl5pPr>
              <a:defRPr sz="1669"/>
            </a:lvl5pPr>
            <a:lvl6pPr>
              <a:defRPr sz="1669"/>
            </a:lvl6pPr>
            <a:lvl7pPr>
              <a:defRPr sz="1669"/>
            </a:lvl7pPr>
            <a:lvl8pPr>
              <a:defRPr sz="1669"/>
            </a:lvl8pPr>
            <a:lvl9pPr>
              <a:defRPr sz="16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5742" y="1717358"/>
            <a:ext cx="2461744" cy="3181617"/>
          </a:xfrm>
        </p:spPr>
        <p:txBody>
          <a:bodyPr/>
          <a:lstStyle>
            <a:lvl1pPr marL="0" indent="0">
              <a:buNone/>
              <a:defRPr sz="1336"/>
            </a:lvl1pPr>
            <a:lvl2pPr marL="381625" indent="0">
              <a:buNone/>
              <a:defRPr sz="1169"/>
            </a:lvl2pPr>
            <a:lvl3pPr marL="763250" indent="0">
              <a:buNone/>
              <a:defRPr sz="1002"/>
            </a:lvl3pPr>
            <a:lvl4pPr marL="1144875" indent="0">
              <a:buNone/>
              <a:defRPr sz="835"/>
            </a:lvl4pPr>
            <a:lvl5pPr marL="1526499" indent="0">
              <a:buNone/>
              <a:defRPr sz="835"/>
            </a:lvl5pPr>
            <a:lvl6pPr marL="1908124" indent="0">
              <a:buNone/>
              <a:defRPr sz="835"/>
            </a:lvl6pPr>
            <a:lvl7pPr marL="2289749" indent="0">
              <a:buNone/>
              <a:defRPr sz="835"/>
            </a:lvl7pPr>
            <a:lvl8pPr marL="2671374" indent="0">
              <a:buNone/>
              <a:defRPr sz="835"/>
            </a:lvl8pPr>
            <a:lvl9pPr marL="3052999" indent="0">
              <a:buNone/>
              <a:defRPr sz="835"/>
            </a:lvl9pPr>
          </a:lstStyle>
          <a:p>
            <a:pPr lvl="0"/>
            <a:r>
              <a:rPr lang="en-US"/>
              <a:t>Click to edit Master text styles</a:t>
            </a:r>
          </a:p>
        </p:txBody>
      </p:sp>
      <p:sp>
        <p:nvSpPr>
          <p:cNvPr id="5" name="Date Placeholder 4"/>
          <p:cNvSpPr>
            <a:spLocks noGrp="1"/>
          </p:cNvSpPr>
          <p:nvPr>
            <p:ph type="dt" sz="half" idx="10"/>
          </p:nvPr>
        </p:nvSpPr>
        <p:spPr/>
        <p:txBody>
          <a:bodyPr/>
          <a:lstStyle/>
          <a:p>
            <a:fld id="{A2D950DF-CD20-6846-B942-C3FE0C0FE064}"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80373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42" y="381635"/>
            <a:ext cx="2461744" cy="1335723"/>
          </a:xfrm>
        </p:spPr>
        <p:txBody>
          <a:bodyPr anchor="b"/>
          <a:lstStyle>
            <a:lvl1pPr>
              <a:defRPr sz="2671"/>
            </a:lvl1pPr>
          </a:lstStyle>
          <a:p>
            <a:r>
              <a:rPr lang="en-US"/>
              <a:t>Click to edit Master title style</a:t>
            </a:r>
            <a:endParaRPr lang="en-US" dirty="0"/>
          </a:p>
        </p:txBody>
      </p:sp>
      <p:sp>
        <p:nvSpPr>
          <p:cNvPr id="3" name="Picture Placeholder 2"/>
          <p:cNvSpPr>
            <a:spLocks noGrp="1" noChangeAspect="1"/>
          </p:cNvSpPr>
          <p:nvPr>
            <p:ph type="pic" idx="1"/>
          </p:nvPr>
        </p:nvSpPr>
        <p:spPr>
          <a:xfrm>
            <a:off x="3244892" y="824227"/>
            <a:ext cx="3864054" cy="4068123"/>
          </a:xfrm>
        </p:spPr>
        <p:txBody>
          <a:bodyPr anchor="t"/>
          <a:lstStyle>
            <a:lvl1pPr marL="0" indent="0">
              <a:buNone/>
              <a:defRPr sz="2671"/>
            </a:lvl1pPr>
            <a:lvl2pPr marL="381625" indent="0">
              <a:buNone/>
              <a:defRPr sz="2337"/>
            </a:lvl2pPr>
            <a:lvl3pPr marL="763250" indent="0">
              <a:buNone/>
              <a:defRPr sz="2003"/>
            </a:lvl3pPr>
            <a:lvl4pPr marL="1144875" indent="0">
              <a:buNone/>
              <a:defRPr sz="1669"/>
            </a:lvl4pPr>
            <a:lvl5pPr marL="1526499" indent="0">
              <a:buNone/>
              <a:defRPr sz="1669"/>
            </a:lvl5pPr>
            <a:lvl6pPr marL="1908124" indent="0">
              <a:buNone/>
              <a:defRPr sz="1669"/>
            </a:lvl6pPr>
            <a:lvl7pPr marL="2289749" indent="0">
              <a:buNone/>
              <a:defRPr sz="1669"/>
            </a:lvl7pPr>
            <a:lvl8pPr marL="2671374" indent="0">
              <a:buNone/>
              <a:defRPr sz="1669"/>
            </a:lvl8pPr>
            <a:lvl9pPr marL="3052999" indent="0">
              <a:buNone/>
              <a:defRPr sz="1669"/>
            </a:lvl9pPr>
          </a:lstStyle>
          <a:p>
            <a:r>
              <a:rPr lang="en-US"/>
              <a:t>Click icon to add picture</a:t>
            </a:r>
            <a:endParaRPr lang="en-US" dirty="0"/>
          </a:p>
        </p:txBody>
      </p:sp>
      <p:sp>
        <p:nvSpPr>
          <p:cNvPr id="4" name="Text Placeholder 3"/>
          <p:cNvSpPr>
            <a:spLocks noGrp="1"/>
          </p:cNvSpPr>
          <p:nvPr>
            <p:ph type="body" sz="half" idx="2"/>
          </p:nvPr>
        </p:nvSpPr>
        <p:spPr>
          <a:xfrm>
            <a:off x="525742" y="1717358"/>
            <a:ext cx="2461744" cy="3181617"/>
          </a:xfrm>
        </p:spPr>
        <p:txBody>
          <a:bodyPr/>
          <a:lstStyle>
            <a:lvl1pPr marL="0" indent="0">
              <a:buNone/>
              <a:defRPr sz="1336"/>
            </a:lvl1pPr>
            <a:lvl2pPr marL="381625" indent="0">
              <a:buNone/>
              <a:defRPr sz="1169"/>
            </a:lvl2pPr>
            <a:lvl3pPr marL="763250" indent="0">
              <a:buNone/>
              <a:defRPr sz="1002"/>
            </a:lvl3pPr>
            <a:lvl4pPr marL="1144875" indent="0">
              <a:buNone/>
              <a:defRPr sz="835"/>
            </a:lvl4pPr>
            <a:lvl5pPr marL="1526499" indent="0">
              <a:buNone/>
              <a:defRPr sz="835"/>
            </a:lvl5pPr>
            <a:lvl6pPr marL="1908124" indent="0">
              <a:buNone/>
              <a:defRPr sz="835"/>
            </a:lvl6pPr>
            <a:lvl7pPr marL="2289749" indent="0">
              <a:buNone/>
              <a:defRPr sz="835"/>
            </a:lvl7pPr>
            <a:lvl8pPr marL="2671374" indent="0">
              <a:buNone/>
              <a:defRPr sz="835"/>
            </a:lvl8pPr>
            <a:lvl9pPr marL="3052999" indent="0">
              <a:buNone/>
              <a:defRPr sz="835"/>
            </a:lvl9pPr>
          </a:lstStyle>
          <a:p>
            <a:pPr lvl="0"/>
            <a:r>
              <a:rPr lang="en-US"/>
              <a:t>Click to edit Master text styles</a:t>
            </a:r>
          </a:p>
        </p:txBody>
      </p:sp>
      <p:sp>
        <p:nvSpPr>
          <p:cNvPr id="5" name="Date Placeholder 4"/>
          <p:cNvSpPr>
            <a:spLocks noGrp="1"/>
          </p:cNvSpPr>
          <p:nvPr>
            <p:ph type="dt" sz="half" idx="10"/>
          </p:nvPr>
        </p:nvSpPr>
        <p:spPr/>
        <p:txBody>
          <a:bodyPr/>
          <a:lstStyle/>
          <a:p>
            <a:fld id="{A2D950DF-CD20-6846-B942-C3FE0C0FE064}"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286704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4748" y="304779"/>
            <a:ext cx="6583204" cy="11064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24748" y="1523890"/>
            <a:ext cx="6583204" cy="36321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4748" y="5305788"/>
            <a:ext cx="1717358" cy="304778"/>
          </a:xfrm>
          <a:prstGeom prst="rect">
            <a:avLst/>
          </a:prstGeom>
        </p:spPr>
        <p:txBody>
          <a:bodyPr vert="horz" lIns="91440" tIns="45720" rIns="91440" bIns="45720" rtlCol="0" anchor="ctr"/>
          <a:lstStyle>
            <a:lvl1pPr algn="l">
              <a:defRPr sz="1002">
                <a:solidFill>
                  <a:schemeClr val="tx1">
                    <a:tint val="75000"/>
                  </a:schemeClr>
                </a:solidFill>
              </a:defRPr>
            </a:lvl1pPr>
          </a:lstStyle>
          <a:p>
            <a:fld id="{A2D950DF-CD20-6846-B942-C3FE0C0FE064}" type="datetimeFigureOut">
              <a:rPr lang="en-US" smtClean="0"/>
              <a:t>10/21/2021</a:t>
            </a:fld>
            <a:endParaRPr lang="en-US"/>
          </a:p>
        </p:txBody>
      </p:sp>
      <p:sp>
        <p:nvSpPr>
          <p:cNvPr id="5" name="Footer Placeholder 4"/>
          <p:cNvSpPr>
            <a:spLocks noGrp="1"/>
          </p:cNvSpPr>
          <p:nvPr>
            <p:ph type="ftr" sz="quarter" idx="3"/>
          </p:nvPr>
        </p:nvSpPr>
        <p:spPr>
          <a:xfrm>
            <a:off x="2528332" y="5305788"/>
            <a:ext cx="2576036" cy="304778"/>
          </a:xfrm>
          <a:prstGeom prst="rect">
            <a:avLst/>
          </a:prstGeom>
        </p:spPr>
        <p:txBody>
          <a:bodyPr vert="horz" lIns="91440" tIns="45720" rIns="91440" bIns="45720" rtlCol="0" anchor="ctr"/>
          <a:lstStyle>
            <a:lvl1pPr algn="ctr">
              <a:defRPr sz="100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90594" y="5305788"/>
            <a:ext cx="1717358" cy="304778"/>
          </a:xfrm>
          <a:prstGeom prst="rect">
            <a:avLst/>
          </a:prstGeom>
        </p:spPr>
        <p:txBody>
          <a:bodyPr vert="horz" lIns="91440" tIns="45720" rIns="91440" bIns="45720" rtlCol="0" anchor="ctr"/>
          <a:lstStyle>
            <a:lvl1pPr algn="r">
              <a:defRPr sz="1002">
                <a:solidFill>
                  <a:schemeClr val="tx1">
                    <a:tint val="75000"/>
                  </a:schemeClr>
                </a:solidFill>
              </a:defRPr>
            </a:lvl1pPr>
          </a:lstStyle>
          <a:p>
            <a:fld id="{1C9672CF-3E8F-2847-9E6D-9BC391C8251B}" type="slidenum">
              <a:rPr lang="en-US" smtClean="0"/>
              <a:t>‹#›</a:t>
            </a:fld>
            <a:endParaRPr lang="en-US"/>
          </a:p>
        </p:txBody>
      </p:sp>
    </p:spTree>
    <p:extLst>
      <p:ext uri="{BB962C8B-B14F-4D97-AF65-F5344CB8AC3E}">
        <p14:creationId xmlns:p14="http://schemas.microsoft.com/office/powerpoint/2010/main" val="3961301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63250" rtl="0" eaLnBrk="1" latinLnBrk="0" hangingPunct="1">
        <a:lnSpc>
          <a:spcPct val="90000"/>
        </a:lnSpc>
        <a:spcBef>
          <a:spcPct val="0"/>
        </a:spcBef>
        <a:buNone/>
        <a:defRPr sz="3673" kern="1200">
          <a:solidFill>
            <a:schemeClr val="tx1"/>
          </a:solidFill>
          <a:latin typeface="+mj-lt"/>
          <a:ea typeface="+mj-ea"/>
          <a:cs typeface="+mj-cs"/>
        </a:defRPr>
      </a:lvl1pPr>
    </p:titleStyle>
    <p:bodyStyle>
      <a:lvl1pPr marL="190812" indent="-190812" algn="l" defTabSz="763250" rtl="0" eaLnBrk="1" latinLnBrk="0" hangingPunct="1">
        <a:lnSpc>
          <a:spcPct val="90000"/>
        </a:lnSpc>
        <a:spcBef>
          <a:spcPts val="835"/>
        </a:spcBef>
        <a:buFont typeface="Arial" panose="020B0604020202020204" pitchFamily="34" charset="0"/>
        <a:buChar char="•"/>
        <a:defRPr sz="2337" kern="1200">
          <a:solidFill>
            <a:schemeClr val="tx1"/>
          </a:solidFill>
          <a:latin typeface="+mn-lt"/>
          <a:ea typeface="+mn-ea"/>
          <a:cs typeface="+mn-cs"/>
        </a:defRPr>
      </a:lvl1pPr>
      <a:lvl2pPr marL="572437" indent="-190812" algn="l" defTabSz="763250" rtl="0" eaLnBrk="1" latinLnBrk="0" hangingPunct="1">
        <a:lnSpc>
          <a:spcPct val="90000"/>
        </a:lnSpc>
        <a:spcBef>
          <a:spcPts val="417"/>
        </a:spcBef>
        <a:buFont typeface="Arial" panose="020B0604020202020204" pitchFamily="34" charset="0"/>
        <a:buChar char="•"/>
        <a:defRPr sz="2003" kern="1200">
          <a:solidFill>
            <a:schemeClr val="tx1"/>
          </a:solidFill>
          <a:latin typeface="+mn-lt"/>
          <a:ea typeface="+mn-ea"/>
          <a:cs typeface="+mn-cs"/>
        </a:defRPr>
      </a:lvl2pPr>
      <a:lvl3pPr marL="954062" indent="-190812" algn="l" defTabSz="763250" rtl="0" eaLnBrk="1" latinLnBrk="0" hangingPunct="1">
        <a:lnSpc>
          <a:spcPct val="90000"/>
        </a:lnSpc>
        <a:spcBef>
          <a:spcPts val="417"/>
        </a:spcBef>
        <a:buFont typeface="Arial" panose="020B0604020202020204" pitchFamily="34" charset="0"/>
        <a:buChar char="•"/>
        <a:defRPr sz="1669" kern="1200">
          <a:solidFill>
            <a:schemeClr val="tx1"/>
          </a:solidFill>
          <a:latin typeface="+mn-lt"/>
          <a:ea typeface="+mn-ea"/>
          <a:cs typeface="+mn-cs"/>
        </a:defRPr>
      </a:lvl3pPr>
      <a:lvl4pPr marL="1335687"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4pPr>
      <a:lvl5pPr marL="1717312"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5pPr>
      <a:lvl6pPr marL="2098937"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6pPr>
      <a:lvl7pPr marL="2480561"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7pPr>
      <a:lvl8pPr marL="2862186"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8pPr>
      <a:lvl9pPr marL="3243811"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9pPr>
    </p:bodyStyle>
    <p:otherStyle>
      <a:defPPr>
        <a:defRPr lang="en-US"/>
      </a:defPPr>
      <a:lvl1pPr marL="0" algn="l" defTabSz="763250" rtl="0" eaLnBrk="1" latinLnBrk="0" hangingPunct="1">
        <a:defRPr sz="1502" kern="1200">
          <a:solidFill>
            <a:schemeClr val="tx1"/>
          </a:solidFill>
          <a:latin typeface="+mn-lt"/>
          <a:ea typeface="+mn-ea"/>
          <a:cs typeface="+mn-cs"/>
        </a:defRPr>
      </a:lvl1pPr>
      <a:lvl2pPr marL="381625" algn="l" defTabSz="763250" rtl="0" eaLnBrk="1" latinLnBrk="0" hangingPunct="1">
        <a:defRPr sz="1502" kern="1200">
          <a:solidFill>
            <a:schemeClr val="tx1"/>
          </a:solidFill>
          <a:latin typeface="+mn-lt"/>
          <a:ea typeface="+mn-ea"/>
          <a:cs typeface="+mn-cs"/>
        </a:defRPr>
      </a:lvl2pPr>
      <a:lvl3pPr marL="763250" algn="l" defTabSz="763250" rtl="0" eaLnBrk="1" latinLnBrk="0" hangingPunct="1">
        <a:defRPr sz="1502" kern="1200">
          <a:solidFill>
            <a:schemeClr val="tx1"/>
          </a:solidFill>
          <a:latin typeface="+mn-lt"/>
          <a:ea typeface="+mn-ea"/>
          <a:cs typeface="+mn-cs"/>
        </a:defRPr>
      </a:lvl3pPr>
      <a:lvl4pPr marL="1144875" algn="l" defTabSz="763250" rtl="0" eaLnBrk="1" latinLnBrk="0" hangingPunct="1">
        <a:defRPr sz="1502" kern="1200">
          <a:solidFill>
            <a:schemeClr val="tx1"/>
          </a:solidFill>
          <a:latin typeface="+mn-lt"/>
          <a:ea typeface="+mn-ea"/>
          <a:cs typeface="+mn-cs"/>
        </a:defRPr>
      </a:lvl4pPr>
      <a:lvl5pPr marL="1526499" algn="l" defTabSz="763250" rtl="0" eaLnBrk="1" latinLnBrk="0" hangingPunct="1">
        <a:defRPr sz="1502" kern="1200">
          <a:solidFill>
            <a:schemeClr val="tx1"/>
          </a:solidFill>
          <a:latin typeface="+mn-lt"/>
          <a:ea typeface="+mn-ea"/>
          <a:cs typeface="+mn-cs"/>
        </a:defRPr>
      </a:lvl5pPr>
      <a:lvl6pPr marL="1908124" algn="l" defTabSz="763250" rtl="0" eaLnBrk="1" latinLnBrk="0" hangingPunct="1">
        <a:defRPr sz="1502" kern="1200">
          <a:solidFill>
            <a:schemeClr val="tx1"/>
          </a:solidFill>
          <a:latin typeface="+mn-lt"/>
          <a:ea typeface="+mn-ea"/>
          <a:cs typeface="+mn-cs"/>
        </a:defRPr>
      </a:lvl6pPr>
      <a:lvl7pPr marL="2289749" algn="l" defTabSz="763250" rtl="0" eaLnBrk="1" latinLnBrk="0" hangingPunct="1">
        <a:defRPr sz="1502" kern="1200">
          <a:solidFill>
            <a:schemeClr val="tx1"/>
          </a:solidFill>
          <a:latin typeface="+mn-lt"/>
          <a:ea typeface="+mn-ea"/>
          <a:cs typeface="+mn-cs"/>
        </a:defRPr>
      </a:lvl7pPr>
      <a:lvl8pPr marL="2671374" algn="l" defTabSz="763250" rtl="0" eaLnBrk="1" latinLnBrk="0" hangingPunct="1">
        <a:defRPr sz="1502" kern="1200">
          <a:solidFill>
            <a:schemeClr val="tx1"/>
          </a:solidFill>
          <a:latin typeface="+mn-lt"/>
          <a:ea typeface="+mn-ea"/>
          <a:cs typeface="+mn-cs"/>
        </a:defRPr>
      </a:lvl8pPr>
      <a:lvl9pPr marL="3052999" algn="l" defTabSz="763250" rtl="0" eaLnBrk="1" latinLnBrk="0" hangingPunct="1">
        <a:defRPr sz="15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health.mo.gov/seniors/hcbs/pdf/communicating-with-hcbs-intake-pccp-quick-guide.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health.mo.gov/seniors/hcbs/covid-19-provider-info.php"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health.mo.gov/seniors/hcbs/loc-transformation.php" TargetMode="External"/><Relationship Id="rId2" Type="http://schemas.openxmlformats.org/officeDocument/2006/relationships/hyperlink" Target="https://health.mo.gov/seniors/hcbs/info-docs/info-07-21-01.pdf" TargetMode="External"/><Relationship Id="rId1" Type="http://schemas.openxmlformats.org/officeDocument/2006/relationships/slideLayout" Target="../slideLayouts/slideLayout7.xml"/><Relationship Id="rId5" Type="http://schemas.openxmlformats.org/officeDocument/2006/relationships/hyperlink" Target="https://health.mo.gov/seniors/hcbs/hcbsmanual/pdf/hcbs09-21-01.pdf" TargetMode="External"/><Relationship Id="rId4" Type="http://schemas.openxmlformats.org/officeDocument/2006/relationships/hyperlink" Target="https://health.mo.gov/seniors/hcbs/reassessmen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21600000">
            <a:off x="574675" y="2509838"/>
            <a:ext cx="2600325" cy="1943100"/>
            <a:chOff x="574675" y="2509838"/>
            <a:chExt cx="2600325" cy="1943100"/>
          </a:xfrm>
        </p:grpSpPr>
        <p:sp>
          <p:nvSpPr>
            <p:cNvPr id="2" name="Freeform 2"/>
            <p:cNvSpPr/>
            <p:nvPr/>
          </p:nvSpPr>
          <p:spPr>
            <a:xfrm>
              <a:off x="574675" y="2509838"/>
              <a:ext cx="2600325" cy="19431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58000"/>
              </a:srgbClr>
            </a:solidFill>
          </p:spPr>
        </p:sp>
      </p:grpSp>
      <p:grpSp>
        <p:nvGrpSpPr>
          <p:cNvPr id="5" name="Group 5"/>
          <p:cNvGrpSpPr/>
          <p:nvPr/>
        </p:nvGrpSpPr>
        <p:grpSpPr>
          <a:xfrm rot="21600000">
            <a:off x="9366250" y="-414338"/>
            <a:ext cx="1600200" cy="1390650"/>
            <a:chOff x="9366250" y="-414338"/>
            <a:chExt cx="1600200" cy="1390650"/>
          </a:xfrm>
        </p:grpSpPr>
        <p:sp>
          <p:nvSpPr>
            <p:cNvPr id="4" name="Freeform 4"/>
            <p:cNvSpPr/>
            <p:nvPr/>
          </p:nvSpPr>
          <p:spPr>
            <a:xfrm>
              <a:off x="9366250" y="-414338"/>
              <a:ext cx="1600200" cy="13906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68000"/>
              </a:srgbClr>
            </a:solidFill>
          </p:spPr>
        </p:sp>
      </p:grpSp>
      <p:cxnSp>
        <p:nvCxnSpPr>
          <p:cNvPr id="6" name="Straight Connector 6"/>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7" name="TextBox 7"/>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pic>
        <p:nvPicPr>
          <p:cNvPr id="8" name="Picture 8"/>
          <p:cNvPicPr>
            <a:picLocks noChangeAspect="1"/>
          </p:cNvPicPr>
          <p:nvPr/>
        </p:nvPicPr>
        <p:blipFill>
          <a:blip r:embed="rId2" cstate="screen">
            <a:alphaModFix/>
            <a:extLst>
              <a:ext uri="{28A0092B-C50C-407E-A947-70E740481C1C}">
                <a14:useLocalDpi xmlns:a14="http://schemas.microsoft.com/office/drawing/2010/main"/>
              </a:ext>
            </a:extLst>
          </a:blip>
          <a:srcRect/>
          <a:stretch>
            <a:fillRect/>
          </a:stretch>
        </p:blipFill>
        <p:spPr>
          <a:xfrm rot="21600000">
            <a:off x="8443944" y="148590"/>
            <a:ext cx="733362" cy="626971"/>
          </a:xfrm>
          <a:prstGeom prst="rect">
            <a:avLst/>
          </a:prstGeom>
        </p:spPr>
      </p:pic>
      <p:grpSp>
        <p:nvGrpSpPr>
          <p:cNvPr id="10" name="Group 10"/>
          <p:cNvGrpSpPr/>
          <p:nvPr/>
        </p:nvGrpSpPr>
        <p:grpSpPr>
          <a:xfrm rot="21600000">
            <a:off x="793750" y="1023938"/>
            <a:ext cx="5372100" cy="2981325"/>
            <a:chOff x="793750" y="1023938"/>
            <a:chExt cx="5372100" cy="2981325"/>
          </a:xfrm>
        </p:grpSpPr>
        <p:sp>
          <p:nvSpPr>
            <p:cNvPr id="9" name="Freeform 9"/>
            <p:cNvSpPr/>
            <p:nvPr/>
          </p:nvSpPr>
          <p:spPr>
            <a:xfrm>
              <a:off x="793750" y="1023938"/>
              <a:ext cx="5372100" cy="298132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100000"/>
              </a:srgbClr>
            </a:solidFill>
          </p:spPr>
        </p:sp>
      </p:grpSp>
      <p:sp>
        <p:nvSpPr>
          <p:cNvPr id="11" name="TextBox 11"/>
          <p:cNvSpPr txBox="1"/>
          <p:nvPr/>
        </p:nvSpPr>
        <p:spPr>
          <a:xfrm rot="21600000">
            <a:off x="953294" y="1501048"/>
            <a:ext cx="5062594" cy="1676400"/>
          </a:xfrm>
          <a:prstGeom prst="rect">
            <a:avLst/>
          </a:prstGeom>
        </p:spPr>
        <p:txBody>
          <a:bodyPr lIns="0" tIns="46800" rIns="0" bIns="0" rtlCol="0" anchor="t"/>
          <a:lstStyle/>
          <a:p>
            <a:pPr algn="l">
              <a:lnSpc>
                <a:spcPts val="3343"/>
              </a:lnSpc>
            </a:pPr>
            <a:r>
              <a:rPr lang="en-US" sz="3343" b="1" i="0" spc="111" dirty="0">
                <a:solidFill>
                  <a:srgbClr val="273A64">
                    <a:alpha val="100000"/>
                  </a:srgbClr>
                </a:solidFill>
                <a:latin typeface="Poppins"/>
              </a:rPr>
              <a:t>Division of Senior and Disability Services</a:t>
            </a:r>
            <a:r>
              <a:rPr lang="en-US" sz="3343" b="1" dirty="0"/>
              <a:t/>
            </a:r>
            <a:br>
              <a:rPr lang="en-US" sz="3343" b="1" dirty="0"/>
            </a:br>
            <a:endParaRPr lang="en-US" sz="3343" b="1" dirty="0"/>
          </a:p>
          <a:p>
            <a:pPr algn="l">
              <a:lnSpc>
                <a:spcPts val="3343"/>
              </a:lnSpc>
            </a:pPr>
            <a:r>
              <a:rPr lang="en-US" sz="3343" b="1" i="0" spc="111" dirty="0" smtClean="0">
                <a:solidFill>
                  <a:srgbClr val="FFFFFF">
                    <a:alpha val="100000"/>
                  </a:srgbClr>
                </a:solidFill>
                <a:latin typeface="Poppins"/>
              </a:rPr>
              <a:t>Updates</a:t>
            </a:r>
            <a:endParaRPr lang="en-US" sz="3343" b="1" i="0" spc="111" dirty="0">
              <a:solidFill>
                <a:srgbClr val="FFFFFF">
                  <a:alpha val="100000"/>
                </a:srgbClr>
              </a:solidFill>
              <a:latin typeface="Poppins"/>
            </a:endParaRPr>
          </a:p>
        </p:txBody>
      </p:sp>
      <p:sp>
        <p:nvSpPr>
          <p:cNvPr id="12" name="TextBox 12"/>
          <p:cNvSpPr txBox="1"/>
          <p:nvPr/>
        </p:nvSpPr>
        <p:spPr>
          <a:xfrm rot="21600000">
            <a:off x="946148" y="3608450"/>
            <a:ext cx="1950300" cy="190501"/>
          </a:xfrm>
          <a:prstGeom prst="rect">
            <a:avLst/>
          </a:prstGeom>
        </p:spPr>
        <p:txBody>
          <a:bodyPr lIns="0" tIns="21600" rIns="0" bIns="0" rtlCol="0" anchor="t"/>
          <a:lstStyle/>
          <a:p>
            <a:pPr algn="l">
              <a:lnSpc>
                <a:spcPts val="1500"/>
              </a:lnSpc>
            </a:pPr>
            <a:r>
              <a:rPr lang="en-US" sz="1500" b="1" i="0" spc="0" dirty="0">
                <a:solidFill>
                  <a:srgbClr val="273A64">
                    <a:alpha val="100000"/>
                  </a:srgbClr>
                </a:solidFill>
                <a:latin typeface="Nunito"/>
              </a:rPr>
              <a:t>October 2021</a:t>
            </a:r>
          </a:p>
        </p:txBody>
      </p:sp>
      <p:grpSp>
        <p:nvGrpSpPr>
          <p:cNvPr id="14" name="Group 14"/>
          <p:cNvGrpSpPr/>
          <p:nvPr/>
        </p:nvGrpSpPr>
        <p:grpSpPr>
          <a:xfrm rot="16200000" flipH="1">
            <a:off x="9042392" y="4778383"/>
            <a:ext cx="238125" cy="1181100"/>
            <a:chOff x="9042392" y="4778383"/>
            <a:chExt cx="238125" cy="1181100"/>
          </a:xfrm>
        </p:grpSpPr>
        <p:sp>
          <p:nvSpPr>
            <p:cNvPr id="13" name="Freeform 13"/>
            <p:cNvSpPr/>
            <p:nvPr/>
          </p:nvSpPr>
          <p:spPr>
            <a:xfrm>
              <a:off x="9042392" y="4778383"/>
              <a:ext cx="238125" cy="11811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grpSp>
        <p:nvGrpSpPr>
          <p:cNvPr id="16" name="Group 16"/>
          <p:cNvGrpSpPr/>
          <p:nvPr/>
        </p:nvGrpSpPr>
        <p:grpSpPr>
          <a:xfrm rot="10800000" flipH="1">
            <a:off x="9513879" y="4373554"/>
            <a:ext cx="392906" cy="1104916"/>
            <a:chOff x="9513879" y="4373554"/>
            <a:chExt cx="392906" cy="1104916"/>
          </a:xfrm>
        </p:grpSpPr>
        <p:sp>
          <p:nvSpPr>
            <p:cNvPr id="15" name="Freeform 15"/>
            <p:cNvSpPr/>
            <p:nvPr/>
          </p:nvSpPr>
          <p:spPr>
            <a:xfrm>
              <a:off x="9513879" y="4373554"/>
              <a:ext cx="392906" cy="110491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grpSp>
        <p:nvGrpSpPr>
          <p:cNvPr id="18" name="Group 18"/>
          <p:cNvGrpSpPr/>
          <p:nvPr/>
        </p:nvGrpSpPr>
        <p:grpSpPr>
          <a:xfrm rot="21600000">
            <a:off x="6369844" y="1847850"/>
            <a:ext cx="3148012" cy="3409950"/>
            <a:chOff x="6369844" y="1847850"/>
            <a:chExt cx="3148012" cy="3409950"/>
          </a:xfrm>
        </p:grpSpPr>
        <p:sp>
          <p:nvSpPr>
            <p:cNvPr id="17" name="Freeform 17"/>
            <p:cNvSpPr/>
            <p:nvPr/>
          </p:nvSpPr>
          <p:spPr>
            <a:xfrm>
              <a:off x="6369844" y="1847850"/>
              <a:ext cx="3148012" cy="3409950"/>
            </a:xfrm>
            <a:custGeom>
              <a:avLst/>
              <a:gdLst/>
              <a:ahLst/>
              <a:cxnLst/>
              <a:rect l="0" t="0" r="0" b="0"/>
              <a:pathLst>
                <a:path w="304800" h="304800">
                  <a:moveTo>
                    <a:pt x="0" y="0"/>
                  </a:moveTo>
                  <a:lnTo>
                    <a:pt x="0" y="304800"/>
                  </a:lnTo>
                  <a:lnTo>
                    <a:pt x="304800" y="304800"/>
                  </a:lnTo>
                  <a:lnTo>
                    <a:pt x="304800" y="0"/>
                  </a:lnTo>
                  <a:lnTo>
                    <a:pt x="0" y="0"/>
                  </a:lnTo>
                  <a:close/>
                </a:path>
              </a:pathLst>
            </a:custGeom>
            <a:blipFill>
              <a:blip r:embed="rId3" cstate="screen">
                <a:alphaModFix/>
                <a:extLst>
                  <a:ext uri="{28A0092B-C50C-407E-A947-70E740481C1C}">
                    <a14:useLocalDpi xmlns:a14="http://schemas.microsoft.com/office/drawing/2010/main"/>
                  </a:ext>
                </a:extLst>
              </a:blip>
              <a:stretch>
                <a:fillRect/>
              </a:stretch>
            </a:blipFill>
          </p:spPr>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21600000">
            <a:off x="1290525" y="1263831"/>
            <a:ext cx="7062900" cy="3784419"/>
            <a:chOff x="1290525" y="1263831"/>
            <a:chExt cx="7062900" cy="3784419"/>
          </a:xfrm>
        </p:grpSpPr>
        <p:sp>
          <p:nvSpPr>
            <p:cNvPr id="2" name="Freeform 2"/>
            <p:cNvSpPr/>
            <p:nvPr/>
          </p:nvSpPr>
          <p:spPr>
            <a:xfrm>
              <a:off x="1290525" y="1263831"/>
              <a:ext cx="7062900" cy="3784419"/>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80000"/>
              </a:srgbClr>
            </a:solidFill>
          </p:spPr>
        </p:sp>
      </p:grpSp>
      <p:grpSp>
        <p:nvGrpSpPr>
          <p:cNvPr id="5" name="Group 5"/>
          <p:cNvGrpSpPr/>
          <p:nvPr/>
        </p:nvGrpSpPr>
        <p:grpSpPr>
          <a:xfrm rot="21600000">
            <a:off x="1190625" y="1152525"/>
            <a:ext cx="7062900" cy="3784419"/>
            <a:chOff x="1190625" y="1152525"/>
            <a:chExt cx="7062900" cy="3784419"/>
          </a:xfrm>
        </p:grpSpPr>
        <p:sp>
          <p:nvSpPr>
            <p:cNvPr id="4" name="Freeform 4"/>
            <p:cNvSpPr/>
            <p:nvPr/>
          </p:nvSpPr>
          <p:spPr>
            <a:xfrm>
              <a:off x="1190625" y="1152525"/>
              <a:ext cx="7062900" cy="3784419"/>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sp>
        <p:nvSpPr>
          <p:cNvPr id="6" name="TextBox 6"/>
          <p:cNvSpPr txBox="1"/>
          <p:nvPr/>
        </p:nvSpPr>
        <p:spPr>
          <a:xfrm rot="21600000">
            <a:off x="602588" y="406379"/>
            <a:ext cx="7597037" cy="485775"/>
          </a:xfrm>
          <a:prstGeom prst="rect">
            <a:avLst/>
          </a:prstGeom>
        </p:spPr>
        <p:txBody>
          <a:bodyPr lIns="0" tIns="50400" rIns="0" bIns="0" rtlCol="0" anchor="t"/>
          <a:lstStyle/>
          <a:p>
            <a:pPr algn="l">
              <a:lnSpc>
                <a:spcPts val="3841"/>
              </a:lnSpc>
            </a:pPr>
            <a:r>
              <a:rPr lang="en-US" sz="3491" b="1" i="0" spc="140">
                <a:solidFill>
                  <a:srgbClr val="273A64">
                    <a:alpha val="100000"/>
                  </a:srgbClr>
                </a:solidFill>
                <a:latin typeface="Poppins"/>
              </a:rPr>
              <a:t>HCBS Intake &amp; </a:t>
            </a:r>
            <a:r>
              <a:rPr lang="en-US" sz="3491" b="1" i="0" spc="140">
                <a:solidFill>
                  <a:srgbClr val="8695D4">
                    <a:alpha val="100000"/>
                  </a:srgbClr>
                </a:solidFill>
                <a:latin typeface="Poppins"/>
              </a:rPr>
              <a:t>PCCP Unit</a:t>
            </a:r>
          </a:p>
        </p:txBody>
      </p:sp>
      <p:cxnSp>
        <p:nvCxnSpPr>
          <p:cNvPr id="7" name="Straight Connector 7"/>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8" name="TextBox 8"/>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sp>
        <p:nvSpPr>
          <p:cNvPr id="9" name="TextBox 9"/>
          <p:cNvSpPr txBox="1"/>
          <p:nvPr/>
        </p:nvSpPr>
        <p:spPr>
          <a:xfrm rot="21600000">
            <a:off x="1449334" y="1389289"/>
            <a:ext cx="6512775" cy="3429000"/>
          </a:xfrm>
          <a:prstGeom prst="rect">
            <a:avLst/>
          </a:prstGeom>
        </p:spPr>
        <p:txBody>
          <a:bodyPr lIns="0" tIns="25200" rIns="0" bIns="0" rtlCol="0" anchor="t"/>
          <a:lstStyle/>
          <a:p>
            <a:pPr marL="318750" lvl="0" indent="-285750" algn="l">
              <a:lnSpc>
                <a:spcPts val="2310"/>
              </a:lnSpc>
              <a:buSzPct val="150000"/>
              <a:buFont typeface="Arial" panose="020B0604020202020204" pitchFamily="34" charset="0"/>
              <a:buChar char="•"/>
            </a:pPr>
            <a:r>
              <a:rPr lang="en-US" sz="1400" b="0" i="0" spc="0" dirty="0">
                <a:solidFill>
                  <a:srgbClr val="273A64">
                    <a:alpha val="100000"/>
                  </a:srgbClr>
                </a:solidFill>
                <a:latin typeface="Nunito"/>
              </a:rPr>
              <a:t>The HCBS Intake &amp; PCCP Unit is where new referrals and care planning requests for State Plan Services, Aged &amp; Disabled Waivered Services, the Adult Day Care Waiver, the Independent Living Waiver, and the Structured Family Caregiving Waiver are processed.</a:t>
            </a:r>
            <a:r>
              <a:rPr lang="en-US" sz="1400" b="1" dirty="0"/>
              <a:t/>
            </a:r>
            <a:br>
              <a:rPr lang="en-US" sz="1400" b="1" dirty="0"/>
            </a:br>
            <a:endParaRPr lang="en-US" sz="1400" b="1" dirty="0"/>
          </a:p>
          <a:p>
            <a:pPr marL="318750" lvl="0" indent="-285750" algn="l">
              <a:lnSpc>
                <a:spcPts val="2310"/>
              </a:lnSpc>
              <a:buSzPct val="150000"/>
              <a:buFont typeface="Arial" panose="020B0604020202020204" pitchFamily="34" charset="0"/>
              <a:buChar char="•"/>
            </a:pPr>
            <a:r>
              <a:rPr lang="en-US" sz="1400" b="0" i="0" spc="0" dirty="0">
                <a:solidFill>
                  <a:srgbClr val="273A64">
                    <a:alpha val="100000"/>
                  </a:srgbClr>
                </a:solidFill>
                <a:latin typeface="Nunito"/>
              </a:rPr>
              <a:t>HCBS Intake &amp; PCCP operates as a State-wide Contact Center.</a:t>
            </a:r>
            <a:r>
              <a:rPr lang="en-US" sz="1400" b="1" dirty="0"/>
              <a:t/>
            </a:r>
            <a:br>
              <a:rPr lang="en-US" sz="1400" b="1" dirty="0"/>
            </a:br>
            <a:endParaRPr lang="en-US" sz="1400" b="1" dirty="0"/>
          </a:p>
          <a:p>
            <a:pPr marL="318750" lvl="0" indent="-285750" algn="l">
              <a:lnSpc>
                <a:spcPts val="2310"/>
              </a:lnSpc>
              <a:buSzPct val="150000"/>
              <a:buFont typeface="Arial" panose="020B0604020202020204" pitchFamily="34" charset="0"/>
              <a:buChar char="•"/>
            </a:pPr>
            <a:r>
              <a:rPr lang="en-US" sz="1400" b="0" i="0" spc="0" dirty="0">
                <a:solidFill>
                  <a:srgbClr val="273A64">
                    <a:alpha val="100000"/>
                  </a:srgbClr>
                </a:solidFill>
                <a:latin typeface="Nunito"/>
              </a:rPr>
              <a:t>Contact Center Hours of Operation are Monday through Friday from 8:30 AM to 3:00 PM and closed all State &amp; Federal Holidays, however the Bureau of Intake &amp; PCCP is staffed from 8:00 AM to 5:00 PM.</a:t>
            </a:r>
          </a:p>
        </p:txBody>
      </p:sp>
      <p:grpSp>
        <p:nvGrpSpPr>
          <p:cNvPr id="11" name="Group 11"/>
          <p:cNvGrpSpPr/>
          <p:nvPr/>
        </p:nvGrpSpPr>
        <p:grpSpPr>
          <a:xfrm>
            <a:off x="8902963" y="-61311"/>
            <a:ext cx="875364" cy="5558567"/>
            <a:chOff x="8902963" y="-61311"/>
            <a:chExt cx="875364" cy="5558567"/>
          </a:xfrm>
        </p:grpSpPr>
        <p:sp>
          <p:nvSpPr>
            <p:cNvPr id="10" name="Freeform 10"/>
            <p:cNvSpPr/>
            <p:nvPr/>
          </p:nvSpPr>
          <p:spPr>
            <a:xfrm>
              <a:off x="8902963" y="-61311"/>
              <a:ext cx="875364" cy="555856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21600000">
            <a:off x="702521" y="1672608"/>
            <a:ext cx="8639175" cy="3562350"/>
            <a:chOff x="702521" y="1672608"/>
            <a:chExt cx="8639175" cy="3562350"/>
          </a:xfrm>
        </p:grpSpPr>
        <p:sp>
          <p:nvSpPr>
            <p:cNvPr id="2" name="Freeform 2"/>
            <p:cNvSpPr/>
            <p:nvPr/>
          </p:nvSpPr>
          <p:spPr>
            <a:xfrm>
              <a:off x="702521" y="1672608"/>
              <a:ext cx="8639175" cy="35623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70000"/>
              </a:srgbClr>
            </a:solidFill>
          </p:spPr>
        </p:sp>
      </p:grpSp>
      <p:sp>
        <p:nvSpPr>
          <p:cNvPr id="4" name="TextBox 4"/>
          <p:cNvSpPr txBox="1"/>
          <p:nvPr/>
        </p:nvSpPr>
        <p:spPr>
          <a:xfrm rot="21600000">
            <a:off x="701675" y="246330"/>
            <a:ext cx="8646375" cy="457200"/>
          </a:xfrm>
          <a:prstGeom prst="rect">
            <a:avLst/>
          </a:prstGeom>
        </p:spPr>
        <p:txBody>
          <a:bodyPr lIns="0" tIns="46800" rIns="0" bIns="0" rtlCol="0" anchor="t"/>
          <a:lstStyle/>
          <a:p>
            <a:pPr algn="l">
              <a:lnSpc>
                <a:spcPts val="3615"/>
              </a:lnSpc>
            </a:pPr>
            <a:r>
              <a:rPr lang="en-US" sz="3286" b="1" i="0" spc="131">
                <a:solidFill>
                  <a:srgbClr val="273A64">
                    <a:alpha val="100000"/>
                  </a:srgbClr>
                </a:solidFill>
                <a:latin typeface="Poppins"/>
              </a:rPr>
              <a:t>Communicating with </a:t>
            </a:r>
            <a:r>
              <a:rPr lang="en-US" sz="3286" b="1" i="0" spc="131">
                <a:solidFill>
                  <a:srgbClr val="8695D4">
                    <a:alpha val="100000"/>
                  </a:srgbClr>
                </a:solidFill>
                <a:latin typeface="Poppins"/>
              </a:rPr>
              <a:t>Intake &amp; PCCP</a:t>
            </a:r>
          </a:p>
        </p:txBody>
      </p:sp>
      <p:cxnSp>
        <p:nvCxnSpPr>
          <p:cNvPr id="5" name="Straight Connector 5"/>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sp>
        <p:nvSpPr>
          <p:cNvPr id="7" name="TextBox 7"/>
          <p:cNvSpPr txBox="1"/>
          <p:nvPr/>
        </p:nvSpPr>
        <p:spPr>
          <a:xfrm rot="21600000">
            <a:off x="1282700" y="1095375"/>
            <a:ext cx="3331425" cy="266700"/>
          </a:xfrm>
          <a:prstGeom prst="rect">
            <a:avLst/>
          </a:prstGeom>
        </p:spPr>
        <p:txBody>
          <a:bodyPr lIns="0" tIns="21600" rIns="0" bIns="0" rtlCol="0" anchor="t"/>
          <a:lstStyle/>
          <a:p>
            <a:pPr algn="l">
              <a:lnSpc>
                <a:spcPts val="2100"/>
              </a:lnSpc>
            </a:pPr>
            <a:r>
              <a:rPr lang="en-US" sz="1500" b="1" i="0" spc="0">
                <a:solidFill>
                  <a:srgbClr val="273A64">
                    <a:alpha val="100000"/>
                  </a:srgbClr>
                </a:solidFill>
                <a:latin typeface="Nunito"/>
              </a:rPr>
              <a:t>Preserve phone lines for participants</a:t>
            </a:r>
          </a:p>
        </p:txBody>
      </p:sp>
      <p:grpSp>
        <p:nvGrpSpPr>
          <p:cNvPr id="9" name="Group 9"/>
          <p:cNvGrpSpPr/>
          <p:nvPr/>
        </p:nvGrpSpPr>
        <p:grpSpPr>
          <a:xfrm rot="21600000">
            <a:off x="704850" y="1019175"/>
            <a:ext cx="419100" cy="419100"/>
            <a:chOff x="704850" y="1019175"/>
            <a:chExt cx="419100" cy="419100"/>
          </a:xfrm>
        </p:grpSpPr>
        <p:sp>
          <p:nvSpPr>
            <p:cNvPr id="8" name="Freeform 8"/>
            <p:cNvSpPr/>
            <p:nvPr/>
          </p:nvSpPr>
          <p:spPr>
            <a:xfrm>
              <a:off x="704850" y="1019175"/>
              <a:ext cx="419100" cy="419100"/>
            </a:xfrm>
            <a:custGeom>
              <a:avLst/>
              <a:gdLst/>
              <a:ahLst/>
              <a:cxnLst/>
              <a:rect l="0" t="0" r="0" b="0"/>
              <a:pathLst>
                <a:path w="304800" h="304800">
                  <a:moveTo>
                    <a:pt x="152400" y="0"/>
                  </a:moveTo>
                  <a:cubicBezTo>
                    <a:pt x="68370" y="0"/>
                    <a:pt x="0" y="68370"/>
                    <a:pt x="0" y="152400"/>
                  </a:cubicBezTo>
                  <a:cubicBezTo>
                    <a:pt x="0" y="236430"/>
                    <a:pt x="68370" y="304800"/>
                    <a:pt x="152400" y="304800"/>
                  </a:cubicBezTo>
                  <a:cubicBezTo>
                    <a:pt x="236430" y="304800"/>
                    <a:pt x="304800" y="236430"/>
                    <a:pt x="304800" y="152400"/>
                  </a:cubicBezTo>
                  <a:cubicBezTo>
                    <a:pt x="304800" y="68370"/>
                    <a:pt x="236430" y="0"/>
                    <a:pt x="152400" y="0"/>
                  </a:cubicBezTo>
                  <a:close/>
                  <a:moveTo>
                    <a:pt x="152400" y="272910"/>
                  </a:moveTo>
                  <a:cubicBezTo>
                    <a:pt x="85944" y="272910"/>
                    <a:pt x="31890" y="218856"/>
                    <a:pt x="31890" y="152400"/>
                  </a:cubicBezTo>
                  <a:cubicBezTo>
                    <a:pt x="31890" y="85944"/>
                    <a:pt x="85944" y="31890"/>
                    <a:pt x="152400" y="31890"/>
                  </a:cubicBezTo>
                  <a:cubicBezTo>
                    <a:pt x="218856" y="31890"/>
                    <a:pt x="272910" y="85954"/>
                    <a:pt x="272910" y="152400"/>
                  </a:cubicBezTo>
                  <a:cubicBezTo>
                    <a:pt x="272910" y="218846"/>
                    <a:pt x="218856" y="272910"/>
                    <a:pt x="152400" y="272910"/>
                  </a:cubicBezTo>
                  <a:close/>
                  <a:moveTo>
                    <a:pt x="168345" y="61827"/>
                  </a:moveTo>
                  <a:cubicBezTo>
                    <a:pt x="168345" y="61770"/>
                    <a:pt x="168307" y="61732"/>
                    <a:pt x="168250" y="61732"/>
                  </a:cubicBezTo>
                  <a:lnTo>
                    <a:pt x="152400" y="61732"/>
                  </a:lnTo>
                  <a:lnTo>
                    <a:pt x="136550" y="61732"/>
                  </a:lnTo>
                  <a:cubicBezTo>
                    <a:pt x="136493" y="61732"/>
                    <a:pt x="136455" y="61770"/>
                    <a:pt x="136455" y="61827"/>
                  </a:cubicBezTo>
                  <a:lnTo>
                    <a:pt x="136455" y="176794"/>
                  </a:lnTo>
                  <a:cubicBezTo>
                    <a:pt x="136455" y="176851"/>
                    <a:pt x="136493" y="176889"/>
                    <a:pt x="136550" y="176889"/>
                  </a:cubicBezTo>
                  <a:lnTo>
                    <a:pt x="168250" y="176889"/>
                  </a:lnTo>
                  <a:cubicBezTo>
                    <a:pt x="168307" y="176889"/>
                    <a:pt x="168345" y="176851"/>
                    <a:pt x="168345" y="176794"/>
                  </a:cubicBezTo>
                  <a:lnTo>
                    <a:pt x="168345" y="61827"/>
                  </a:lnTo>
                  <a:close/>
                  <a:moveTo>
                    <a:pt x="152400" y="199263"/>
                  </a:moveTo>
                  <a:cubicBezTo>
                    <a:pt x="141770" y="199263"/>
                    <a:pt x="133150" y="207883"/>
                    <a:pt x="133150" y="218513"/>
                  </a:cubicBezTo>
                  <a:cubicBezTo>
                    <a:pt x="133150" y="229143"/>
                    <a:pt x="141770" y="237763"/>
                    <a:pt x="152400" y="237763"/>
                  </a:cubicBezTo>
                  <a:cubicBezTo>
                    <a:pt x="160372" y="237763"/>
                    <a:pt x="167211" y="232915"/>
                    <a:pt x="170136" y="226009"/>
                  </a:cubicBezTo>
                  <a:cubicBezTo>
                    <a:pt x="171107" y="223704"/>
                    <a:pt x="171650" y="221180"/>
                    <a:pt x="171650" y="218523"/>
                  </a:cubicBezTo>
                  <a:cubicBezTo>
                    <a:pt x="171650" y="207883"/>
                    <a:pt x="163030" y="199263"/>
                    <a:pt x="152400" y="199263"/>
                  </a:cubicBezTo>
                  <a:close/>
                </a:path>
              </a:pathLst>
            </a:custGeom>
            <a:solidFill>
              <a:srgbClr val="273A64">
                <a:alpha val="100000"/>
              </a:srgbClr>
            </a:solidFill>
          </p:spPr>
        </p:sp>
      </p:grpSp>
      <p:sp>
        <p:nvSpPr>
          <p:cNvPr id="10" name="TextBox 10"/>
          <p:cNvSpPr txBox="1"/>
          <p:nvPr/>
        </p:nvSpPr>
        <p:spPr>
          <a:xfrm rot="21600000">
            <a:off x="5426075" y="1095375"/>
            <a:ext cx="3998175" cy="266700"/>
          </a:xfrm>
          <a:prstGeom prst="rect">
            <a:avLst/>
          </a:prstGeom>
        </p:spPr>
        <p:txBody>
          <a:bodyPr lIns="0" tIns="21600" rIns="0" bIns="0" rtlCol="0" anchor="t"/>
          <a:lstStyle/>
          <a:p>
            <a:pPr algn="l">
              <a:lnSpc>
                <a:spcPts val="2100"/>
              </a:lnSpc>
            </a:pPr>
            <a:r>
              <a:rPr lang="en-US" sz="1500" b="1" i="0" spc="0">
                <a:solidFill>
                  <a:srgbClr val="273A64">
                    <a:alpha val="100000"/>
                  </a:srgbClr>
                </a:solidFill>
                <a:latin typeface="Nunito"/>
              </a:rPr>
              <a:t>Providers should use email or online options</a:t>
            </a:r>
          </a:p>
        </p:txBody>
      </p:sp>
      <p:grpSp>
        <p:nvGrpSpPr>
          <p:cNvPr id="12" name="Group 12"/>
          <p:cNvGrpSpPr/>
          <p:nvPr/>
        </p:nvGrpSpPr>
        <p:grpSpPr>
          <a:xfrm rot="21600000">
            <a:off x="4848225" y="1019175"/>
            <a:ext cx="419100" cy="419100"/>
            <a:chOff x="4848225" y="1019175"/>
            <a:chExt cx="419100" cy="419100"/>
          </a:xfrm>
        </p:grpSpPr>
        <p:sp>
          <p:nvSpPr>
            <p:cNvPr id="11" name="Freeform 11"/>
            <p:cNvSpPr/>
            <p:nvPr/>
          </p:nvSpPr>
          <p:spPr>
            <a:xfrm>
              <a:off x="4848225" y="1019175"/>
              <a:ext cx="419100" cy="419100"/>
            </a:xfrm>
            <a:custGeom>
              <a:avLst/>
              <a:gdLst/>
              <a:ahLst/>
              <a:cxnLst/>
              <a:rect l="0" t="0" r="0" b="0"/>
              <a:pathLst>
                <a:path w="304800" h="304800">
                  <a:moveTo>
                    <a:pt x="152400" y="0"/>
                  </a:moveTo>
                  <a:cubicBezTo>
                    <a:pt x="68370" y="0"/>
                    <a:pt x="0" y="68370"/>
                    <a:pt x="0" y="152400"/>
                  </a:cubicBezTo>
                  <a:cubicBezTo>
                    <a:pt x="0" y="236430"/>
                    <a:pt x="68370" y="304800"/>
                    <a:pt x="152400" y="304800"/>
                  </a:cubicBezTo>
                  <a:cubicBezTo>
                    <a:pt x="236430" y="304800"/>
                    <a:pt x="304800" y="236430"/>
                    <a:pt x="304800" y="152400"/>
                  </a:cubicBezTo>
                  <a:cubicBezTo>
                    <a:pt x="304800" y="68370"/>
                    <a:pt x="236430" y="0"/>
                    <a:pt x="152400" y="0"/>
                  </a:cubicBezTo>
                  <a:close/>
                  <a:moveTo>
                    <a:pt x="152400" y="272910"/>
                  </a:moveTo>
                  <a:cubicBezTo>
                    <a:pt x="85944" y="272910"/>
                    <a:pt x="31890" y="218856"/>
                    <a:pt x="31890" y="152400"/>
                  </a:cubicBezTo>
                  <a:cubicBezTo>
                    <a:pt x="31890" y="85944"/>
                    <a:pt x="85944" y="31890"/>
                    <a:pt x="152400" y="31890"/>
                  </a:cubicBezTo>
                  <a:cubicBezTo>
                    <a:pt x="218856" y="31890"/>
                    <a:pt x="272910" y="85954"/>
                    <a:pt x="272910" y="152400"/>
                  </a:cubicBezTo>
                  <a:cubicBezTo>
                    <a:pt x="272910" y="218846"/>
                    <a:pt x="218856" y="272910"/>
                    <a:pt x="152400" y="272910"/>
                  </a:cubicBezTo>
                  <a:close/>
                  <a:moveTo>
                    <a:pt x="168345" y="61827"/>
                  </a:moveTo>
                  <a:cubicBezTo>
                    <a:pt x="168345" y="61770"/>
                    <a:pt x="168307" y="61732"/>
                    <a:pt x="168250" y="61732"/>
                  </a:cubicBezTo>
                  <a:lnTo>
                    <a:pt x="152400" y="61732"/>
                  </a:lnTo>
                  <a:lnTo>
                    <a:pt x="136550" y="61732"/>
                  </a:lnTo>
                  <a:cubicBezTo>
                    <a:pt x="136493" y="61732"/>
                    <a:pt x="136455" y="61770"/>
                    <a:pt x="136455" y="61827"/>
                  </a:cubicBezTo>
                  <a:lnTo>
                    <a:pt x="136455" y="176794"/>
                  </a:lnTo>
                  <a:cubicBezTo>
                    <a:pt x="136455" y="176851"/>
                    <a:pt x="136493" y="176889"/>
                    <a:pt x="136550" y="176889"/>
                  </a:cubicBezTo>
                  <a:lnTo>
                    <a:pt x="168250" y="176889"/>
                  </a:lnTo>
                  <a:cubicBezTo>
                    <a:pt x="168307" y="176889"/>
                    <a:pt x="168345" y="176851"/>
                    <a:pt x="168345" y="176794"/>
                  </a:cubicBezTo>
                  <a:lnTo>
                    <a:pt x="168345" y="61827"/>
                  </a:lnTo>
                  <a:close/>
                  <a:moveTo>
                    <a:pt x="152400" y="199263"/>
                  </a:moveTo>
                  <a:cubicBezTo>
                    <a:pt x="141770" y="199263"/>
                    <a:pt x="133150" y="207883"/>
                    <a:pt x="133150" y="218513"/>
                  </a:cubicBezTo>
                  <a:cubicBezTo>
                    <a:pt x="133150" y="229143"/>
                    <a:pt x="141770" y="237763"/>
                    <a:pt x="152400" y="237763"/>
                  </a:cubicBezTo>
                  <a:cubicBezTo>
                    <a:pt x="160372" y="237763"/>
                    <a:pt x="167211" y="232915"/>
                    <a:pt x="170136" y="226009"/>
                  </a:cubicBezTo>
                  <a:cubicBezTo>
                    <a:pt x="171107" y="223704"/>
                    <a:pt x="171650" y="221180"/>
                    <a:pt x="171650" y="218523"/>
                  </a:cubicBezTo>
                  <a:cubicBezTo>
                    <a:pt x="171650" y="207883"/>
                    <a:pt x="163030" y="199263"/>
                    <a:pt x="152400" y="199263"/>
                  </a:cubicBezTo>
                  <a:close/>
                </a:path>
              </a:pathLst>
            </a:custGeom>
            <a:solidFill>
              <a:srgbClr val="273A64">
                <a:alpha val="100000"/>
              </a:srgbClr>
            </a:solidFill>
          </p:spPr>
        </p:sp>
      </p:grpSp>
      <p:sp>
        <p:nvSpPr>
          <p:cNvPr id="13" name="TextBox 13"/>
          <p:cNvSpPr txBox="1"/>
          <p:nvPr/>
        </p:nvSpPr>
        <p:spPr>
          <a:xfrm rot="21600000">
            <a:off x="1095375" y="1857375"/>
            <a:ext cx="1493100" cy="266700"/>
          </a:xfrm>
          <a:prstGeom prst="rect">
            <a:avLst/>
          </a:prstGeom>
        </p:spPr>
        <p:txBody>
          <a:bodyPr lIns="0" tIns="21600" rIns="0" bIns="0" rtlCol="0" anchor="t"/>
          <a:lstStyle/>
          <a:p>
            <a:pPr algn="ctr">
              <a:lnSpc>
                <a:spcPts val="2100"/>
              </a:lnSpc>
            </a:pPr>
            <a:r>
              <a:rPr lang="en-US" sz="1500" b="1" i="0" spc="0">
                <a:solidFill>
                  <a:srgbClr val="273A64">
                    <a:alpha val="100000"/>
                  </a:srgbClr>
                </a:solidFill>
                <a:latin typeface="Nunito"/>
              </a:rPr>
              <a:t>Southwest MO</a:t>
            </a:r>
          </a:p>
        </p:txBody>
      </p:sp>
      <p:sp>
        <p:nvSpPr>
          <p:cNvPr id="14" name="TextBox 14"/>
          <p:cNvSpPr txBox="1"/>
          <p:nvPr/>
        </p:nvSpPr>
        <p:spPr>
          <a:xfrm rot="21600000">
            <a:off x="1095375" y="2171700"/>
            <a:ext cx="1493100" cy="266700"/>
          </a:xfrm>
          <a:prstGeom prst="rect">
            <a:avLst/>
          </a:prstGeom>
        </p:spPr>
        <p:txBody>
          <a:bodyPr lIns="0" tIns="21600" rIns="0" bIns="0" rtlCol="0" anchor="t"/>
          <a:lstStyle/>
          <a:p>
            <a:pPr algn="ctr">
              <a:lnSpc>
                <a:spcPts val="2100"/>
              </a:lnSpc>
            </a:pPr>
            <a:r>
              <a:rPr lang="en-US" sz="1500" b="0" i="0" spc="0">
                <a:solidFill>
                  <a:srgbClr val="273A64">
                    <a:alpha val="100000"/>
                  </a:srgbClr>
                </a:solidFill>
                <a:latin typeface="Nunito"/>
              </a:rPr>
              <a:t>417-895-6455</a:t>
            </a:r>
          </a:p>
        </p:txBody>
      </p:sp>
      <p:sp>
        <p:nvSpPr>
          <p:cNvPr id="15" name="TextBox 15"/>
          <p:cNvSpPr txBox="1"/>
          <p:nvPr/>
        </p:nvSpPr>
        <p:spPr>
          <a:xfrm rot="21600000">
            <a:off x="3169708" y="1854200"/>
            <a:ext cx="1493100" cy="266700"/>
          </a:xfrm>
          <a:prstGeom prst="rect">
            <a:avLst/>
          </a:prstGeom>
        </p:spPr>
        <p:txBody>
          <a:bodyPr lIns="0" tIns="21600" rIns="0" bIns="0" rtlCol="0" anchor="t"/>
          <a:lstStyle/>
          <a:p>
            <a:pPr algn="ctr">
              <a:lnSpc>
                <a:spcPts val="2100"/>
              </a:lnSpc>
            </a:pPr>
            <a:r>
              <a:rPr lang="en-US" sz="1500" b="1" i="0" spc="0">
                <a:solidFill>
                  <a:srgbClr val="273A64">
                    <a:alpha val="100000"/>
                  </a:srgbClr>
                </a:solidFill>
                <a:latin typeface="Nunito"/>
              </a:rPr>
              <a:t>Southeast MO</a:t>
            </a:r>
          </a:p>
        </p:txBody>
      </p:sp>
      <p:sp>
        <p:nvSpPr>
          <p:cNvPr id="16" name="TextBox 16"/>
          <p:cNvSpPr txBox="1"/>
          <p:nvPr/>
        </p:nvSpPr>
        <p:spPr>
          <a:xfrm rot="21600000">
            <a:off x="3169708" y="2168525"/>
            <a:ext cx="1493100" cy="266700"/>
          </a:xfrm>
          <a:prstGeom prst="rect">
            <a:avLst/>
          </a:prstGeom>
        </p:spPr>
        <p:txBody>
          <a:bodyPr lIns="0" tIns="21600" rIns="0" bIns="0" rtlCol="0" anchor="t"/>
          <a:lstStyle/>
          <a:p>
            <a:pPr algn="ctr">
              <a:lnSpc>
                <a:spcPts val="2100"/>
              </a:lnSpc>
            </a:pPr>
            <a:r>
              <a:rPr lang="en-US" sz="1500" b="0" i="0" spc="0">
                <a:solidFill>
                  <a:srgbClr val="273A64">
                    <a:alpha val="100000"/>
                  </a:srgbClr>
                </a:solidFill>
                <a:latin typeface="Nunito"/>
              </a:rPr>
              <a:t>573-290-5781</a:t>
            </a:r>
          </a:p>
        </p:txBody>
      </p:sp>
      <p:sp>
        <p:nvSpPr>
          <p:cNvPr id="17" name="TextBox 17"/>
          <p:cNvSpPr txBox="1"/>
          <p:nvPr/>
        </p:nvSpPr>
        <p:spPr>
          <a:xfrm rot="21600000">
            <a:off x="5244042" y="1857375"/>
            <a:ext cx="1493100" cy="266700"/>
          </a:xfrm>
          <a:prstGeom prst="rect">
            <a:avLst/>
          </a:prstGeom>
        </p:spPr>
        <p:txBody>
          <a:bodyPr lIns="0" tIns="21600" rIns="0" bIns="0" rtlCol="0" anchor="t"/>
          <a:lstStyle/>
          <a:p>
            <a:pPr algn="ctr">
              <a:lnSpc>
                <a:spcPts val="2100"/>
              </a:lnSpc>
            </a:pPr>
            <a:r>
              <a:rPr lang="en-US" sz="1500" b="1" i="0" spc="0">
                <a:solidFill>
                  <a:srgbClr val="273A64">
                    <a:alpha val="100000"/>
                  </a:srgbClr>
                </a:solidFill>
                <a:latin typeface="Nunito"/>
              </a:rPr>
              <a:t>East Central MO</a:t>
            </a:r>
          </a:p>
        </p:txBody>
      </p:sp>
      <p:sp>
        <p:nvSpPr>
          <p:cNvPr id="18" name="TextBox 18"/>
          <p:cNvSpPr txBox="1"/>
          <p:nvPr/>
        </p:nvSpPr>
        <p:spPr>
          <a:xfrm rot="21600000">
            <a:off x="5244042" y="2171700"/>
            <a:ext cx="1493100" cy="266700"/>
          </a:xfrm>
          <a:prstGeom prst="rect">
            <a:avLst/>
          </a:prstGeom>
        </p:spPr>
        <p:txBody>
          <a:bodyPr lIns="0" tIns="21600" rIns="0" bIns="0" rtlCol="0" anchor="t"/>
          <a:lstStyle/>
          <a:p>
            <a:pPr algn="ctr">
              <a:lnSpc>
                <a:spcPts val="2100"/>
              </a:lnSpc>
            </a:pPr>
            <a:r>
              <a:rPr lang="en-US" sz="1500" b="0" i="0" spc="0">
                <a:solidFill>
                  <a:srgbClr val="273A64">
                    <a:alpha val="100000"/>
                  </a:srgbClr>
                </a:solidFill>
                <a:latin typeface="Nunito"/>
              </a:rPr>
              <a:t>314-340-7300</a:t>
            </a:r>
          </a:p>
        </p:txBody>
      </p:sp>
      <p:sp>
        <p:nvSpPr>
          <p:cNvPr id="19" name="TextBox 19"/>
          <p:cNvSpPr txBox="1"/>
          <p:nvPr/>
        </p:nvSpPr>
        <p:spPr>
          <a:xfrm rot="21600000">
            <a:off x="7318375" y="1854200"/>
            <a:ext cx="1493100" cy="266700"/>
          </a:xfrm>
          <a:prstGeom prst="rect">
            <a:avLst/>
          </a:prstGeom>
        </p:spPr>
        <p:txBody>
          <a:bodyPr lIns="0" tIns="21600" rIns="0" bIns="0" rtlCol="0" anchor="t"/>
          <a:lstStyle/>
          <a:p>
            <a:pPr algn="ctr">
              <a:lnSpc>
                <a:spcPts val="2100"/>
              </a:lnSpc>
            </a:pPr>
            <a:r>
              <a:rPr lang="en-US" sz="1500" b="1" i="0" spc="0">
                <a:solidFill>
                  <a:srgbClr val="273A64">
                    <a:alpha val="100000"/>
                  </a:srgbClr>
                </a:solidFill>
                <a:latin typeface="Nunito"/>
              </a:rPr>
              <a:t>Northwest MO</a:t>
            </a:r>
          </a:p>
        </p:txBody>
      </p:sp>
      <p:sp>
        <p:nvSpPr>
          <p:cNvPr id="20" name="TextBox 20"/>
          <p:cNvSpPr txBox="1"/>
          <p:nvPr/>
        </p:nvSpPr>
        <p:spPr>
          <a:xfrm rot="21600000">
            <a:off x="7318375" y="2168525"/>
            <a:ext cx="1493100" cy="266700"/>
          </a:xfrm>
          <a:prstGeom prst="rect">
            <a:avLst/>
          </a:prstGeom>
        </p:spPr>
        <p:txBody>
          <a:bodyPr lIns="0" tIns="21600" rIns="0" bIns="0" rtlCol="0" anchor="t"/>
          <a:lstStyle/>
          <a:p>
            <a:pPr algn="ctr">
              <a:lnSpc>
                <a:spcPts val="2100"/>
              </a:lnSpc>
            </a:pPr>
            <a:r>
              <a:rPr lang="en-US" sz="1500" b="0" i="0" spc="0">
                <a:solidFill>
                  <a:srgbClr val="273A64">
                    <a:alpha val="100000"/>
                  </a:srgbClr>
                </a:solidFill>
                <a:latin typeface="Nunito"/>
              </a:rPr>
              <a:t>816-889-2206</a:t>
            </a:r>
          </a:p>
        </p:txBody>
      </p:sp>
      <p:sp>
        <p:nvSpPr>
          <p:cNvPr id="21" name="TextBox 21"/>
          <p:cNvSpPr txBox="1"/>
          <p:nvPr/>
        </p:nvSpPr>
        <p:spPr>
          <a:xfrm rot="21600000">
            <a:off x="3165475" y="2597150"/>
            <a:ext cx="1493100" cy="266700"/>
          </a:xfrm>
          <a:prstGeom prst="rect">
            <a:avLst/>
          </a:prstGeom>
        </p:spPr>
        <p:txBody>
          <a:bodyPr lIns="0" tIns="21600" rIns="0" bIns="0" rtlCol="0" anchor="t"/>
          <a:lstStyle/>
          <a:p>
            <a:pPr algn="ctr">
              <a:lnSpc>
                <a:spcPts val="2100"/>
              </a:lnSpc>
            </a:pPr>
            <a:r>
              <a:rPr lang="en-US" sz="1500" b="1" i="0" spc="0">
                <a:solidFill>
                  <a:srgbClr val="273A64">
                    <a:alpha val="100000"/>
                  </a:srgbClr>
                </a:solidFill>
                <a:latin typeface="Nunito"/>
              </a:rPr>
              <a:t>Central MO</a:t>
            </a:r>
          </a:p>
        </p:txBody>
      </p:sp>
      <p:sp>
        <p:nvSpPr>
          <p:cNvPr id="22" name="TextBox 22"/>
          <p:cNvSpPr txBox="1"/>
          <p:nvPr/>
        </p:nvSpPr>
        <p:spPr>
          <a:xfrm rot="21600000">
            <a:off x="3165475" y="2911475"/>
            <a:ext cx="1493100" cy="266700"/>
          </a:xfrm>
          <a:prstGeom prst="rect">
            <a:avLst/>
          </a:prstGeom>
        </p:spPr>
        <p:txBody>
          <a:bodyPr lIns="0" tIns="21600" rIns="0" bIns="0" rtlCol="0" anchor="t"/>
          <a:lstStyle/>
          <a:p>
            <a:pPr algn="ctr">
              <a:lnSpc>
                <a:spcPts val="2100"/>
              </a:lnSpc>
            </a:pPr>
            <a:r>
              <a:rPr lang="en-US" sz="1500" b="0" i="0" spc="0">
                <a:solidFill>
                  <a:srgbClr val="273A64">
                    <a:alpha val="100000"/>
                  </a:srgbClr>
                </a:solidFill>
                <a:latin typeface="Nunito"/>
              </a:rPr>
              <a:t>573-441-6222</a:t>
            </a:r>
          </a:p>
        </p:txBody>
      </p:sp>
      <p:sp>
        <p:nvSpPr>
          <p:cNvPr id="23" name="TextBox 23"/>
          <p:cNvSpPr txBox="1"/>
          <p:nvPr/>
        </p:nvSpPr>
        <p:spPr>
          <a:xfrm rot="21600000">
            <a:off x="5241925" y="2619375"/>
            <a:ext cx="1493100" cy="266700"/>
          </a:xfrm>
          <a:prstGeom prst="rect">
            <a:avLst/>
          </a:prstGeom>
        </p:spPr>
        <p:txBody>
          <a:bodyPr lIns="0" tIns="21600" rIns="0" bIns="0" rtlCol="0" anchor="t"/>
          <a:lstStyle/>
          <a:p>
            <a:pPr algn="ctr">
              <a:lnSpc>
                <a:spcPts val="2100"/>
              </a:lnSpc>
            </a:pPr>
            <a:r>
              <a:rPr lang="en-US" sz="1500" b="1" i="0" spc="0">
                <a:solidFill>
                  <a:srgbClr val="273A64">
                    <a:alpha val="100000"/>
                  </a:srgbClr>
                </a:solidFill>
                <a:latin typeface="Nunito"/>
              </a:rPr>
              <a:t>Statewide</a:t>
            </a:r>
          </a:p>
        </p:txBody>
      </p:sp>
      <p:sp>
        <p:nvSpPr>
          <p:cNvPr id="24" name="TextBox 24"/>
          <p:cNvSpPr txBox="1"/>
          <p:nvPr/>
        </p:nvSpPr>
        <p:spPr>
          <a:xfrm rot="21600000">
            <a:off x="5241925" y="2933700"/>
            <a:ext cx="1493100" cy="266700"/>
          </a:xfrm>
          <a:prstGeom prst="rect">
            <a:avLst/>
          </a:prstGeom>
        </p:spPr>
        <p:txBody>
          <a:bodyPr lIns="0" tIns="21600" rIns="0" bIns="0" rtlCol="0" anchor="t"/>
          <a:lstStyle/>
          <a:p>
            <a:pPr algn="ctr">
              <a:lnSpc>
                <a:spcPts val="2100"/>
              </a:lnSpc>
            </a:pPr>
            <a:r>
              <a:rPr lang="en-US" sz="1500" b="0" i="0" spc="0">
                <a:solidFill>
                  <a:srgbClr val="273A64">
                    <a:alpha val="100000"/>
                  </a:srgbClr>
                </a:solidFill>
                <a:latin typeface="Nunito"/>
              </a:rPr>
              <a:t>866-835-3505</a:t>
            </a:r>
          </a:p>
        </p:txBody>
      </p:sp>
      <p:sp>
        <p:nvSpPr>
          <p:cNvPr id="25" name="TextBox 25"/>
          <p:cNvSpPr txBox="1"/>
          <p:nvPr/>
        </p:nvSpPr>
        <p:spPr>
          <a:xfrm rot="21600000">
            <a:off x="2143125" y="3648075"/>
            <a:ext cx="1493100" cy="266700"/>
          </a:xfrm>
          <a:prstGeom prst="rect">
            <a:avLst/>
          </a:prstGeom>
        </p:spPr>
        <p:txBody>
          <a:bodyPr lIns="0" tIns="21600" rIns="0" bIns="0" rtlCol="0" anchor="t"/>
          <a:lstStyle/>
          <a:p>
            <a:pPr algn="ctr">
              <a:lnSpc>
                <a:spcPts val="2100"/>
              </a:lnSpc>
            </a:pPr>
            <a:r>
              <a:rPr lang="en-US" sz="1500" b="1" i="0" spc="0">
                <a:solidFill>
                  <a:srgbClr val="273A64">
                    <a:alpha val="100000"/>
                  </a:srgbClr>
                </a:solidFill>
                <a:latin typeface="Nunito"/>
              </a:rPr>
              <a:t>HCBS Referrals</a:t>
            </a:r>
          </a:p>
        </p:txBody>
      </p:sp>
      <p:sp>
        <p:nvSpPr>
          <p:cNvPr id="26" name="TextBox 26"/>
          <p:cNvSpPr txBox="1"/>
          <p:nvPr/>
        </p:nvSpPr>
        <p:spPr>
          <a:xfrm rot="21600000">
            <a:off x="1000125" y="3914775"/>
            <a:ext cx="3779100" cy="266700"/>
          </a:xfrm>
          <a:prstGeom prst="rect">
            <a:avLst/>
          </a:prstGeom>
        </p:spPr>
        <p:txBody>
          <a:bodyPr lIns="0" tIns="21600" rIns="0" bIns="0" rtlCol="0" anchor="t"/>
          <a:lstStyle/>
          <a:p>
            <a:pPr algn="ctr">
              <a:lnSpc>
                <a:spcPts val="2100"/>
              </a:lnSpc>
            </a:pPr>
            <a:r>
              <a:rPr lang="en-US" sz="1500" b="0" i="0" u="sng" spc="0">
                <a:solidFill>
                  <a:srgbClr val="273A64">
                    <a:alpha val="100000"/>
                  </a:srgbClr>
                </a:solidFill>
                <a:latin typeface="Nunito"/>
              </a:rPr>
              <a:t>HCBSCallCenterReferrals@health.mo.gov</a:t>
            </a:r>
          </a:p>
        </p:txBody>
      </p:sp>
      <p:cxnSp>
        <p:nvCxnSpPr>
          <p:cNvPr id="27" name="Straight Connector 27"/>
          <p:cNvCxnSpPr>
            <a:cxnSpLocks/>
          </p:cNvCxnSpPr>
          <p:nvPr/>
        </p:nvCxnSpPr>
        <p:spPr>
          <a:xfrm rot="21600000">
            <a:off x="945409" y="3453783"/>
            <a:ext cx="8153400" cy="0"/>
          </a:xfrm>
          <a:prstGeom prst="line">
            <a:avLst/>
          </a:prstGeom>
          <a:ln w="19050">
            <a:solidFill>
              <a:srgbClr val="273A64">
                <a:alpha val="100000"/>
              </a:srgbClr>
            </a:solidFill>
          </a:ln>
        </p:spPr>
        <p:style>
          <a:lnRef idx="1">
            <a:schemeClr val="accent1"/>
          </a:lnRef>
          <a:fillRef idx="0">
            <a:schemeClr val="accent1"/>
          </a:fillRef>
          <a:effectRef idx="0">
            <a:schemeClr val="accent1"/>
          </a:effectRef>
          <a:fontRef idx="minor">
            <a:schemeClr val="tx1"/>
          </a:fontRef>
        </p:style>
      </p:cxnSp>
      <p:sp>
        <p:nvSpPr>
          <p:cNvPr id="28" name="TextBox 28"/>
          <p:cNvSpPr txBox="1"/>
          <p:nvPr/>
        </p:nvSpPr>
        <p:spPr>
          <a:xfrm rot="21600000">
            <a:off x="5810250" y="3648075"/>
            <a:ext cx="2798025" cy="266700"/>
          </a:xfrm>
          <a:prstGeom prst="rect">
            <a:avLst/>
          </a:prstGeom>
        </p:spPr>
        <p:txBody>
          <a:bodyPr lIns="0" tIns="21600" rIns="0" bIns="0" rtlCol="0" anchor="t"/>
          <a:lstStyle/>
          <a:p>
            <a:pPr algn="ctr">
              <a:lnSpc>
                <a:spcPts val="2100"/>
              </a:lnSpc>
            </a:pPr>
            <a:r>
              <a:rPr lang="en-US" sz="1500" b="1" i="0" spc="0">
                <a:solidFill>
                  <a:srgbClr val="273A64">
                    <a:alpha val="100000"/>
                  </a:srgbClr>
                </a:solidFill>
                <a:latin typeface="Nunito"/>
              </a:rPr>
              <a:t>Care Plan / Provider Changes</a:t>
            </a:r>
          </a:p>
        </p:txBody>
      </p:sp>
      <p:sp>
        <p:nvSpPr>
          <p:cNvPr id="29" name="TextBox 29"/>
          <p:cNvSpPr txBox="1"/>
          <p:nvPr/>
        </p:nvSpPr>
        <p:spPr>
          <a:xfrm rot="21600000">
            <a:off x="5319713" y="3914775"/>
            <a:ext cx="3779100" cy="266700"/>
          </a:xfrm>
          <a:prstGeom prst="rect">
            <a:avLst/>
          </a:prstGeom>
        </p:spPr>
        <p:txBody>
          <a:bodyPr lIns="0" tIns="21600" rIns="0" bIns="0" rtlCol="0" anchor="t"/>
          <a:lstStyle/>
          <a:p>
            <a:pPr algn="ctr">
              <a:lnSpc>
                <a:spcPts val="2100"/>
              </a:lnSpc>
            </a:pPr>
            <a:r>
              <a:rPr lang="en-US" sz="1500" b="0" i="0" u="sng" spc="0">
                <a:solidFill>
                  <a:srgbClr val="273A64">
                    <a:alpha val="100000"/>
                  </a:srgbClr>
                </a:solidFill>
                <a:latin typeface="Nunito"/>
              </a:rPr>
              <a:t>PCCP@health.mo.gov</a:t>
            </a:r>
          </a:p>
        </p:txBody>
      </p:sp>
      <p:sp>
        <p:nvSpPr>
          <p:cNvPr id="30" name="TextBox 30"/>
          <p:cNvSpPr txBox="1"/>
          <p:nvPr/>
        </p:nvSpPr>
        <p:spPr>
          <a:xfrm rot="21600000">
            <a:off x="1376363" y="4505325"/>
            <a:ext cx="3026625" cy="266700"/>
          </a:xfrm>
          <a:prstGeom prst="rect">
            <a:avLst/>
          </a:prstGeom>
        </p:spPr>
        <p:txBody>
          <a:bodyPr lIns="0" tIns="21600" rIns="0" bIns="0" rtlCol="0" anchor="t"/>
          <a:lstStyle/>
          <a:p>
            <a:pPr algn="ctr">
              <a:lnSpc>
                <a:spcPts val="2100"/>
              </a:lnSpc>
            </a:pPr>
            <a:r>
              <a:rPr lang="en-US" sz="1500" b="1" i="0" spc="0">
                <a:solidFill>
                  <a:srgbClr val="273A64">
                    <a:alpha val="100000"/>
                  </a:srgbClr>
                </a:solidFill>
                <a:latin typeface="Nunito"/>
              </a:rPr>
              <a:t>Provider Reassessment Reviews</a:t>
            </a:r>
          </a:p>
        </p:txBody>
      </p:sp>
      <p:sp>
        <p:nvSpPr>
          <p:cNvPr id="31" name="TextBox 31"/>
          <p:cNvSpPr txBox="1"/>
          <p:nvPr/>
        </p:nvSpPr>
        <p:spPr>
          <a:xfrm rot="21600000">
            <a:off x="866775" y="4772025"/>
            <a:ext cx="4045800" cy="266700"/>
          </a:xfrm>
          <a:prstGeom prst="rect">
            <a:avLst/>
          </a:prstGeom>
        </p:spPr>
        <p:txBody>
          <a:bodyPr lIns="0" tIns="21600" rIns="0" bIns="0" rtlCol="0" anchor="t"/>
          <a:lstStyle/>
          <a:p>
            <a:pPr algn="ctr">
              <a:lnSpc>
                <a:spcPts val="2100"/>
              </a:lnSpc>
            </a:pPr>
            <a:r>
              <a:rPr lang="en-US" sz="1500" b="0" i="0" u="sng" spc="0">
                <a:solidFill>
                  <a:srgbClr val="273A64">
                    <a:alpha val="100000"/>
                  </a:srgbClr>
                </a:solidFill>
                <a:latin typeface="Nunito"/>
              </a:rPr>
              <a:t>ProviderReassessmentReview@health.mo.gov</a:t>
            </a:r>
          </a:p>
        </p:txBody>
      </p:sp>
      <p:sp>
        <p:nvSpPr>
          <p:cNvPr id="32" name="TextBox 32"/>
          <p:cNvSpPr txBox="1"/>
          <p:nvPr/>
        </p:nvSpPr>
        <p:spPr>
          <a:xfrm rot="21600000">
            <a:off x="5605463" y="4467225"/>
            <a:ext cx="3207600" cy="266700"/>
          </a:xfrm>
          <a:prstGeom prst="rect">
            <a:avLst/>
          </a:prstGeom>
        </p:spPr>
        <p:txBody>
          <a:bodyPr lIns="0" tIns="21600" rIns="0" bIns="0" rtlCol="0" anchor="t"/>
          <a:lstStyle/>
          <a:p>
            <a:pPr algn="ctr">
              <a:lnSpc>
                <a:spcPts val="2100"/>
              </a:lnSpc>
            </a:pPr>
            <a:r>
              <a:rPr lang="en-US" sz="1500" b="1" i="0" spc="0">
                <a:solidFill>
                  <a:srgbClr val="273A64">
                    <a:alpha val="100000"/>
                  </a:srgbClr>
                </a:solidFill>
                <a:latin typeface="Nunito"/>
              </a:rPr>
              <a:t>HCBS Intake &amp; PCCP Management</a:t>
            </a:r>
          </a:p>
        </p:txBody>
      </p:sp>
      <p:sp>
        <p:nvSpPr>
          <p:cNvPr id="33" name="TextBox 33"/>
          <p:cNvSpPr txBox="1"/>
          <p:nvPr/>
        </p:nvSpPr>
        <p:spPr>
          <a:xfrm rot="21600000">
            <a:off x="5319713" y="4772025"/>
            <a:ext cx="3779100" cy="266700"/>
          </a:xfrm>
          <a:prstGeom prst="rect">
            <a:avLst/>
          </a:prstGeom>
        </p:spPr>
        <p:txBody>
          <a:bodyPr lIns="0" tIns="21600" rIns="0" bIns="0" rtlCol="0" anchor="t"/>
          <a:lstStyle/>
          <a:p>
            <a:pPr algn="ctr">
              <a:lnSpc>
                <a:spcPts val="2100"/>
              </a:lnSpc>
            </a:pPr>
            <a:r>
              <a:rPr lang="en-US" sz="1500" b="0" i="0" u="sng" spc="0">
                <a:solidFill>
                  <a:srgbClr val="273A64">
                    <a:alpha val="100000"/>
                  </a:srgbClr>
                </a:solidFill>
                <a:latin typeface="Nunito"/>
              </a:rPr>
              <a:t>HCBSIntakeAndPCCP@health.mo.gov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21600000">
            <a:off x="514350" y="152400"/>
            <a:ext cx="9296453" cy="912495"/>
            <a:chOff x="514350" y="152400"/>
            <a:chExt cx="9296453" cy="912495"/>
          </a:xfrm>
        </p:grpSpPr>
        <p:sp>
          <p:nvSpPr>
            <p:cNvPr id="2" name="Freeform 2"/>
            <p:cNvSpPr/>
            <p:nvPr/>
          </p:nvSpPr>
          <p:spPr>
            <a:xfrm>
              <a:off x="514350" y="152400"/>
              <a:ext cx="9296453" cy="91249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grpSp>
        <p:nvGrpSpPr>
          <p:cNvPr id="5" name="Group 5"/>
          <p:cNvGrpSpPr/>
          <p:nvPr/>
        </p:nvGrpSpPr>
        <p:grpSpPr>
          <a:xfrm rot="21600000">
            <a:off x="1161997" y="1497330"/>
            <a:ext cx="8077253" cy="3627120"/>
            <a:chOff x="1161997" y="1497330"/>
            <a:chExt cx="8077253" cy="3627120"/>
          </a:xfrm>
        </p:grpSpPr>
        <p:sp>
          <p:nvSpPr>
            <p:cNvPr id="4" name="Freeform 4"/>
            <p:cNvSpPr/>
            <p:nvPr/>
          </p:nvSpPr>
          <p:spPr>
            <a:xfrm>
              <a:off x="1161997" y="1497330"/>
              <a:ext cx="8077253" cy="362712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80000"/>
              </a:srgbClr>
            </a:solidFill>
          </p:spPr>
        </p:sp>
      </p:grpSp>
      <p:grpSp>
        <p:nvGrpSpPr>
          <p:cNvPr id="7" name="Group 7"/>
          <p:cNvGrpSpPr/>
          <p:nvPr/>
        </p:nvGrpSpPr>
        <p:grpSpPr>
          <a:xfrm rot="21600000">
            <a:off x="1047750" y="1390650"/>
            <a:ext cx="8077253" cy="3627120"/>
            <a:chOff x="1047750" y="1390650"/>
            <a:chExt cx="8077253" cy="3627120"/>
          </a:xfrm>
        </p:grpSpPr>
        <p:sp>
          <p:nvSpPr>
            <p:cNvPr id="6" name="Freeform 6"/>
            <p:cNvSpPr/>
            <p:nvPr/>
          </p:nvSpPr>
          <p:spPr>
            <a:xfrm>
              <a:off x="1047750" y="1390650"/>
              <a:ext cx="8077253" cy="362712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cxnSp>
        <p:nvCxnSpPr>
          <p:cNvPr id="8" name="Straight Connector 8"/>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9" name="TextBox 9"/>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sp>
        <p:nvSpPr>
          <p:cNvPr id="10" name="TextBox 10"/>
          <p:cNvSpPr txBox="1"/>
          <p:nvPr/>
        </p:nvSpPr>
        <p:spPr>
          <a:xfrm rot="21600000">
            <a:off x="1392184" y="1713139"/>
            <a:ext cx="7560525" cy="2857500"/>
          </a:xfrm>
          <a:prstGeom prst="rect">
            <a:avLst/>
          </a:prstGeom>
        </p:spPr>
        <p:txBody>
          <a:bodyPr lIns="0" tIns="25200" rIns="0" bIns="0" rtlCol="0" anchor="t"/>
          <a:lstStyle/>
          <a:p>
            <a:pPr marL="318750" lvl="0" indent="-285750" algn="l">
              <a:lnSpc>
                <a:spcPts val="2310"/>
              </a:lnSpc>
              <a:buSzPct val="150000"/>
              <a:buFont typeface="Arial" panose="020B0604020202020204" pitchFamily="34" charset="0"/>
              <a:buChar char="•"/>
            </a:pPr>
            <a:r>
              <a:rPr lang="en-US" sz="1650" b="0" i="0" spc="0" dirty="0">
                <a:solidFill>
                  <a:srgbClr val="273A64"/>
                </a:solidFill>
                <a:latin typeface="Nunito"/>
              </a:rPr>
              <a:t>The call center is reserved for participants and others who have no other means to initiate referrals or requests. Providers and professional community partners should be directed towards electronic methods.</a:t>
            </a:r>
            <a:r>
              <a:rPr lang="en-US" sz="1650" b="1" dirty="0">
                <a:solidFill>
                  <a:srgbClr val="273A64"/>
                </a:solidFill>
              </a:rPr>
              <a:t/>
            </a:r>
            <a:br>
              <a:rPr lang="en-US" sz="1650" b="1" dirty="0">
                <a:solidFill>
                  <a:srgbClr val="273A64"/>
                </a:solidFill>
              </a:rPr>
            </a:br>
            <a:endParaRPr lang="en-US" sz="1650" b="1" dirty="0">
              <a:solidFill>
                <a:srgbClr val="273A64"/>
              </a:solidFill>
            </a:endParaRPr>
          </a:p>
          <a:p>
            <a:pPr marL="318750" lvl="0" indent="-285750" algn="l">
              <a:lnSpc>
                <a:spcPts val="2310"/>
              </a:lnSpc>
              <a:buSzPct val="150000"/>
              <a:buFont typeface="Arial" panose="020B0604020202020204" pitchFamily="34" charset="0"/>
              <a:buChar char="•"/>
            </a:pPr>
            <a:r>
              <a:rPr lang="en-US" sz="1650" b="0" i="0" spc="0" dirty="0">
                <a:solidFill>
                  <a:srgbClr val="273A64"/>
                </a:solidFill>
                <a:latin typeface="Nunito"/>
              </a:rPr>
              <a:t>Utilize the “</a:t>
            </a:r>
            <a:r>
              <a:rPr lang="en-US" sz="1650" b="0" i="0" spc="0" dirty="0">
                <a:solidFill>
                  <a:srgbClr val="273A64"/>
                </a:solidFill>
                <a:latin typeface="Nunito"/>
                <a:hlinkClick r:id="rId2"/>
              </a:rPr>
              <a:t>Communicating with HCBS Intake and PCCP Quick Guide</a:t>
            </a:r>
            <a:r>
              <a:rPr lang="en-US" sz="1650" b="0" i="0" spc="0" dirty="0">
                <a:solidFill>
                  <a:srgbClr val="273A64"/>
                </a:solidFill>
                <a:latin typeface="Nunito"/>
              </a:rPr>
              <a:t>” to ensure that your questions and requests get to the right people, right away!</a:t>
            </a:r>
            <a:r>
              <a:rPr lang="en-US" sz="1650" b="1" dirty="0">
                <a:solidFill>
                  <a:srgbClr val="273A64"/>
                </a:solidFill>
              </a:rPr>
              <a:t/>
            </a:r>
            <a:br>
              <a:rPr lang="en-US" sz="1650" b="1" dirty="0">
                <a:solidFill>
                  <a:srgbClr val="273A64"/>
                </a:solidFill>
              </a:rPr>
            </a:br>
            <a:endParaRPr lang="en-US" sz="1650" b="1" dirty="0">
              <a:solidFill>
                <a:srgbClr val="273A64"/>
              </a:solidFill>
            </a:endParaRPr>
          </a:p>
          <a:p>
            <a:pPr marL="318750" lvl="0" indent="-285750" algn="l">
              <a:lnSpc>
                <a:spcPts val="2310"/>
              </a:lnSpc>
              <a:buSzPct val="150000"/>
              <a:buFont typeface="Arial" panose="020B0604020202020204" pitchFamily="34" charset="0"/>
              <a:buChar char="•"/>
            </a:pPr>
            <a:r>
              <a:rPr lang="en-US" sz="1650" b="0" i="0" spc="0" dirty="0">
                <a:solidFill>
                  <a:srgbClr val="273A64"/>
                </a:solidFill>
                <a:latin typeface="Nunito"/>
              </a:rPr>
              <a:t>The online referral and request form is the preferred method to submit new referrals and care plan change needs, as this method allows for increased efficiency with processing.</a:t>
            </a:r>
          </a:p>
        </p:txBody>
      </p:sp>
      <p:sp>
        <p:nvSpPr>
          <p:cNvPr id="11" name="TextBox 11"/>
          <p:cNvSpPr txBox="1"/>
          <p:nvPr/>
        </p:nvSpPr>
        <p:spPr>
          <a:xfrm rot="21600000">
            <a:off x="701675" y="379680"/>
            <a:ext cx="8646375" cy="457200"/>
          </a:xfrm>
          <a:prstGeom prst="rect">
            <a:avLst/>
          </a:prstGeom>
        </p:spPr>
        <p:txBody>
          <a:bodyPr lIns="0" tIns="46800" rIns="0" bIns="0" rtlCol="0" anchor="t"/>
          <a:lstStyle/>
          <a:p>
            <a:pPr algn="l">
              <a:lnSpc>
                <a:spcPts val="3615"/>
              </a:lnSpc>
            </a:pPr>
            <a:r>
              <a:rPr lang="en-US" sz="3286" b="1" i="0" spc="131">
                <a:solidFill>
                  <a:srgbClr val="273A64">
                    <a:alpha val="100000"/>
                  </a:srgbClr>
                </a:solidFill>
                <a:latin typeface="Poppins"/>
              </a:rPr>
              <a:t>Communicating with </a:t>
            </a:r>
            <a:r>
              <a:rPr lang="en-US" sz="3286" b="1" i="0" spc="131">
                <a:solidFill>
                  <a:srgbClr val="8695D4">
                    <a:alpha val="100000"/>
                  </a:srgbClr>
                </a:solidFill>
                <a:latin typeface="Poppins"/>
              </a:rPr>
              <a:t>Intake &amp; PCCP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21600000">
            <a:off x="602588" y="406379"/>
            <a:ext cx="7597037" cy="485775"/>
          </a:xfrm>
          <a:prstGeom prst="rect">
            <a:avLst/>
          </a:prstGeom>
        </p:spPr>
        <p:txBody>
          <a:bodyPr lIns="0" tIns="50400" rIns="0" bIns="0" rtlCol="0" anchor="t"/>
          <a:lstStyle/>
          <a:p>
            <a:pPr algn="l">
              <a:lnSpc>
                <a:spcPts val="3841"/>
              </a:lnSpc>
            </a:pPr>
            <a:r>
              <a:rPr lang="en-US" sz="3491" b="1" i="0" spc="140">
                <a:solidFill>
                  <a:srgbClr val="273A64">
                    <a:alpha val="100000"/>
                  </a:srgbClr>
                </a:solidFill>
                <a:latin typeface="Poppins"/>
              </a:rPr>
              <a:t>Intake &amp; PCCP </a:t>
            </a:r>
            <a:r>
              <a:rPr lang="en-US" sz="3491" b="1" i="0" spc="140">
                <a:solidFill>
                  <a:srgbClr val="8695D4">
                    <a:alpha val="100000"/>
                  </a:srgbClr>
                </a:solidFill>
                <a:latin typeface="Poppins"/>
              </a:rPr>
              <a:t>by the Numbers</a:t>
            </a:r>
          </a:p>
        </p:txBody>
      </p:sp>
      <p:cxnSp>
        <p:nvCxnSpPr>
          <p:cNvPr id="3" name="Straight Connector 3"/>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4" name="TextBox 4"/>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grpSp>
        <p:nvGrpSpPr>
          <p:cNvPr id="6" name="Group 6"/>
          <p:cNvGrpSpPr/>
          <p:nvPr/>
        </p:nvGrpSpPr>
        <p:grpSpPr>
          <a:xfrm>
            <a:off x="5112013" y="1691289"/>
            <a:ext cx="4285314" cy="3034442"/>
            <a:chOff x="5112013" y="1691289"/>
            <a:chExt cx="4285314" cy="3034442"/>
          </a:xfrm>
        </p:grpSpPr>
        <p:sp>
          <p:nvSpPr>
            <p:cNvPr id="5" name="Freeform 5"/>
            <p:cNvSpPr/>
            <p:nvPr/>
          </p:nvSpPr>
          <p:spPr>
            <a:xfrm>
              <a:off x="5112013" y="1691289"/>
              <a:ext cx="4285314" cy="3034442"/>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83000"/>
              </a:srgbClr>
            </a:solidFill>
          </p:spPr>
        </p:sp>
      </p:grpSp>
      <p:pic>
        <p:nvPicPr>
          <p:cNvPr id="7" name="Picture 7"/>
          <p:cNvPicPr>
            <a:picLocks noChangeAspect="1"/>
          </p:cNvPicPr>
          <p:nvPr/>
        </p:nvPicPr>
        <p:blipFill>
          <a:blip r:embed="rId2" cstate="screen">
            <a:alphaModFix/>
            <a:extLst>
              <a:ext uri="{28A0092B-C50C-407E-A947-70E740481C1C}">
                <a14:useLocalDpi xmlns:a14="http://schemas.microsoft.com/office/drawing/2010/main"/>
              </a:ext>
            </a:extLst>
          </a:blip>
          <a:srcRect/>
          <a:stretch>
            <a:fillRect/>
          </a:stretch>
        </p:blipFill>
        <p:spPr>
          <a:xfrm rot="21600000">
            <a:off x="942975" y="1423988"/>
            <a:ext cx="3448050" cy="3209925"/>
          </a:xfrm>
          <a:prstGeom prst="rect">
            <a:avLst/>
          </a:prstGeom>
        </p:spPr>
      </p:pic>
      <p:grpSp>
        <p:nvGrpSpPr>
          <p:cNvPr id="9" name="Group 9"/>
          <p:cNvGrpSpPr/>
          <p:nvPr/>
        </p:nvGrpSpPr>
        <p:grpSpPr>
          <a:xfrm rot="21600000">
            <a:off x="4991100" y="1581150"/>
            <a:ext cx="4299828" cy="3046095"/>
            <a:chOff x="4991100" y="1581150"/>
            <a:chExt cx="4299828" cy="3046095"/>
          </a:xfrm>
        </p:grpSpPr>
        <p:sp>
          <p:nvSpPr>
            <p:cNvPr id="8" name="Freeform 8"/>
            <p:cNvSpPr/>
            <p:nvPr/>
          </p:nvSpPr>
          <p:spPr>
            <a:xfrm>
              <a:off x="4991100" y="1581150"/>
              <a:ext cx="4299828" cy="304609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sp>
        <p:nvSpPr>
          <p:cNvPr id="10" name="TextBox 10"/>
          <p:cNvSpPr txBox="1"/>
          <p:nvPr/>
        </p:nvSpPr>
        <p:spPr>
          <a:xfrm rot="21600000">
            <a:off x="5143622" y="1975485"/>
            <a:ext cx="3944835" cy="2286000"/>
          </a:xfrm>
          <a:prstGeom prst="rect">
            <a:avLst/>
          </a:prstGeom>
        </p:spPr>
        <p:txBody>
          <a:bodyPr lIns="0" tIns="25200" rIns="0" bIns="0" rtlCol="0" anchor="t"/>
          <a:lstStyle/>
          <a:p>
            <a:pPr marL="318750" lvl="0" indent="-285750" algn="l">
              <a:lnSpc>
                <a:spcPts val="2310"/>
              </a:lnSpc>
              <a:buSzPct val="150000"/>
              <a:buFont typeface="Arial" panose="020B0604020202020204" pitchFamily="34" charset="0"/>
              <a:buChar char="•"/>
            </a:pPr>
            <a:r>
              <a:rPr lang="en-US" sz="1600" b="0" i="0" spc="0" dirty="0">
                <a:solidFill>
                  <a:srgbClr val="273A64"/>
                </a:solidFill>
                <a:latin typeface="Nunito"/>
              </a:rPr>
              <a:t>There has been a significant increase in new referrals and care plan change requests for the HCBS program.</a:t>
            </a:r>
            <a:r>
              <a:rPr lang="en-US" sz="1600" b="1" dirty="0">
                <a:solidFill>
                  <a:srgbClr val="273A64"/>
                </a:solidFill>
              </a:rPr>
              <a:t/>
            </a:r>
            <a:br>
              <a:rPr lang="en-US" sz="1600" b="1" dirty="0">
                <a:solidFill>
                  <a:srgbClr val="273A64"/>
                </a:solidFill>
              </a:rPr>
            </a:br>
            <a:endParaRPr lang="en-US" sz="1600" b="1" dirty="0">
              <a:solidFill>
                <a:srgbClr val="273A64"/>
              </a:solidFill>
            </a:endParaRPr>
          </a:p>
          <a:p>
            <a:pPr marL="318750" lvl="0" indent="-285750" algn="l">
              <a:lnSpc>
                <a:spcPts val="2310"/>
              </a:lnSpc>
              <a:buSzPct val="150000"/>
              <a:buFont typeface="Arial" panose="020B0604020202020204" pitchFamily="34" charset="0"/>
              <a:buChar char="•"/>
            </a:pPr>
            <a:r>
              <a:rPr lang="en-US" sz="1600" b="0" i="0" spc="0" dirty="0">
                <a:solidFill>
                  <a:srgbClr val="273A64"/>
                </a:solidFill>
                <a:latin typeface="Nunito"/>
              </a:rPr>
              <a:t>We are prioritizing participants that are in need of services to reduce significant health, safety, and welfare risk due to no formal or informal supports.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21600000">
            <a:off x="602588" y="406379"/>
            <a:ext cx="7597037" cy="485775"/>
          </a:xfrm>
          <a:prstGeom prst="rect">
            <a:avLst/>
          </a:prstGeom>
        </p:spPr>
        <p:txBody>
          <a:bodyPr lIns="0" tIns="50400" rIns="0" bIns="0" rtlCol="0" anchor="t"/>
          <a:lstStyle/>
          <a:p>
            <a:pPr algn="l">
              <a:lnSpc>
                <a:spcPts val="3841"/>
              </a:lnSpc>
            </a:pPr>
            <a:r>
              <a:rPr lang="en-US" sz="3491" b="1" i="0" spc="140">
                <a:solidFill>
                  <a:srgbClr val="273A64">
                    <a:alpha val="100000"/>
                  </a:srgbClr>
                </a:solidFill>
                <a:latin typeface="Poppins"/>
              </a:rPr>
              <a:t>Intake &amp; PCCP </a:t>
            </a:r>
            <a:r>
              <a:rPr lang="en-US" sz="3491" b="1" i="0" spc="140">
                <a:solidFill>
                  <a:srgbClr val="8695D4">
                    <a:alpha val="100000"/>
                  </a:srgbClr>
                </a:solidFill>
                <a:latin typeface="Poppins"/>
              </a:rPr>
              <a:t>Considerations</a:t>
            </a:r>
          </a:p>
        </p:txBody>
      </p:sp>
      <p:cxnSp>
        <p:nvCxnSpPr>
          <p:cNvPr id="3" name="Straight Connector 3"/>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4" name="TextBox 4"/>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grpSp>
        <p:nvGrpSpPr>
          <p:cNvPr id="6" name="Group 6"/>
          <p:cNvGrpSpPr/>
          <p:nvPr/>
        </p:nvGrpSpPr>
        <p:grpSpPr>
          <a:xfrm>
            <a:off x="1073413" y="1148364"/>
            <a:ext cx="5085414" cy="3196367"/>
            <a:chOff x="1073413" y="1148364"/>
            <a:chExt cx="5085414" cy="3196367"/>
          </a:xfrm>
        </p:grpSpPr>
        <p:sp>
          <p:nvSpPr>
            <p:cNvPr id="5" name="Freeform 5"/>
            <p:cNvSpPr/>
            <p:nvPr/>
          </p:nvSpPr>
          <p:spPr>
            <a:xfrm>
              <a:off x="1073413" y="1148364"/>
              <a:ext cx="5085414" cy="319636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grpSp>
        <p:nvGrpSpPr>
          <p:cNvPr id="8" name="Group 8"/>
          <p:cNvGrpSpPr/>
          <p:nvPr/>
        </p:nvGrpSpPr>
        <p:grpSpPr>
          <a:xfrm>
            <a:off x="8902963" y="-61311"/>
            <a:ext cx="875364" cy="967517"/>
            <a:chOff x="8902963" y="-61311"/>
            <a:chExt cx="875364" cy="967517"/>
          </a:xfrm>
        </p:grpSpPr>
        <p:sp>
          <p:nvSpPr>
            <p:cNvPr id="7" name="Freeform 7"/>
            <p:cNvSpPr/>
            <p:nvPr/>
          </p:nvSpPr>
          <p:spPr>
            <a:xfrm>
              <a:off x="8902963" y="-61311"/>
              <a:ext cx="875364" cy="96751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sp>
        <p:nvSpPr>
          <p:cNvPr id="9" name="TextBox 9"/>
          <p:cNvSpPr txBox="1"/>
          <p:nvPr/>
        </p:nvSpPr>
        <p:spPr>
          <a:xfrm rot="21600000">
            <a:off x="1276472" y="1289685"/>
            <a:ext cx="4716360" cy="714375"/>
          </a:xfrm>
          <a:prstGeom prst="rect">
            <a:avLst/>
          </a:prstGeom>
        </p:spPr>
        <p:txBody>
          <a:bodyPr lIns="0" tIns="18000" rIns="0" bIns="0" rtlCol="0" anchor="t"/>
          <a:lstStyle/>
          <a:p>
            <a:pPr algn="l">
              <a:lnSpc>
                <a:spcPts val="1890"/>
              </a:lnSpc>
            </a:pPr>
            <a:r>
              <a:rPr lang="en-US" sz="1350" b="1" i="0" spc="0">
                <a:solidFill>
                  <a:srgbClr val="273A64"/>
                </a:solidFill>
                <a:latin typeface="Nunito"/>
              </a:rPr>
              <a:t>Please help us prioritize our most vulnerable participants! You can help by providing details on the referral/request form about:</a:t>
            </a:r>
          </a:p>
        </p:txBody>
      </p:sp>
      <p:sp>
        <p:nvSpPr>
          <p:cNvPr id="10" name="TextBox 10"/>
          <p:cNvSpPr txBox="1"/>
          <p:nvPr/>
        </p:nvSpPr>
        <p:spPr>
          <a:xfrm rot="21600000">
            <a:off x="1337740" y="2089323"/>
            <a:ext cx="4573485" cy="2057400"/>
          </a:xfrm>
          <a:prstGeom prst="rect">
            <a:avLst/>
          </a:prstGeom>
        </p:spPr>
        <p:txBody>
          <a:bodyPr lIns="0" tIns="18000" rIns="0" bIns="0" rtlCol="0" anchor="t"/>
          <a:lstStyle/>
          <a:p>
            <a:pPr marL="312750" lvl="0" indent="-285750" algn="l">
              <a:lnSpc>
                <a:spcPts val="1350"/>
              </a:lnSpc>
              <a:buSzPct val="150000"/>
              <a:buFont typeface="Arial" panose="020B0604020202020204" pitchFamily="34" charset="0"/>
              <a:buChar char="•"/>
            </a:pPr>
            <a:r>
              <a:rPr lang="en-US" sz="1350" b="0" i="0" spc="0" dirty="0">
                <a:solidFill>
                  <a:srgbClr val="273A64"/>
                </a:solidFill>
                <a:latin typeface="Nunito"/>
              </a:rPr>
              <a:t>Recent hospitalization or facility stays</a:t>
            </a:r>
            <a:r>
              <a:rPr lang="en-US" sz="1350" b="1" dirty="0">
                <a:solidFill>
                  <a:srgbClr val="273A64"/>
                </a:solidFill>
              </a:rPr>
              <a:t/>
            </a:r>
            <a:br>
              <a:rPr lang="en-US" sz="1350" b="1" dirty="0">
                <a:solidFill>
                  <a:srgbClr val="273A64"/>
                </a:solidFill>
              </a:rPr>
            </a:br>
            <a:endParaRPr lang="en-US" sz="1350" b="1" dirty="0">
              <a:solidFill>
                <a:srgbClr val="273A64"/>
              </a:solidFill>
            </a:endParaRPr>
          </a:p>
          <a:p>
            <a:pPr marL="312750" lvl="0" indent="-285750" algn="l">
              <a:lnSpc>
                <a:spcPts val="1350"/>
              </a:lnSpc>
              <a:buSzPct val="150000"/>
              <a:buFont typeface="Arial" panose="020B0604020202020204" pitchFamily="34" charset="0"/>
              <a:buChar char="•"/>
            </a:pPr>
            <a:r>
              <a:rPr lang="en-US" sz="1350" b="0" i="0" spc="0" dirty="0">
                <a:solidFill>
                  <a:srgbClr val="273A64"/>
                </a:solidFill>
                <a:latin typeface="Nunito"/>
              </a:rPr>
              <a:t>New serious, life altering health conditions or deteriorating health conditions</a:t>
            </a:r>
            <a:r>
              <a:rPr lang="en-US" sz="1350" b="1" dirty="0">
                <a:solidFill>
                  <a:srgbClr val="273A64"/>
                </a:solidFill>
              </a:rPr>
              <a:t/>
            </a:r>
            <a:br>
              <a:rPr lang="en-US" sz="1350" b="1" dirty="0">
                <a:solidFill>
                  <a:srgbClr val="273A64"/>
                </a:solidFill>
              </a:rPr>
            </a:br>
            <a:endParaRPr lang="en-US" sz="1350" b="1" dirty="0">
              <a:solidFill>
                <a:srgbClr val="273A64"/>
              </a:solidFill>
            </a:endParaRPr>
          </a:p>
          <a:p>
            <a:pPr marL="312750" lvl="0" indent="-285750" algn="l">
              <a:lnSpc>
                <a:spcPts val="1350"/>
              </a:lnSpc>
              <a:buSzPct val="150000"/>
              <a:buFont typeface="Arial" panose="020B0604020202020204" pitchFamily="34" charset="0"/>
              <a:buChar char="•"/>
            </a:pPr>
            <a:r>
              <a:rPr lang="en-US" sz="1350" b="0" i="0" spc="0" dirty="0">
                <a:solidFill>
                  <a:srgbClr val="273A64"/>
                </a:solidFill>
                <a:latin typeface="Nunito"/>
              </a:rPr>
              <a:t>Formal supports</a:t>
            </a:r>
          </a:p>
          <a:p>
            <a:pPr marL="465750" lvl="1" indent="-285750" algn="l">
              <a:lnSpc>
                <a:spcPts val="1350"/>
              </a:lnSpc>
              <a:buSzPct val="150000"/>
              <a:buFont typeface="Arial" panose="020B0604020202020204" pitchFamily="34" charset="0"/>
              <a:buChar char="•"/>
            </a:pPr>
            <a:r>
              <a:rPr lang="en-US" sz="1350" b="0" i="0" spc="0" dirty="0">
                <a:solidFill>
                  <a:srgbClr val="273A64"/>
                </a:solidFill>
                <a:latin typeface="Nunito"/>
              </a:rPr>
              <a:t>Home health, hospice, etc.</a:t>
            </a:r>
            <a:r>
              <a:rPr lang="en-US" sz="1350" b="1" dirty="0">
                <a:solidFill>
                  <a:srgbClr val="273A64"/>
                </a:solidFill>
              </a:rPr>
              <a:t/>
            </a:r>
            <a:br>
              <a:rPr lang="en-US" sz="1350" b="1" dirty="0">
                <a:solidFill>
                  <a:srgbClr val="273A64"/>
                </a:solidFill>
              </a:rPr>
            </a:br>
            <a:endParaRPr lang="en-US" sz="1350" b="1" dirty="0">
              <a:solidFill>
                <a:srgbClr val="273A64"/>
              </a:solidFill>
            </a:endParaRPr>
          </a:p>
          <a:p>
            <a:pPr marL="312750" lvl="0" indent="-285750" algn="l">
              <a:lnSpc>
                <a:spcPts val="1350"/>
              </a:lnSpc>
              <a:buSzPct val="150000"/>
              <a:buFont typeface="Arial" panose="020B0604020202020204" pitchFamily="34" charset="0"/>
              <a:buChar char="•"/>
            </a:pPr>
            <a:r>
              <a:rPr lang="en-US" sz="1350" b="0" i="0" spc="0" dirty="0">
                <a:solidFill>
                  <a:srgbClr val="273A64"/>
                </a:solidFill>
                <a:latin typeface="Nunito"/>
              </a:rPr>
              <a:t>Informal supports </a:t>
            </a:r>
          </a:p>
          <a:p>
            <a:pPr marL="465750" lvl="1" indent="-285750" algn="l">
              <a:lnSpc>
                <a:spcPts val="1350"/>
              </a:lnSpc>
              <a:buSzPct val="150000"/>
              <a:buFont typeface="Arial" panose="020B0604020202020204" pitchFamily="34" charset="0"/>
              <a:buChar char="•"/>
            </a:pPr>
            <a:r>
              <a:rPr lang="en-US" sz="1350" b="0" i="0" spc="0" dirty="0">
                <a:solidFill>
                  <a:srgbClr val="273A64"/>
                </a:solidFill>
                <a:latin typeface="Nunito"/>
              </a:rPr>
              <a:t>Back-up plan, family, friends, etc.</a:t>
            </a:r>
            <a:r>
              <a:rPr lang="en-US" sz="1350" b="1" dirty="0">
                <a:solidFill>
                  <a:srgbClr val="273A64"/>
                </a:solidFill>
              </a:rPr>
              <a:t/>
            </a:r>
            <a:br>
              <a:rPr lang="en-US" sz="1350" b="1" dirty="0">
                <a:solidFill>
                  <a:srgbClr val="273A64"/>
                </a:solidFill>
              </a:rPr>
            </a:br>
            <a:endParaRPr lang="en-US" sz="1350" b="1" dirty="0">
              <a:solidFill>
                <a:srgbClr val="273A64"/>
              </a:solidFill>
            </a:endParaRPr>
          </a:p>
          <a:p>
            <a:pPr marL="312750" lvl="0" indent="-285750" algn="l">
              <a:lnSpc>
                <a:spcPts val="1350"/>
              </a:lnSpc>
              <a:buSzPct val="150000"/>
              <a:buFont typeface="Arial" panose="020B0604020202020204" pitchFamily="34" charset="0"/>
              <a:buChar char="•"/>
            </a:pPr>
            <a:r>
              <a:rPr lang="en-US" sz="1350" b="0" i="0" spc="0" dirty="0">
                <a:solidFill>
                  <a:srgbClr val="273A64"/>
                </a:solidFill>
                <a:latin typeface="Nunito"/>
              </a:rPr>
              <a:t>Health, safety, welfare risks</a:t>
            </a:r>
          </a:p>
        </p:txBody>
      </p:sp>
      <p:grpSp>
        <p:nvGrpSpPr>
          <p:cNvPr id="12" name="Group 12"/>
          <p:cNvGrpSpPr/>
          <p:nvPr/>
        </p:nvGrpSpPr>
        <p:grpSpPr>
          <a:xfrm>
            <a:off x="5464438" y="3567714"/>
            <a:ext cx="3656664" cy="1462817"/>
            <a:chOff x="5464438" y="3567714"/>
            <a:chExt cx="3656664" cy="1462817"/>
          </a:xfrm>
        </p:grpSpPr>
        <p:sp>
          <p:nvSpPr>
            <p:cNvPr id="11" name="Freeform 11"/>
            <p:cNvSpPr/>
            <p:nvPr/>
          </p:nvSpPr>
          <p:spPr>
            <a:xfrm>
              <a:off x="5464438" y="3567714"/>
              <a:ext cx="3656664" cy="146281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100000"/>
              </a:srgbClr>
            </a:solidFill>
          </p:spPr>
        </p:sp>
      </p:grpSp>
      <p:sp>
        <p:nvSpPr>
          <p:cNvPr id="13" name="TextBox 13"/>
          <p:cNvSpPr txBox="1"/>
          <p:nvPr/>
        </p:nvSpPr>
        <p:spPr>
          <a:xfrm rot="21600000">
            <a:off x="6245225" y="3705225"/>
            <a:ext cx="2912325" cy="476250"/>
          </a:xfrm>
          <a:prstGeom prst="rect">
            <a:avLst/>
          </a:prstGeom>
        </p:spPr>
        <p:txBody>
          <a:bodyPr lIns="0" tIns="18000" rIns="0" bIns="0" rtlCol="0" anchor="t"/>
          <a:lstStyle/>
          <a:p>
            <a:pPr algn="l">
              <a:lnSpc>
                <a:spcPts val="1890"/>
              </a:lnSpc>
            </a:pPr>
            <a:r>
              <a:rPr lang="en-US" sz="1350" b="0" i="0" spc="0">
                <a:solidFill>
                  <a:srgbClr val="273A64">
                    <a:alpha val="100000"/>
                  </a:srgbClr>
                </a:solidFill>
                <a:latin typeface="Nunito"/>
              </a:rPr>
              <a:t>Please ensure that you are completing the PCCP Request Form</a:t>
            </a:r>
          </a:p>
        </p:txBody>
      </p:sp>
      <p:grpSp>
        <p:nvGrpSpPr>
          <p:cNvPr id="15" name="Group 15"/>
          <p:cNvGrpSpPr/>
          <p:nvPr/>
        </p:nvGrpSpPr>
        <p:grpSpPr>
          <a:xfrm rot="21600000">
            <a:off x="5676900" y="3705225"/>
            <a:ext cx="419100" cy="419100"/>
            <a:chOff x="5676900" y="3705225"/>
            <a:chExt cx="419100" cy="419100"/>
          </a:xfrm>
        </p:grpSpPr>
        <p:sp>
          <p:nvSpPr>
            <p:cNvPr id="14" name="Freeform 14"/>
            <p:cNvSpPr/>
            <p:nvPr/>
          </p:nvSpPr>
          <p:spPr>
            <a:xfrm>
              <a:off x="5676900" y="3705225"/>
              <a:ext cx="419100" cy="419100"/>
            </a:xfrm>
            <a:custGeom>
              <a:avLst/>
              <a:gdLst/>
              <a:ahLst/>
              <a:cxnLst/>
              <a:rect l="0" t="0" r="0" b="0"/>
              <a:pathLst>
                <a:path w="304800" h="304800">
                  <a:moveTo>
                    <a:pt x="152400" y="0"/>
                  </a:moveTo>
                  <a:cubicBezTo>
                    <a:pt x="68370" y="0"/>
                    <a:pt x="0" y="68370"/>
                    <a:pt x="0" y="152400"/>
                  </a:cubicBezTo>
                  <a:cubicBezTo>
                    <a:pt x="0" y="236430"/>
                    <a:pt x="68370" y="304800"/>
                    <a:pt x="152400" y="304800"/>
                  </a:cubicBezTo>
                  <a:cubicBezTo>
                    <a:pt x="236430" y="304800"/>
                    <a:pt x="304800" y="236430"/>
                    <a:pt x="304800" y="152400"/>
                  </a:cubicBezTo>
                  <a:cubicBezTo>
                    <a:pt x="304800" y="68370"/>
                    <a:pt x="236430" y="0"/>
                    <a:pt x="152400" y="0"/>
                  </a:cubicBezTo>
                  <a:close/>
                  <a:moveTo>
                    <a:pt x="152400" y="272910"/>
                  </a:moveTo>
                  <a:cubicBezTo>
                    <a:pt x="85944" y="272910"/>
                    <a:pt x="31890" y="218856"/>
                    <a:pt x="31890" y="152400"/>
                  </a:cubicBezTo>
                  <a:cubicBezTo>
                    <a:pt x="31890" y="85944"/>
                    <a:pt x="85944" y="31890"/>
                    <a:pt x="152400" y="31890"/>
                  </a:cubicBezTo>
                  <a:cubicBezTo>
                    <a:pt x="218856" y="31890"/>
                    <a:pt x="272910" y="85954"/>
                    <a:pt x="272910" y="152400"/>
                  </a:cubicBezTo>
                  <a:cubicBezTo>
                    <a:pt x="272910" y="218846"/>
                    <a:pt x="218856" y="272910"/>
                    <a:pt x="152400" y="272910"/>
                  </a:cubicBezTo>
                  <a:close/>
                  <a:moveTo>
                    <a:pt x="168345" y="61827"/>
                  </a:moveTo>
                  <a:cubicBezTo>
                    <a:pt x="168345" y="61770"/>
                    <a:pt x="168307" y="61732"/>
                    <a:pt x="168250" y="61732"/>
                  </a:cubicBezTo>
                  <a:lnTo>
                    <a:pt x="152400" y="61732"/>
                  </a:lnTo>
                  <a:lnTo>
                    <a:pt x="136550" y="61732"/>
                  </a:lnTo>
                  <a:cubicBezTo>
                    <a:pt x="136493" y="61732"/>
                    <a:pt x="136455" y="61770"/>
                    <a:pt x="136455" y="61827"/>
                  </a:cubicBezTo>
                  <a:lnTo>
                    <a:pt x="136455" y="176794"/>
                  </a:lnTo>
                  <a:cubicBezTo>
                    <a:pt x="136455" y="176851"/>
                    <a:pt x="136493" y="176889"/>
                    <a:pt x="136550" y="176889"/>
                  </a:cubicBezTo>
                  <a:lnTo>
                    <a:pt x="168250" y="176889"/>
                  </a:lnTo>
                  <a:cubicBezTo>
                    <a:pt x="168307" y="176889"/>
                    <a:pt x="168345" y="176851"/>
                    <a:pt x="168345" y="176794"/>
                  </a:cubicBezTo>
                  <a:lnTo>
                    <a:pt x="168345" y="61827"/>
                  </a:lnTo>
                  <a:close/>
                  <a:moveTo>
                    <a:pt x="152400" y="199263"/>
                  </a:moveTo>
                  <a:cubicBezTo>
                    <a:pt x="141770" y="199263"/>
                    <a:pt x="133150" y="207883"/>
                    <a:pt x="133150" y="218513"/>
                  </a:cubicBezTo>
                  <a:cubicBezTo>
                    <a:pt x="133150" y="229143"/>
                    <a:pt x="141770" y="237763"/>
                    <a:pt x="152400" y="237763"/>
                  </a:cubicBezTo>
                  <a:cubicBezTo>
                    <a:pt x="160372" y="237763"/>
                    <a:pt x="167211" y="232915"/>
                    <a:pt x="170136" y="226009"/>
                  </a:cubicBezTo>
                  <a:cubicBezTo>
                    <a:pt x="171107" y="223704"/>
                    <a:pt x="171650" y="221180"/>
                    <a:pt x="171650" y="218523"/>
                  </a:cubicBezTo>
                  <a:cubicBezTo>
                    <a:pt x="171650" y="207883"/>
                    <a:pt x="163030" y="199263"/>
                    <a:pt x="152400" y="199263"/>
                  </a:cubicBezTo>
                  <a:close/>
                </a:path>
              </a:pathLst>
            </a:custGeom>
            <a:solidFill>
              <a:srgbClr val="273A64">
                <a:alpha val="100000"/>
              </a:srgbClr>
            </a:solidFill>
          </p:spPr>
        </p:sp>
      </p:grpSp>
      <p:sp>
        <p:nvSpPr>
          <p:cNvPr id="16" name="TextBox 16"/>
          <p:cNvSpPr txBox="1"/>
          <p:nvPr/>
        </p:nvSpPr>
        <p:spPr>
          <a:xfrm rot="21600000">
            <a:off x="5645150" y="4181475"/>
            <a:ext cx="3436200" cy="714375"/>
          </a:xfrm>
          <a:prstGeom prst="rect">
            <a:avLst/>
          </a:prstGeom>
        </p:spPr>
        <p:txBody>
          <a:bodyPr lIns="0" tIns="18000" rIns="0" bIns="0" rtlCol="0" anchor="t"/>
          <a:lstStyle/>
          <a:p>
            <a:pPr algn="l">
              <a:lnSpc>
                <a:spcPts val="1890"/>
              </a:lnSpc>
            </a:pPr>
            <a:r>
              <a:rPr lang="en-US" sz="1350" b="0" i="0" spc="0">
                <a:solidFill>
                  <a:srgbClr val="273A64">
                    <a:alpha val="100000"/>
                  </a:srgbClr>
                </a:solidFill>
                <a:latin typeface="Nunito"/>
              </a:rPr>
              <a:t> accurately. Utilize the </a:t>
            </a:r>
            <a:r>
              <a:rPr lang="en-US" sz="1350" b="0" i="0" spc="0">
                <a:solidFill>
                  <a:srgbClr val="000000">
                    <a:alpha val="100000"/>
                  </a:srgbClr>
                </a:solidFill>
                <a:latin typeface="Nunito"/>
              </a:rPr>
              <a:t>new instructions </a:t>
            </a:r>
            <a:r>
              <a:rPr lang="en-US" sz="1350" b="0" i="0" spc="0">
                <a:solidFill>
                  <a:srgbClr val="273A64">
                    <a:alpha val="100000"/>
                  </a:srgbClr>
                </a:solidFill>
                <a:latin typeface="Nunito"/>
              </a:rPr>
              <a:t> to make sure you requesting the appropriate action.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21600000">
            <a:off x="602588" y="406379"/>
            <a:ext cx="7597037" cy="485775"/>
          </a:xfrm>
          <a:prstGeom prst="rect">
            <a:avLst/>
          </a:prstGeom>
        </p:spPr>
        <p:txBody>
          <a:bodyPr lIns="0" tIns="50400" rIns="0" bIns="0" rtlCol="0" anchor="t"/>
          <a:lstStyle/>
          <a:p>
            <a:pPr algn="l">
              <a:lnSpc>
                <a:spcPts val="3841"/>
              </a:lnSpc>
            </a:pPr>
            <a:r>
              <a:rPr lang="en-US" sz="3491" b="1" i="0" spc="140">
                <a:solidFill>
                  <a:srgbClr val="273A64">
                    <a:alpha val="100000"/>
                  </a:srgbClr>
                </a:solidFill>
                <a:latin typeface="Poppins"/>
              </a:rPr>
              <a:t>Intake &amp; PCCP </a:t>
            </a:r>
            <a:r>
              <a:rPr lang="en-US" sz="3491" b="1" i="0" spc="140">
                <a:solidFill>
                  <a:srgbClr val="8695D4">
                    <a:alpha val="100000"/>
                  </a:srgbClr>
                </a:solidFill>
                <a:latin typeface="Poppins"/>
              </a:rPr>
              <a:t>Considerations</a:t>
            </a:r>
          </a:p>
        </p:txBody>
      </p:sp>
      <p:cxnSp>
        <p:nvCxnSpPr>
          <p:cNvPr id="3" name="Straight Connector 3"/>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4" name="TextBox 4"/>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grpSp>
        <p:nvGrpSpPr>
          <p:cNvPr id="6" name="Group 6"/>
          <p:cNvGrpSpPr/>
          <p:nvPr/>
        </p:nvGrpSpPr>
        <p:grpSpPr>
          <a:xfrm>
            <a:off x="616213" y="1129314"/>
            <a:ext cx="8723964" cy="4091717"/>
            <a:chOff x="616213" y="1129314"/>
            <a:chExt cx="8723964" cy="4091717"/>
          </a:xfrm>
        </p:grpSpPr>
        <p:sp>
          <p:nvSpPr>
            <p:cNvPr id="5" name="Freeform 5"/>
            <p:cNvSpPr/>
            <p:nvPr/>
          </p:nvSpPr>
          <p:spPr>
            <a:xfrm>
              <a:off x="616213" y="1129314"/>
              <a:ext cx="8723964" cy="409171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grpSp>
        <p:nvGrpSpPr>
          <p:cNvPr id="8" name="Group 8"/>
          <p:cNvGrpSpPr/>
          <p:nvPr/>
        </p:nvGrpSpPr>
        <p:grpSpPr>
          <a:xfrm>
            <a:off x="8902963" y="-61311"/>
            <a:ext cx="875364" cy="967517"/>
            <a:chOff x="8902963" y="-61311"/>
            <a:chExt cx="875364" cy="967517"/>
          </a:xfrm>
        </p:grpSpPr>
        <p:sp>
          <p:nvSpPr>
            <p:cNvPr id="7" name="Freeform 7"/>
            <p:cNvSpPr/>
            <p:nvPr/>
          </p:nvSpPr>
          <p:spPr>
            <a:xfrm>
              <a:off x="8902963" y="-61311"/>
              <a:ext cx="875364" cy="96751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sp>
        <p:nvSpPr>
          <p:cNvPr id="9" name="TextBox 9"/>
          <p:cNvSpPr txBox="1"/>
          <p:nvPr/>
        </p:nvSpPr>
        <p:spPr>
          <a:xfrm rot="21600000">
            <a:off x="767334" y="1447800"/>
            <a:ext cx="8438063" cy="3438525"/>
          </a:xfrm>
          <a:prstGeom prst="rect">
            <a:avLst/>
          </a:prstGeom>
        </p:spPr>
        <p:txBody>
          <a:bodyPr lIns="0" tIns="14400" rIns="0" bIns="0" rtlCol="0" anchor="t"/>
          <a:lstStyle/>
          <a:p>
            <a:pPr marL="193950" lvl="0" indent="-171450" algn="l">
              <a:lnSpc>
                <a:spcPts val="1463"/>
              </a:lnSpc>
              <a:buSzPct val="150000"/>
              <a:buFont typeface="Arial" panose="020B0604020202020204" pitchFamily="34" charset="0"/>
              <a:buChar char="•"/>
            </a:pPr>
            <a:r>
              <a:rPr lang="en-US" sz="1125" b="0" i="0" spc="0" dirty="0">
                <a:solidFill>
                  <a:srgbClr val="273A64"/>
                </a:solidFill>
                <a:latin typeface="Nunito"/>
              </a:rPr>
              <a:t>Please reference Cyber Access Web Tool prior to submitting any new referrals/requests to verify eligibility and check on the status of pending referrals.</a:t>
            </a:r>
            <a:r>
              <a:rPr lang="en-US" sz="1125" b="1" dirty="0">
                <a:solidFill>
                  <a:srgbClr val="273A64"/>
                </a:solidFill>
              </a:rPr>
              <a:t/>
            </a:r>
            <a:br>
              <a:rPr lang="en-US" sz="1125" b="1" dirty="0">
                <a:solidFill>
                  <a:srgbClr val="273A64"/>
                </a:solidFill>
              </a:rPr>
            </a:br>
            <a:endParaRPr lang="en-US" sz="1125" b="1" dirty="0">
              <a:solidFill>
                <a:srgbClr val="273A64"/>
              </a:solidFill>
            </a:endParaRPr>
          </a:p>
          <a:p>
            <a:pPr marL="193950" lvl="0" indent="-171450" algn="l">
              <a:lnSpc>
                <a:spcPts val="1463"/>
              </a:lnSpc>
              <a:buSzPct val="150000"/>
              <a:buFont typeface="Arial" panose="020B0604020202020204" pitchFamily="34" charset="0"/>
              <a:buChar char="•"/>
            </a:pPr>
            <a:r>
              <a:rPr lang="en-US" sz="1125" b="0" i="0" spc="0" dirty="0">
                <a:solidFill>
                  <a:srgbClr val="273A64"/>
                </a:solidFill>
                <a:latin typeface="Nunito"/>
              </a:rPr>
              <a:t>It is imperative that only one route (online submission </a:t>
            </a:r>
            <a:r>
              <a:rPr lang="en-US" sz="1125" b="0" i="1" u="sng" spc="0" dirty="0">
                <a:solidFill>
                  <a:srgbClr val="273A64"/>
                </a:solidFill>
                <a:latin typeface="Nunito"/>
              </a:rPr>
              <a:t>or</a:t>
            </a:r>
            <a:r>
              <a:rPr lang="en-US" sz="1125" b="0" i="0" spc="0" dirty="0">
                <a:solidFill>
                  <a:srgbClr val="273A64"/>
                </a:solidFill>
                <a:latin typeface="Nunito"/>
              </a:rPr>
              <a:t> email) is used per referral/request. Submitting duplicate or multiple referrals/requests for the same participant will result in a processing delay for all parties involved.</a:t>
            </a:r>
            <a:r>
              <a:rPr lang="en-US" sz="1125" b="1" dirty="0">
                <a:solidFill>
                  <a:srgbClr val="273A64"/>
                </a:solidFill>
              </a:rPr>
              <a:t/>
            </a:r>
            <a:br>
              <a:rPr lang="en-US" sz="1125" b="1" dirty="0">
                <a:solidFill>
                  <a:srgbClr val="273A64"/>
                </a:solidFill>
              </a:rPr>
            </a:br>
            <a:endParaRPr lang="en-US" sz="1125" b="1" dirty="0">
              <a:solidFill>
                <a:srgbClr val="273A64"/>
              </a:solidFill>
            </a:endParaRPr>
          </a:p>
          <a:p>
            <a:pPr marL="193950" lvl="0" indent="-171450" algn="l">
              <a:lnSpc>
                <a:spcPts val="1463"/>
              </a:lnSpc>
              <a:buSzPct val="150000"/>
              <a:buFont typeface="Arial" panose="020B0604020202020204" pitchFamily="34" charset="0"/>
              <a:buChar char="•"/>
            </a:pPr>
            <a:r>
              <a:rPr lang="en-US" sz="1125" b="0" i="0" spc="0" dirty="0">
                <a:solidFill>
                  <a:srgbClr val="273A64"/>
                </a:solidFill>
                <a:latin typeface="Nunito"/>
              </a:rPr>
              <a:t>When submitting multiple referrals/requests in one email, each referral/requests needs to be uploaded or scanned into separate attachments. Multiple referrals/requests scanned into one running document cannot be processed.</a:t>
            </a:r>
            <a:r>
              <a:rPr lang="en-US" sz="1125" b="1" dirty="0">
                <a:solidFill>
                  <a:srgbClr val="273A64"/>
                </a:solidFill>
              </a:rPr>
              <a:t/>
            </a:r>
            <a:br>
              <a:rPr lang="en-US" sz="1125" b="1" dirty="0">
                <a:solidFill>
                  <a:srgbClr val="273A64"/>
                </a:solidFill>
              </a:rPr>
            </a:br>
            <a:endParaRPr lang="en-US" sz="1125" b="1" dirty="0">
              <a:solidFill>
                <a:srgbClr val="273A64"/>
              </a:solidFill>
            </a:endParaRPr>
          </a:p>
          <a:p>
            <a:pPr marL="193950" lvl="0" indent="-171450" algn="l">
              <a:lnSpc>
                <a:spcPts val="1463"/>
              </a:lnSpc>
              <a:buSzPct val="150000"/>
              <a:buFont typeface="Arial" panose="020B0604020202020204" pitchFamily="34" charset="0"/>
              <a:buChar char="•"/>
            </a:pPr>
            <a:r>
              <a:rPr lang="en-US" sz="1125" b="0" i="0" spc="0" dirty="0">
                <a:solidFill>
                  <a:srgbClr val="273A64"/>
                </a:solidFill>
                <a:latin typeface="Nunito"/>
              </a:rPr>
              <a:t>All electronic communication should be sent to the Department via “encrypted email” in compliance with HIPAA privacy regulations. 45 CFR Section 164.312(a)(2)(iv) and (e)(2)(ii), specifically addresses the encryption requirements and standards under the HIPAA regulations. Encryption Instructions can be found here.</a:t>
            </a:r>
            <a:r>
              <a:rPr lang="en-US" sz="1125" b="1" dirty="0">
                <a:solidFill>
                  <a:srgbClr val="273A64"/>
                </a:solidFill>
              </a:rPr>
              <a:t/>
            </a:r>
            <a:br>
              <a:rPr lang="en-US" sz="1125" b="1" dirty="0">
                <a:solidFill>
                  <a:srgbClr val="273A64"/>
                </a:solidFill>
              </a:rPr>
            </a:br>
            <a:endParaRPr lang="en-US" sz="1125" b="1" dirty="0">
              <a:solidFill>
                <a:srgbClr val="273A64"/>
              </a:solidFill>
            </a:endParaRPr>
          </a:p>
          <a:p>
            <a:pPr marL="193950" lvl="0" indent="-171450" algn="l">
              <a:lnSpc>
                <a:spcPts val="1463"/>
              </a:lnSpc>
              <a:buSzPct val="150000"/>
              <a:buFont typeface="Arial" panose="020B0604020202020204" pitchFamily="34" charset="0"/>
              <a:buChar char="•"/>
            </a:pPr>
            <a:r>
              <a:rPr lang="en-US" sz="1125" b="0" i="0" spc="0" dirty="0">
                <a:solidFill>
                  <a:srgbClr val="273A64"/>
                </a:solidFill>
                <a:latin typeface="Nunito"/>
              </a:rPr>
              <a:t>Each email account is reserved for its stated purpose only. Submitting questions to the incorrect referral or request accounts will result in a processing delay for all parties involved.</a:t>
            </a:r>
            <a:r>
              <a:rPr lang="en-US" sz="1125" b="1" dirty="0">
                <a:solidFill>
                  <a:srgbClr val="273A64"/>
                </a:solidFill>
              </a:rPr>
              <a:t/>
            </a:r>
            <a:br>
              <a:rPr lang="en-US" sz="1125" b="1" dirty="0">
                <a:solidFill>
                  <a:srgbClr val="273A64"/>
                </a:solidFill>
              </a:rPr>
            </a:br>
            <a:endParaRPr lang="en-US" sz="1125" b="1" dirty="0">
              <a:solidFill>
                <a:srgbClr val="273A64"/>
              </a:solidFill>
            </a:endParaRPr>
          </a:p>
          <a:p>
            <a:pPr marL="193950" lvl="0" indent="-171450" algn="l">
              <a:lnSpc>
                <a:spcPts val="1463"/>
              </a:lnSpc>
              <a:buSzPct val="150000"/>
              <a:buFont typeface="Arial" panose="020B0604020202020204" pitchFamily="34" charset="0"/>
              <a:buChar char="•"/>
            </a:pPr>
            <a:r>
              <a:rPr lang="en-US" sz="1125" b="0" i="0" spc="0" dirty="0">
                <a:solidFill>
                  <a:srgbClr val="273A64"/>
                </a:solidFill>
                <a:latin typeface="Nunito"/>
              </a:rPr>
              <a:t>There has been a significant increase in referrals/requests, which may result in a processing delay. DSDS will contact all necessary parties to continue the referral/request process. Thank you for your patience as we work diligently to process all incoming referrals and requests as soon as possible.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21600000">
            <a:off x="602588" y="406379"/>
            <a:ext cx="7597037" cy="485775"/>
          </a:xfrm>
          <a:prstGeom prst="rect">
            <a:avLst/>
          </a:prstGeom>
        </p:spPr>
        <p:txBody>
          <a:bodyPr lIns="0" tIns="50400" rIns="0" bIns="0" rtlCol="0" anchor="t"/>
          <a:lstStyle/>
          <a:p>
            <a:pPr algn="l">
              <a:lnSpc>
                <a:spcPts val="3841"/>
              </a:lnSpc>
            </a:pPr>
            <a:r>
              <a:rPr lang="en-US" sz="3491" b="1" i="0" spc="140">
                <a:solidFill>
                  <a:srgbClr val="273A64">
                    <a:alpha val="100000"/>
                  </a:srgbClr>
                </a:solidFill>
                <a:latin typeface="Poppins"/>
              </a:rPr>
              <a:t>Special Investigations </a:t>
            </a:r>
            <a:r>
              <a:rPr lang="en-US" sz="3491" b="1" i="0" spc="140">
                <a:solidFill>
                  <a:srgbClr val="8695D4">
                    <a:alpha val="100000"/>
                  </a:srgbClr>
                </a:solidFill>
                <a:latin typeface="Poppins"/>
              </a:rPr>
              <a:t>Unit</a:t>
            </a:r>
          </a:p>
        </p:txBody>
      </p:sp>
      <p:cxnSp>
        <p:nvCxnSpPr>
          <p:cNvPr id="3" name="Straight Connector 3"/>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4" name="TextBox 4"/>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grpSp>
        <p:nvGrpSpPr>
          <p:cNvPr id="6" name="Group 6"/>
          <p:cNvGrpSpPr/>
          <p:nvPr/>
        </p:nvGrpSpPr>
        <p:grpSpPr>
          <a:xfrm>
            <a:off x="616213" y="1129314"/>
            <a:ext cx="4247214" cy="4091717"/>
            <a:chOff x="616213" y="1129314"/>
            <a:chExt cx="4247214" cy="4091717"/>
          </a:xfrm>
        </p:grpSpPr>
        <p:sp>
          <p:nvSpPr>
            <p:cNvPr id="5" name="Freeform 5"/>
            <p:cNvSpPr/>
            <p:nvPr/>
          </p:nvSpPr>
          <p:spPr>
            <a:xfrm>
              <a:off x="616213" y="1129314"/>
              <a:ext cx="4247214" cy="409171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grpSp>
        <p:nvGrpSpPr>
          <p:cNvPr id="8" name="Group 8"/>
          <p:cNvGrpSpPr/>
          <p:nvPr/>
        </p:nvGrpSpPr>
        <p:grpSpPr>
          <a:xfrm>
            <a:off x="8902963" y="-61311"/>
            <a:ext cx="875364" cy="967517"/>
            <a:chOff x="8902963" y="-61311"/>
            <a:chExt cx="875364" cy="967517"/>
          </a:xfrm>
        </p:grpSpPr>
        <p:sp>
          <p:nvSpPr>
            <p:cNvPr id="7" name="Freeform 7"/>
            <p:cNvSpPr/>
            <p:nvPr/>
          </p:nvSpPr>
          <p:spPr>
            <a:xfrm>
              <a:off x="8902963" y="-61311"/>
              <a:ext cx="875364" cy="96751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pic>
        <p:nvPicPr>
          <p:cNvPr id="9" name="Picture 9"/>
          <p:cNvPicPr>
            <a:picLocks noChangeAspect="1"/>
          </p:cNvPicPr>
          <p:nvPr/>
        </p:nvPicPr>
        <p:blipFill>
          <a:blip r:embed="rId2" cstate="screen">
            <a:alphaModFix/>
            <a:extLst>
              <a:ext uri="{28A0092B-C50C-407E-A947-70E740481C1C}">
                <a14:useLocalDpi xmlns:a14="http://schemas.microsoft.com/office/drawing/2010/main"/>
              </a:ext>
            </a:extLst>
          </a:blip>
          <a:srcRect/>
          <a:stretch>
            <a:fillRect/>
          </a:stretch>
        </p:blipFill>
        <p:spPr>
          <a:xfrm rot="21600000">
            <a:off x="4981890" y="1196340"/>
            <a:ext cx="4466596" cy="3826134"/>
          </a:xfrm>
          <a:prstGeom prst="rect">
            <a:avLst/>
          </a:prstGeom>
        </p:spPr>
      </p:pic>
      <p:sp>
        <p:nvSpPr>
          <p:cNvPr id="10" name="TextBox 10"/>
          <p:cNvSpPr txBox="1"/>
          <p:nvPr/>
        </p:nvSpPr>
        <p:spPr>
          <a:xfrm rot="21600000">
            <a:off x="7787259" y="5067300"/>
            <a:ext cx="1665788" cy="219075"/>
          </a:xfrm>
          <a:prstGeom prst="rect">
            <a:avLst/>
          </a:prstGeom>
        </p:spPr>
        <p:txBody>
          <a:bodyPr lIns="0" tIns="18000" rIns="0" bIns="0" rtlCol="0" anchor="t"/>
          <a:lstStyle/>
          <a:p>
            <a:pPr algn="l">
              <a:lnSpc>
                <a:spcPts val="1755"/>
              </a:lnSpc>
            </a:pPr>
            <a:r>
              <a:rPr lang="en-US" sz="1350" b="1" i="0" spc="0" dirty="0">
                <a:solidFill>
                  <a:srgbClr val="000000">
                    <a:alpha val="100000"/>
                  </a:srgbClr>
                </a:solidFill>
                <a:latin typeface="Nunito"/>
              </a:rPr>
              <a:t>SIU@health.mo.gov</a:t>
            </a:r>
          </a:p>
        </p:txBody>
      </p:sp>
      <p:sp>
        <p:nvSpPr>
          <p:cNvPr id="11" name="TextBox 11"/>
          <p:cNvSpPr txBox="1"/>
          <p:nvPr/>
        </p:nvSpPr>
        <p:spPr>
          <a:xfrm rot="21600000">
            <a:off x="767334" y="2340769"/>
            <a:ext cx="3827963" cy="180975"/>
          </a:xfrm>
          <a:prstGeom prst="rect">
            <a:avLst/>
          </a:prstGeom>
        </p:spPr>
        <p:txBody>
          <a:bodyPr lIns="0" tIns="14400" rIns="0" bIns="0" rtlCol="0" anchor="t"/>
          <a:lstStyle/>
          <a:p>
            <a:pPr marL="193950" indent="-171450">
              <a:lnSpc>
                <a:spcPts val="1463"/>
              </a:lnSpc>
              <a:buSzPct val="150000"/>
              <a:buFont typeface="Arial" panose="020B0604020202020204" pitchFamily="34" charset="0"/>
              <a:buChar char="•"/>
            </a:pPr>
            <a:r>
              <a:rPr lang="en-US" sz="1200" dirty="0">
                <a:solidFill>
                  <a:srgbClr val="1F497D"/>
                </a:solidFill>
                <a:latin typeface="Calibri" panose="020F0502020204030204" pitchFamily="34" charset="0"/>
                <a:ea typeface="Calibri" panose="020F0502020204030204" pitchFamily="34" charset="0"/>
              </a:rPr>
              <a:t>Danny </a:t>
            </a:r>
            <a:r>
              <a:rPr lang="en-US" sz="1200" dirty="0" smtClean="0">
                <a:solidFill>
                  <a:srgbClr val="1F497D"/>
                </a:solidFill>
                <a:latin typeface="Calibri" panose="020F0502020204030204" pitchFamily="34" charset="0"/>
                <a:ea typeface="Calibri" panose="020F0502020204030204" pitchFamily="34" charset="0"/>
              </a:rPr>
              <a:t>Ware</a:t>
            </a:r>
            <a:r>
              <a:rPr lang="en-US" sz="1125" dirty="0" smtClean="0">
                <a:solidFill>
                  <a:srgbClr val="273A64">
                    <a:alpha val="100000"/>
                  </a:srgbClr>
                </a:solidFill>
                <a:latin typeface="Nunito"/>
              </a:rPr>
              <a:t>, </a:t>
            </a:r>
            <a:r>
              <a:rPr lang="en-US" sz="1125" dirty="0">
                <a:solidFill>
                  <a:srgbClr val="273A64">
                    <a:alpha val="100000"/>
                  </a:srgbClr>
                </a:solidFill>
                <a:latin typeface="Nunito"/>
              </a:rPr>
              <a:t>SIU Investigations Manager </a:t>
            </a:r>
            <a:endParaRPr lang="en-US" sz="1125" b="0" i="0" spc="0" dirty="0" smtClean="0">
              <a:solidFill>
                <a:srgbClr val="273A64">
                  <a:alpha val="100000"/>
                </a:srgbClr>
              </a:solidFill>
              <a:latin typeface="Nunito"/>
            </a:endParaRPr>
          </a:p>
          <a:p>
            <a:pPr marL="193950" lvl="0" indent="-171450" algn="l">
              <a:lnSpc>
                <a:spcPts val="1463"/>
              </a:lnSpc>
              <a:buSzPct val="150000"/>
              <a:buFont typeface="Arial" panose="020B0604020202020204" pitchFamily="34" charset="0"/>
              <a:buChar char="•"/>
            </a:pPr>
            <a:r>
              <a:rPr lang="en-US" sz="1125" b="0" i="0" spc="0" dirty="0" smtClean="0">
                <a:solidFill>
                  <a:srgbClr val="273A64">
                    <a:alpha val="100000"/>
                  </a:srgbClr>
                </a:solidFill>
                <a:latin typeface="Nunito"/>
              </a:rPr>
              <a:t>Kevin </a:t>
            </a:r>
            <a:r>
              <a:rPr lang="en-US" sz="1125" b="0" i="0" spc="0" dirty="0">
                <a:solidFill>
                  <a:srgbClr val="273A64">
                    <a:alpha val="100000"/>
                  </a:srgbClr>
                </a:solidFill>
                <a:latin typeface="Nunito"/>
              </a:rPr>
              <a:t>Morgan, APS Regional Manager</a:t>
            </a:r>
          </a:p>
        </p:txBody>
      </p:sp>
      <p:sp>
        <p:nvSpPr>
          <p:cNvPr id="12" name="TextBox 12"/>
          <p:cNvSpPr txBox="1"/>
          <p:nvPr/>
        </p:nvSpPr>
        <p:spPr>
          <a:xfrm rot="21600000">
            <a:off x="767334" y="2074069"/>
            <a:ext cx="3827963" cy="219075"/>
          </a:xfrm>
          <a:prstGeom prst="rect">
            <a:avLst/>
          </a:prstGeom>
        </p:spPr>
        <p:txBody>
          <a:bodyPr lIns="0" tIns="18000" rIns="0" bIns="0" rtlCol="0" anchor="t"/>
          <a:lstStyle/>
          <a:p>
            <a:pPr algn="l">
              <a:lnSpc>
                <a:spcPts val="1755"/>
              </a:lnSpc>
            </a:pPr>
            <a:r>
              <a:rPr lang="en-US" sz="1350" b="1" i="0" spc="0">
                <a:solidFill>
                  <a:srgbClr val="273A64">
                    <a:alpha val="100000"/>
                  </a:srgbClr>
                </a:solidFill>
                <a:latin typeface="Nunito"/>
              </a:rPr>
              <a:t>Region 2</a:t>
            </a:r>
          </a:p>
        </p:txBody>
      </p:sp>
      <p:sp>
        <p:nvSpPr>
          <p:cNvPr id="13" name="TextBox 13"/>
          <p:cNvSpPr txBox="1"/>
          <p:nvPr/>
        </p:nvSpPr>
        <p:spPr>
          <a:xfrm rot="21600000">
            <a:off x="767334" y="1295400"/>
            <a:ext cx="3827963" cy="219075"/>
          </a:xfrm>
          <a:prstGeom prst="rect">
            <a:avLst/>
          </a:prstGeom>
        </p:spPr>
        <p:txBody>
          <a:bodyPr lIns="0" tIns="18000" rIns="0" bIns="0" rtlCol="0" anchor="t"/>
          <a:lstStyle/>
          <a:p>
            <a:pPr algn="l">
              <a:lnSpc>
                <a:spcPts val="1755"/>
              </a:lnSpc>
            </a:pPr>
            <a:r>
              <a:rPr lang="en-US" sz="1350" b="1" i="0" spc="0">
                <a:solidFill>
                  <a:srgbClr val="273A64">
                    <a:alpha val="100000"/>
                  </a:srgbClr>
                </a:solidFill>
                <a:latin typeface="Nunito"/>
              </a:rPr>
              <a:t>Region 1</a:t>
            </a:r>
          </a:p>
        </p:txBody>
      </p:sp>
      <p:sp>
        <p:nvSpPr>
          <p:cNvPr id="14" name="TextBox 14"/>
          <p:cNvSpPr txBox="1"/>
          <p:nvPr/>
        </p:nvSpPr>
        <p:spPr>
          <a:xfrm rot="21600000">
            <a:off x="767334" y="1571625"/>
            <a:ext cx="3827963" cy="361950"/>
          </a:xfrm>
          <a:prstGeom prst="rect">
            <a:avLst/>
          </a:prstGeom>
        </p:spPr>
        <p:txBody>
          <a:bodyPr lIns="0" tIns="14400" rIns="0" bIns="0" rtlCol="0" anchor="t"/>
          <a:lstStyle/>
          <a:p>
            <a:pPr marL="193950" lvl="0" indent="-171450" algn="l">
              <a:lnSpc>
                <a:spcPts val="1463"/>
              </a:lnSpc>
              <a:buSzPct val="150000"/>
              <a:buFont typeface="Arial" panose="020B0604020202020204" pitchFamily="34" charset="0"/>
              <a:buChar char="•"/>
            </a:pPr>
            <a:r>
              <a:rPr lang="en-US" sz="1125" b="0" i="0" spc="0" dirty="0">
                <a:solidFill>
                  <a:srgbClr val="273A64">
                    <a:alpha val="100000"/>
                  </a:srgbClr>
                </a:solidFill>
                <a:latin typeface="Nunito"/>
              </a:rPr>
              <a:t>Greg Backers, SIU Investigations Manager </a:t>
            </a:r>
          </a:p>
          <a:p>
            <a:pPr marL="193950" lvl="0" indent="-171450" algn="l">
              <a:lnSpc>
                <a:spcPts val="1463"/>
              </a:lnSpc>
              <a:buSzPct val="150000"/>
              <a:buFont typeface="Arial" panose="020B0604020202020204" pitchFamily="34" charset="0"/>
              <a:buChar char="•"/>
            </a:pPr>
            <a:r>
              <a:rPr lang="en-US" sz="1125" b="0" i="0" spc="0" dirty="0">
                <a:solidFill>
                  <a:srgbClr val="273A64">
                    <a:alpha val="100000"/>
                  </a:srgbClr>
                </a:solidFill>
                <a:latin typeface="Nunito"/>
              </a:rPr>
              <a:t>Eric Johnson, APS Regional Manager</a:t>
            </a:r>
          </a:p>
        </p:txBody>
      </p:sp>
      <p:sp>
        <p:nvSpPr>
          <p:cNvPr id="15" name="TextBox 15"/>
          <p:cNvSpPr txBox="1"/>
          <p:nvPr/>
        </p:nvSpPr>
        <p:spPr>
          <a:xfrm rot="21600000">
            <a:off x="767334" y="3128963"/>
            <a:ext cx="3827963" cy="361950"/>
          </a:xfrm>
          <a:prstGeom prst="rect">
            <a:avLst/>
          </a:prstGeom>
        </p:spPr>
        <p:txBody>
          <a:bodyPr lIns="0" tIns="14400" rIns="0" bIns="0" rtlCol="0" anchor="t"/>
          <a:lstStyle/>
          <a:p>
            <a:pPr marL="193950" lvl="0" indent="-171450" algn="l">
              <a:lnSpc>
                <a:spcPts val="1463"/>
              </a:lnSpc>
              <a:buSzPct val="150000"/>
              <a:buFont typeface="Arial" panose="020B0604020202020204" pitchFamily="34" charset="0"/>
              <a:buChar char="•"/>
            </a:pPr>
            <a:r>
              <a:rPr lang="en-US" sz="1125" b="0" i="0" spc="0" dirty="0">
                <a:solidFill>
                  <a:srgbClr val="273A64">
                    <a:alpha val="100000"/>
                  </a:srgbClr>
                </a:solidFill>
                <a:latin typeface="Nunito"/>
              </a:rPr>
              <a:t>Mindy Sweezer, SIU Investigations Manager </a:t>
            </a:r>
          </a:p>
          <a:p>
            <a:pPr marL="193950" lvl="0" indent="-171450" algn="l">
              <a:lnSpc>
                <a:spcPts val="1463"/>
              </a:lnSpc>
              <a:buSzPct val="150000"/>
              <a:buFont typeface="Arial" panose="020B0604020202020204" pitchFamily="34" charset="0"/>
              <a:buChar char="•"/>
            </a:pPr>
            <a:r>
              <a:rPr lang="en-US" sz="1125" b="0" i="0" spc="0" dirty="0">
                <a:solidFill>
                  <a:srgbClr val="273A64">
                    <a:alpha val="100000"/>
                  </a:srgbClr>
                </a:solidFill>
                <a:latin typeface="Nunito"/>
              </a:rPr>
              <a:t>Stacey Garner, APS Regional Manager</a:t>
            </a:r>
          </a:p>
        </p:txBody>
      </p:sp>
      <p:sp>
        <p:nvSpPr>
          <p:cNvPr id="16" name="TextBox 16"/>
          <p:cNvSpPr txBox="1"/>
          <p:nvPr/>
        </p:nvSpPr>
        <p:spPr>
          <a:xfrm rot="21600000">
            <a:off x="767334" y="2862263"/>
            <a:ext cx="3827963" cy="219075"/>
          </a:xfrm>
          <a:prstGeom prst="rect">
            <a:avLst/>
          </a:prstGeom>
        </p:spPr>
        <p:txBody>
          <a:bodyPr lIns="0" tIns="18000" rIns="0" bIns="0" rtlCol="0" anchor="t"/>
          <a:lstStyle/>
          <a:p>
            <a:pPr algn="l">
              <a:lnSpc>
                <a:spcPts val="1755"/>
              </a:lnSpc>
            </a:pPr>
            <a:r>
              <a:rPr lang="en-US" sz="1350" b="1" i="0" spc="0">
                <a:solidFill>
                  <a:srgbClr val="273A64">
                    <a:alpha val="100000"/>
                  </a:srgbClr>
                </a:solidFill>
                <a:latin typeface="Nunito"/>
              </a:rPr>
              <a:t>Region 3</a:t>
            </a:r>
          </a:p>
        </p:txBody>
      </p:sp>
      <p:sp>
        <p:nvSpPr>
          <p:cNvPr id="17" name="TextBox 17"/>
          <p:cNvSpPr txBox="1"/>
          <p:nvPr/>
        </p:nvSpPr>
        <p:spPr>
          <a:xfrm rot="21600000">
            <a:off x="767334" y="3907631"/>
            <a:ext cx="3827963" cy="361950"/>
          </a:xfrm>
          <a:prstGeom prst="rect">
            <a:avLst/>
          </a:prstGeom>
        </p:spPr>
        <p:txBody>
          <a:bodyPr lIns="0" tIns="14400" rIns="0" bIns="0" rtlCol="0" anchor="t"/>
          <a:lstStyle/>
          <a:p>
            <a:pPr marL="193950" lvl="0" indent="-171450" algn="l">
              <a:lnSpc>
                <a:spcPts val="1463"/>
              </a:lnSpc>
              <a:buSzPct val="150000"/>
              <a:buFont typeface="Arial" panose="020B0604020202020204" pitchFamily="34" charset="0"/>
              <a:buChar char="•"/>
            </a:pPr>
            <a:r>
              <a:rPr lang="en-US" sz="1125" b="0" i="0" spc="0">
                <a:solidFill>
                  <a:srgbClr val="273A64">
                    <a:alpha val="100000"/>
                  </a:srgbClr>
                </a:solidFill>
                <a:latin typeface="Nunito"/>
              </a:rPr>
              <a:t>Jamie Roe, SIU Investigations Manager </a:t>
            </a:r>
          </a:p>
          <a:p>
            <a:pPr marL="193950" lvl="0" indent="-171450" algn="l">
              <a:lnSpc>
                <a:spcPts val="1463"/>
              </a:lnSpc>
              <a:buSzPct val="150000"/>
              <a:buFont typeface="Arial" panose="020B0604020202020204" pitchFamily="34" charset="0"/>
              <a:buChar char="•"/>
            </a:pPr>
            <a:r>
              <a:rPr lang="en-US" sz="1125" b="0" i="0" spc="0">
                <a:solidFill>
                  <a:srgbClr val="273A64">
                    <a:alpha val="100000"/>
                  </a:srgbClr>
                </a:solidFill>
                <a:latin typeface="Nunito"/>
              </a:rPr>
              <a:t>Megan Phillips, APS Regional Manager</a:t>
            </a:r>
          </a:p>
        </p:txBody>
      </p:sp>
      <p:sp>
        <p:nvSpPr>
          <p:cNvPr id="18" name="TextBox 18"/>
          <p:cNvSpPr txBox="1"/>
          <p:nvPr/>
        </p:nvSpPr>
        <p:spPr>
          <a:xfrm rot="21600000">
            <a:off x="767334" y="3640931"/>
            <a:ext cx="3827963" cy="219075"/>
          </a:xfrm>
          <a:prstGeom prst="rect">
            <a:avLst/>
          </a:prstGeom>
        </p:spPr>
        <p:txBody>
          <a:bodyPr lIns="0" tIns="18000" rIns="0" bIns="0" rtlCol="0" anchor="t"/>
          <a:lstStyle/>
          <a:p>
            <a:pPr algn="l">
              <a:lnSpc>
                <a:spcPts val="1755"/>
              </a:lnSpc>
            </a:pPr>
            <a:r>
              <a:rPr lang="en-US" sz="1350" b="1" i="0" spc="0">
                <a:solidFill>
                  <a:srgbClr val="273A64">
                    <a:alpha val="100000"/>
                  </a:srgbClr>
                </a:solidFill>
                <a:latin typeface="Nunito"/>
              </a:rPr>
              <a:t>Region 4</a:t>
            </a:r>
          </a:p>
        </p:txBody>
      </p:sp>
      <p:sp>
        <p:nvSpPr>
          <p:cNvPr id="19" name="TextBox 19"/>
          <p:cNvSpPr txBox="1"/>
          <p:nvPr/>
        </p:nvSpPr>
        <p:spPr>
          <a:xfrm rot="21600000">
            <a:off x="767334" y="4686300"/>
            <a:ext cx="3827963" cy="361950"/>
          </a:xfrm>
          <a:prstGeom prst="rect">
            <a:avLst/>
          </a:prstGeom>
        </p:spPr>
        <p:txBody>
          <a:bodyPr lIns="0" tIns="14400" rIns="0" bIns="0" rtlCol="0" anchor="t"/>
          <a:lstStyle/>
          <a:p>
            <a:pPr marL="193950" lvl="0" indent="-171450" algn="l">
              <a:lnSpc>
                <a:spcPts val="1463"/>
              </a:lnSpc>
              <a:buSzPct val="150000"/>
              <a:buFont typeface="Arial" panose="020B0604020202020204" pitchFamily="34" charset="0"/>
              <a:buChar char="•"/>
            </a:pPr>
            <a:r>
              <a:rPr lang="en-US" sz="1125" b="0" i="0" spc="0">
                <a:solidFill>
                  <a:srgbClr val="273A64">
                    <a:alpha val="100000"/>
                  </a:srgbClr>
                </a:solidFill>
                <a:latin typeface="Nunito"/>
              </a:rPr>
              <a:t>Zachary Jenkins, SIU Investigations Manager </a:t>
            </a:r>
          </a:p>
          <a:p>
            <a:pPr marL="193950" lvl="0" indent="-171450" algn="l">
              <a:lnSpc>
                <a:spcPts val="1463"/>
              </a:lnSpc>
              <a:buSzPct val="150000"/>
              <a:buFont typeface="Arial" panose="020B0604020202020204" pitchFamily="34" charset="0"/>
              <a:buChar char="•"/>
            </a:pPr>
            <a:r>
              <a:rPr lang="en-US" sz="1125" b="0" i="0" spc="0">
                <a:solidFill>
                  <a:srgbClr val="273A64">
                    <a:alpha val="100000"/>
                  </a:srgbClr>
                </a:solidFill>
                <a:latin typeface="Nunito"/>
              </a:rPr>
              <a:t>Carey Boyer, APS Regional Manager</a:t>
            </a:r>
          </a:p>
        </p:txBody>
      </p:sp>
      <p:sp>
        <p:nvSpPr>
          <p:cNvPr id="20" name="TextBox 20"/>
          <p:cNvSpPr txBox="1"/>
          <p:nvPr/>
        </p:nvSpPr>
        <p:spPr>
          <a:xfrm rot="21600000">
            <a:off x="767334" y="4419600"/>
            <a:ext cx="3827963" cy="219075"/>
          </a:xfrm>
          <a:prstGeom prst="rect">
            <a:avLst/>
          </a:prstGeom>
        </p:spPr>
        <p:txBody>
          <a:bodyPr lIns="0" tIns="18000" rIns="0" bIns="0" rtlCol="0" anchor="t"/>
          <a:lstStyle/>
          <a:p>
            <a:pPr algn="l">
              <a:lnSpc>
                <a:spcPts val="1755"/>
              </a:lnSpc>
            </a:pPr>
            <a:r>
              <a:rPr lang="en-US" sz="1350" b="1" i="0" spc="0">
                <a:solidFill>
                  <a:srgbClr val="273A64">
                    <a:alpha val="100000"/>
                  </a:srgbClr>
                </a:solidFill>
                <a:latin typeface="Nunito"/>
              </a:rPr>
              <a:t>Region 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21600000">
            <a:off x="602588" y="406379"/>
            <a:ext cx="7597037" cy="485775"/>
          </a:xfrm>
          <a:prstGeom prst="rect">
            <a:avLst/>
          </a:prstGeom>
        </p:spPr>
        <p:txBody>
          <a:bodyPr lIns="0" tIns="50400" rIns="0" bIns="0" rtlCol="0" anchor="t"/>
          <a:lstStyle/>
          <a:p>
            <a:pPr algn="l">
              <a:lnSpc>
                <a:spcPts val="3841"/>
              </a:lnSpc>
            </a:pPr>
            <a:r>
              <a:rPr lang="en-US" sz="3491" b="1" i="0" spc="140">
                <a:solidFill>
                  <a:srgbClr val="273A64">
                    <a:alpha val="100000"/>
                  </a:srgbClr>
                </a:solidFill>
                <a:latin typeface="Poppins"/>
              </a:rPr>
              <a:t>Investigation </a:t>
            </a:r>
            <a:r>
              <a:rPr lang="en-US" sz="3491" b="1" i="0" spc="140">
                <a:solidFill>
                  <a:srgbClr val="8695D4">
                    <a:alpha val="100000"/>
                  </a:srgbClr>
                </a:solidFill>
                <a:latin typeface="Poppins"/>
              </a:rPr>
              <a:t>Process</a:t>
            </a:r>
          </a:p>
        </p:txBody>
      </p:sp>
      <p:cxnSp>
        <p:nvCxnSpPr>
          <p:cNvPr id="3" name="Straight Connector 3"/>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4" name="TextBox 4"/>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grpSp>
        <p:nvGrpSpPr>
          <p:cNvPr id="6" name="Group 6"/>
          <p:cNvGrpSpPr/>
          <p:nvPr/>
        </p:nvGrpSpPr>
        <p:grpSpPr>
          <a:xfrm>
            <a:off x="616213" y="1129314"/>
            <a:ext cx="8619189" cy="3910742"/>
            <a:chOff x="616213" y="1129314"/>
            <a:chExt cx="8619189" cy="3910742"/>
          </a:xfrm>
        </p:grpSpPr>
        <p:sp>
          <p:nvSpPr>
            <p:cNvPr id="5" name="Freeform 5"/>
            <p:cNvSpPr/>
            <p:nvPr/>
          </p:nvSpPr>
          <p:spPr>
            <a:xfrm>
              <a:off x="616213" y="1129314"/>
              <a:ext cx="8619189" cy="3910742"/>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100000"/>
              </a:srgbClr>
            </a:solidFill>
          </p:spPr>
        </p:sp>
      </p:grpSp>
      <p:grpSp>
        <p:nvGrpSpPr>
          <p:cNvPr id="8" name="Group 8"/>
          <p:cNvGrpSpPr/>
          <p:nvPr/>
        </p:nvGrpSpPr>
        <p:grpSpPr>
          <a:xfrm>
            <a:off x="8902963" y="-61311"/>
            <a:ext cx="875364" cy="967517"/>
            <a:chOff x="8902963" y="-61311"/>
            <a:chExt cx="875364" cy="967517"/>
          </a:xfrm>
        </p:grpSpPr>
        <p:sp>
          <p:nvSpPr>
            <p:cNvPr id="7" name="Freeform 7"/>
            <p:cNvSpPr/>
            <p:nvPr/>
          </p:nvSpPr>
          <p:spPr>
            <a:xfrm>
              <a:off x="8902963" y="-61311"/>
              <a:ext cx="875364" cy="96751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sp>
        <p:nvSpPr>
          <p:cNvPr id="9" name="TextBox 9"/>
          <p:cNvSpPr txBox="1"/>
          <p:nvPr/>
        </p:nvSpPr>
        <p:spPr>
          <a:xfrm rot="21600000">
            <a:off x="767334" y="1384850"/>
            <a:ext cx="479924" cy="609600"/>
          </a:xfrm>
          <a:prstGeom prst="rect">
            <a:avLst/>
          </a:prstGeom>
        </p:spPr>
        <p:txBody>
          <a:bodyPr lIns="0" tIns="54000" rIns="0" bIns="0" rtlCol="0" anchor="t"/>
          <a:lstStyle/>
          <a:p>
            <a:pPr algn="l">
              <a:lnSpc>
                <a:spcPts val="4818"/>
              </a:lnSpc>
            </a:pPr>
            <a:r>
              <a:rPr lang="en-US" sz="3706" b="1" i="0" spc="0">
                <a:solidFill>
                  <a:srgbClr val="FFFFFF">
                    <a:alpha val="100000"/>
                  </a:srgbClr>
                </a:solidFill>
                <a:latin typeface="Nunito"/>
              </a:rPr>
              <a:t>1.</a:t>
            </a:r>
          </a:p>
        </p:txBody>
      </p:sp>
      <p:sp>
        <p:nvSpPr>
          <p:cNvPr id="10" name="TextBox 10"/>
          <p:cNvSpPr txBox="1"/>
          <p:nvPr/>
        </p:nvSpPr>
        <p:spPr>
          <a:xfrm rot="21600000">
            <a:off x="1294329" y="1431078"/>
            <a:ext cx="3715858" cy="514350"/>
          </a:xfrm>
          <a:prstGeom prst="rect">
            <a:avLst/>
          </a:prstGeom>
        </p:spPr>
        <p:txBody>
          <a:bodyPr lIns="0" tIns="25200" rIns="0" bIns="0" rtlCol="0" anchor="t"/>
          <a:lstStyle/>
          <a:p>
            <a:pPr algn="l">
              <a:lnSpc>
                <a:spcPts val="2097"/>
              </a:lnSpc>
            </a:pPr>
            <a:r>
              <a:rPr lang="en-US" sz="1747" b="0" i="0" spc="0">
                <a:solidFill>
                  <a:srgbClr val="000000">
                    <a:alpha val="100000"/>
                  </a:srgbClr>
                </a:solidFill>
                <a:latin typeface="Nunito"/>
              </a:rPr>
              <a:t>Complaint made to the Central Registry Unit (CRU)</a:t>
            </a:r>
          </a:p>
        </p:txBody>
      </p:sp>
      <p:sp>
        <p:nvSpPr>
          <p:cNvPr id="11" name="TextBox 11"/>
          <p:cNvSpPr txBox="1"/>
          <p:nvPr/>
        </p:nvSpPr>
        <p:spPr>
          <a:xfrm rot="21600000">
            <a:off x="767334" y="2224022"/>
            <a:ext cx="479924" cy="609600"/>
          </a:xfrm>
          <a:prstGeom prst="rect">
            <a:avLst/>
          </a:prstGeom>
        </p:spPr>
        <p:txBody>
          <a:bodyPr lIns="0" tIns="54000" rIns="0" bIns="0" rtlCol="0" anchor="t"/>
          <a:lstStyle/>
          <a:p>
            <a:pPr algn="l">
              <a:lnSpc>
                <a:spcPts val="4818"/>
              </a:lnSpc>
            </a:pPr>
            <a:r>
              <a:rPr lang="en-US" sz="3706" b="1" i="0" spc="0">
                <a:solidFill>
                  <a:srgbClr val="FFFFFF">
                    <a:alpha val="100000"/>
                  </a:srgbClr>
                </a:solidFill>
                <a:latin typeface="Nunito"/>
              </a:rPr>
              <a:t>2.</a:t>
            </a:r>
          </a:p>
        </p:txBody>
      </p:sp>
      <p:sp>
        <p:nvSpPr>
          <p:cNvPr id="12" name="TextBox 12"/>
          <p:cNvSpPr txBox="1"/>
          <p:nvPr/>
        </p:nvSpPr>
        <p:spPr>
          <a:xfrm rot="21600000">
            <a:off x="1294329" y="2270250"/>
            <a:ext cx="3077917" cy="514350"/>
          </a:xfrm>
          <a:prstGeom prst="rect">
            <a:avLst/>
          </a:prstGeom>
        </p:spPr>
        <p:txBody>
          <a:bodyPr lIns="0" tIns="25200" rIns="0" bIns="0" rtlCol="0" anchor="t"/>
          <a:lstStyle/>
          <a:p>
            <a:pPr algn="l">
              <a:lnSpc>
                <a:spcPts val="2097"/>
              </a:lnSpc>
            </a:pPr>
            <a:r>
              <a:rPr lang="en-US" sz="1747" b="0" i="0" spc="0">
                <a:solidFill>
                  <a:srgbClr val="000000">
                    <a:alpha val="100000"/>
                  </a:srgbClr>
                </a:solidFill>
                <a:latin typeface="Nunito"/>
              </a:rPr>
              <a:t>Routed to SIU based on the zip code</a:t>
            </a:r>
          </a:p>
        </p:txBody>
      </p:sp>
      <p:sp>
        <p:nvSpPr>
          <p:cNvPr id="13" name="TextBox 13"/>
          <p:cNvSpPr txBox="1"/>
          <p:nvPr/>
        </p:nvSpPr>
        <p:spPr>
          <a:xfrm rot="21600000">
            <a:off x="767334" y="3146404"/>
            <a:ext cx="479924" cy="609600"/>
          </a:xfrm>
          <a:prstGeom prst="rect">
            <a:avLst/>
          </a:prstGeom>
        </p:spPr>
        <p:txBody>
          <a:bodyPr lIns="0" tIns="54000" rIns="0" bIns="0" rtlCol="0" anchor="t"/>
          <a:lstStyle/>
          <a:p>
            <a:pPr algn="l">
              <a:lnSpc>
                <a:spcPts val="4818"/>
              </a:lnSpc>
            </a:pPr>
            <a:r>
              <a:rPr lang="en-US" sz="3706" b="1" i="0" spc="0">
                <a:solidFill>
                  <a:srgbClr val="FFFFFF">
                    <a:alpha val="100000"/>
                  </a:srgbClr>
                </a:solidFill>
                <a:latin typeface="Nunito"/>
              </a:rPr>
              <a:t>3.</a:t>
            </a:r>
          </a:p>
        </p:txBody>
      </p:sp>
      <p:sp>
        <p:nvSpPr>
          <p:cNvPr id="14" name="TextBox 14"/>
          <p:cNvSpPr txBox="1"/>
          <p:nvPr/>
        </p:nvSpPr>
        <p:spPr>
          <a:xfrm rot="21600000">
            <a:off x="1294329" y="3063194"/>
            <a:ext cx="3540193" cy="771525"/>
          </a:xfrm>
          <a:prstGeom prst="rect">
            <a:avLst/>
          </a:prstGeom>
        </p:spPr>
        <p:txBody>
          <a:bodyPr lIns="0" tIns="25200" rIns="0" bIns="0" rtlCol="0" anchor="t"/>
          <a:lstStyle/>
          <a:p>
            <a:pPr algn="l">
              <a:lnSpc>
                <a:spcPts val="2097"/>
              </a:lnSpc>
            </a:pPr>
            <a:r>
              <a:rPr lang="en-US" sz="1747" b="0" i="0" spc="0">
                <a:solidFill>
                  <a:srgbClr val="000000">
                    <a:alpha val="100000"/>
                  </a:srgbClr>
                </a:solidFill>
                <a:latin typeface="Nunito"/>
              </a:rPr>
              <a:t>May also be routed to Protective Services for an assessment to see if services are needed for the client</a:t>
            </a:r>
          </a:p>
        </p:txBody>
      </p:sp>
      <p:sp>
        <p:nvSpPr>
          <p:cNvPr id="15" name="TextBox 15"/>
          <p:cNvSpPr txBox="1"/>
          <p:nvPr/>
        </p:nvSpPr>
        <p:spPr>
          <a:xfrm rot="21600000">
            <a:off x="767334" y="4151995"/>
            <a:ext cx="479924" cy="609600"/>
          </a:xfrm>
          <a:prstGeom prst="rect">
            <a:avLst/>
          </a:prstGeom>
        </p:spPr>
        <p:txBody>
          <a:bodyPr lIns="0" tIns="54000" rIns="0" bIns="0" rtlCol="0" anchor="t"/>
          <a:lstStyle/>
          <a:p>
            <a:pPr algn="l">
              <a:lnSpc>
                <a:spcPts val="4818"/>
              </a:lnSpc>
            </a:pPr>
            <a:r>
              <a:rPr lang="en-US" sz="3706" b="1" i="0" spc="0">
                <a:solidFill>
                  <a:srgbClr val="FFFFFF">
                    <a:alpha val="100000"/>
                  </a:srgbClr>
                </a:solidFill>
                <a:latin typeface="Nunito"/>
              </a:rPr>
              <a:t>4.</a:t>
            </a:r>
          </a:p>
        </p:txBody>
      </p:sp>
      <p:sp>
        <p:nvSpPr>
          <p:cNvPr id="16" name="TextBox 16"/>
          <p:cNvSpPr txBox="1"/>
          <p:nvPr/>
        </p:nvSpPr>
        <p:spPr>
          <a:xfrm rot="21600000">
            <a:off x="1294329" y="4068786"/>
            <a:ext cx="3484720" cy="771525"/>
          </a:xfrm>
          <a:prstGeom prst="rect">
            <a:avLst/>
          </a:prstGeom>
        </p:spPr>
        <p:txBody>
          <a:bodyPr lIns="0" tIns="25200" rIns="0" bIns="0" rtlCol="0" anchor="t"/>
          <a:lstStyle/>
          <a:p>
            <a:pPr algn="l">
              <a:lnSpc>
                <a:spcPts val="2097"/>
              </a:lnSpc>
            </a:pPr>
            <a:r>
              <a:rPr lang="en-US" sz="1747" b="0" i="0" spc="0">
                <a:solidFill>
                  <a:srgbClr val="000000">
                    <a:alpha val="100000"/>
                  </a:srgbClr>
                </a:solidFill>
                <a:latin typeface="Nunito"/>
              </a:rPr>
              <a:t>An investigation is completed and a determination is made based on the outcome of the investigation</a:t>
            </a:r>
          </a:p>
        </p:txBody>
      </p:sp>
      <p:sp>
        <p:nvSpPr>
          <p:cNvPr id="17" name="TextBox 17"/>
          <p:cNvSpPr txBox="1"/>
          <p:nvPr/>
        </p:nvSpPr>
        <p:spPr>
          <a:xfrm rot="21600000">
            <a:off x="5135135" y="1338623"/>
            <a:ext cx="479924" cy="609600"/>
          </a:xfrm>
          <a:prstGeom prst="rect">
            <a:avLst/>
          </a:prstGeom>
        </p:spPr>
        <p:txBody>
          <a:bodyPr lIns="0" tIns="54000" rIns="0" bIns="0" rtlCol="0" anchor="t"/>
          <a:lstStyle/>
          <a:p>
            <a:pPr algn="l">
              <a:lnSpc>
                <a:spcPts val="4818"/>
              </a:lnSpc>
            </a:pPr>
            <a:r>
              <a:rPr lang="en-US" sz="3706" b="1" i="0" spc="0">
                <a:solidFill>
                  <a:srgbClr val="FFFFFF">
                    <a:alpha val="100000"/>
                  </a:srgbClr>
                </a:solidFill>
                <a:latin typeface="Nunito"/>
              </a:rPr>
              <a:t>5.</a:t>
            </a:r>
          </a:p>
        </p:txBody>
      </p:sp>
      <p:sp>
        <p:nvSpPr>
          <p:cNvPr id="18" name="TextBox 18"/>
          <p:cNvSpPr txBox="1"/>
          <p:nvPr/>
        </p:nvSpPr>
        <p:spPr>
          <a:xfrm rot="21600000">
            <a:off x="5662130" y="1384850"/>
            <a:ext cx="3438492" cy="514350"/>
          </a:xfrm>
          <a:prstGeom prst="rect">
            <a:avLst/>
          </a:prstGeom>
        </p:spPr>
        <p:txBody>
          <a:bodyPr lIns="0" tIns="25200" rIns="0" bIns="0" rtlCol="0" anchor="t"/>
          <a:lstStyle/>
          <a:p>
            <a:pPr algn="l">
              <a:lnSpc>
                <a:spcPts val="2097"/>
              </a:lnSpc>
            </a:pPr>
            <a:r>
              <a:rPr lang="en-US" sz="1747" b="0" i="0" spc="0">
                <a:solidFill>
                  <a:srgbClr val="000000">
                    <a:alpha val="100000"/>
                  </a:srgbClr>
                </a:solidFill>
                <a:latin typeface="Nunito"/>
              </a:rPr>
              <a:t>Submitted to the Office of General Counsel (OGC) for placement</a:t>
            </a:r>
          </a:p>
        </p:txBody>
      </p:sp>
      <p:sp>
        <p:nvSpPr>
          <p:cNvPr id="19" name="TextBox 19"/>
          <p:cNvSpPr txBox="1"/>
          <p:nvPr/>
        </p:nvSpPr>
        <p:spPr>
          <a:xfrm rot="21600000">
            <a:off x="5135135" y="2219680"/>
            <a:ext cx="479924" cy="609600"/>
          </a:xfrm>
          <a:prstGeom prst="rect">
            <a:avLst/>
          </a:prstGeom>
        </p:spPr>
        <p:txBody>
          <a:bodyPr lIns="0" tIns="54000" rIns="0" bIns="0" rtlCol="0" anchor="t"/>
          <a:lstStyle/>
          <a:p>
            <a:pPr algn="l">
              <a:lnSpc>
                <a:spcPts val="4818"/>
              </a:lnSpc>
            </a:pPr>
            <a:r>
              <a:rPr lang="en-US" sz="3706" b="1" i="0" spc="0">
                <a:solidFill>
                  <a:srgbClr val="FFFFFF">
                    <a:alpha val="100000"/>
                  </a:srgbClr>
                </a:solidFill>
                <a:latin typeface="Nunito"/>
              </a:rPr>
              <a:t>6.</a:t>
            </a:r>
          </a:p>
        </p:txBody>
      </p:sp>
      <p:sp>
        <p:nvSpPr>
          <p:cNvPr id="20" name="TextBox 20"/>
          <p:cNvSpPr txBox="1"/>
          <p:nvPr/>
        </p:nvSpPr>
        <p:spPr>
          <a:xfrm rot="21600000">
            <a:off x="5662130" y="2136471"/>
            <a:ext cx="3420001" cy="771525"/>
          </a:xfrm>
          <a:prstGeom prst="rect">
            <a:avLst/>
          </a:prstGeom>
        </p:spPr>
        <p:txBody>
          <a:bodyPr lIns="0" tIns="25200" rIns="0" bIns="0" rtlCol="0" anchor="t"/>
          <a:lstStyle/>
          <a:p>
            <a:pPr algn="l">
              <a:lnSpc>
                <a:spcPts val="2097"/>
              </a:lnSpc>
            </a:pPr>
            <a:r>
              <a:rPr lang="en-US" sz="1747" b="0" i="0" spc="0">
                <a:solidFill>
                  <a:srgbClr val="000000">
                    <a:alpha val="100000"/>
                  </a:srgbClr>
                </a:solidFill>
                <a:latin typeface="Nunito"/>
              </a:rPr>
              <a:t>Also submitted to MMAC and the MO Attorney General- Medicaid Audit &amp; Compliance</a:t>
            </a:r>
          </a:p>
        </p:txBody>
      </p:sp>
      <p:sp>
        <p:nvSpPr>
          <p:cNvPr id="21" name="TextBox 21"/>
          <p:cNvSpPr txBox="1"/>
          <p:nvPr/>
        </p:nvSpPr>
        <p:spPr>
          <a:xfrm rot="21600000">
            <a:off x="5135135" y="3150746"/>
            <a:ext cx="479924" cy="609600"/>
          </a:xfrm>
          <a:prstGeom prst="rect">
            <a:avLst/>
          </a:prstGeom>
        </p:spPr>
        <p:txBody>
          <a:bodyPr lIns="0" tIns="54000" rIns="0" bIns="0" rtlCol="0" anchor="t"/>
          <a:lstStyle/>
          <a:p>
            <a:pPr algn="l">
              <a:lnSpc>
                <a:spcPts val="4818"/>
              </a:lnSpc>
            </a:pPr>
            <a:r>
              <a:rPr lang="en-US" sz="3706" b="1" i="0" spc="0">
                <a:solidFill>
                  <a:srgbClr val="FFFFFF">
                    <a:alpha val="100000"/>
                  </a:srgbClr>
                </a:solidFill>
                <a:latin typeface="Nunito"/>
              </a:rPr>
              <a:t>7.</a:t>
            </a:r>
          </a:p>
        </p:txBody>
      </p:sp>
      <p:sp>
        <p:nvSpPr>
          <p:cNvPr id="22" name="TextBox 22"/>
          <p:cNvSpPr txBox="1"/>
          <p:nvPr/>
        </p:nvSpPr>
        <p:spPr>
          <a:xfrm rot="21600000">
            <a:off x="5662130" y="3196974"/>
            <a:ext cx="3392265" cy="514350"/>
          </a:xfrm>
          <a:prstGeom prst="rect">
            <a:avLst/>
          </a:prstGeom>
        </p:spPr>
        <p:txBody>
          <a:bodyPr lIns="0" tIns="25200" rIns="0" bIns="0" rtlCol="0" anchor="t"/>
          <a:lstStyle/>
          <a:p>
            <a:pPr algn="l">
              <a:lnSpc>
                <a:spcPts val="2097"/>
              </a:lnSpc>
            </a:pPr>
            <a:r>
              <a:rPr lang="en-US" sz="1747" b="0" i="0" spc="0">
                <a:solidFill>
                  <a:srgbClr val="000000">
                    <a:alpha val="100000"/>
                  </a:srgbClr>
                </a:solidFill>
                <a:latin typeface="Nunito"/>
              </a:rPr>
              <a:t>May be submitted to the local prosecutor for their review</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73388" y="110139"/>
            <a:ext cx="8904939" cy="967517"/>
            <a:chOff x="873388" y="110139"/>
            <a:chExt cx="8904939" cy="967517"/>
          </a:xfrm>
        </p:grpSpPr>
        <p:sp>
          <p:nvSpPr>
            <p:cNvPr id="2" name="Freeform 2"/>
            <p:cNvSpPr/>
            <p:nvPr/>
          </p:nvSpPr>
          <p:spPr>
            <a:xfrm>
              <a:off x="873388" y="110139"/>
              <a:ext cx="8904939" cy="96751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sp>
        <p:nvSpPr>
          <p:cNvPr id="4" name="TextBox 4"/>
          <p:cNvSpPr txBox="1"/>
          <p:nvPr/>
        </p:nvSpPr>
        <p:spPr>
          <a:xfrm rot="21600000">
            <a:off x="974063" y="377804"/>
            <a:ext cx="7597037" cy="485775"/>
          </a:xfrm>
          <a:prstGeom prst="rect">
            <a:avLst/>
          </a:prstGeom>
        </p:spPr>
        <p:txBody>
          <a:bodyPr lIns="0" tIns="50400" rIns="0" bIns="0" rtlCol="0" anchor="t"/>
          <a:lstStyle/>
          <a:p>
            <a:pPr algn="l">
              <a:lnSpc>
                <a:spcPts val="3841"/>
              </a:lnSpc>
            </a:pPr>
            <a:r>
              <a:rPr lang="en-US" sz="3491" b="1" i="0" spc="140">
                <a:solidFill>
                  <a:srgbClr val="273A64">
                    <a:alpha val="100000"/>
                  </a:srgbClr>
                </a:solidFill>
                <a:latin typeface="Poppins"/>
              </a:rPr>
              <a:t>EDL Numbers</a:t>
            </a:r>
          </a:p>
        </p:txBody>
      </p:sp>
      <p:cxnSp>
        <p:nvCxnSpPr>
          <p:cNvPr id="5" name="Straight Connector 5"/>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pic>
        <p:nvPicPr>
          <p:cNvPr id="7" name="Picture 7"/>
          <p:cNvPicPr>
            <a:picLocks noChangeAspect="1"/>
          </p:cNvPicPr>
          <p:nvPr/>
        </p:nvPicPr>
        <p:blipFill>
          <a:blip r:embed="rId2" cstate="screen">
            <a:alphaModFix/>
            <a:extLst>
              <a:ext uri="{28A0092B-C50C-407E-A947-70E740481C1C}">
                <a14:useLocalDpi xmlns:a14="http://schemas.microsoft.com/office/drawing/2010/main"/>
              </a:ext>
            </a:extLst>
          </a:blip>
          <a:srcRect/>
          <a:stretch>
            <a:fillRect/>
          </a:stretch>
        </p:blipFill>
        <p:spPr>
          <a:xfrm rot="21600000">
            <a:off x="971550" y="1462088"/>
            <a:ext cx="3705225" cy="3449339"/>
          </a:xfrm>
          <a:prstGeom prst="rect">
            <a:avLst/>
          </a:prstGeom>
        </p:spPr>
      </p:pic>
      <p:grpSp>
        <p:nvGrpSpPr>
          <p:cNvPr id="9" name="Group 9"/>
          <p:cNvGrpSpPr/>
          <p:nvPr/>
        </p:nvGrpSpPr>
        <p:grpSpPr>
          <a:xfrm>
            <a:off x="5035813" y="2119914"/>
            <a:ext cx="4418664" cy="1996217"/>
            <a:chOff x="5035813" y="2119914"/>
            <a:chExt cx="4418664" cy="1996217"/>
          </a:xfrm>
        </p:grpSpPr>
        <p:sp>
          <p:nvSpPr>
            <p:cNvPr id="8" name="Freeform 8"/>
            <p:cNvSpPr/>
            <p:nvPr/>
          </p:nvSpPr>
          <p:spPr>
            <a:xfrm>
              <a:off x="5035813" y="2119914"/>
              <a:ext cx="4418664" cy="199621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sp>
        <p:nvSpPr>
          <p:cNvPr id="10" name="TextBox 10"/>
          <p:cNvSpPr txBox="1"/>
          <p:nvPr/>
        </p:nvSpPr>
        <p:spPr>
          <a:xfrm rot="21600000">
            <a:off x="5260313" y="2329902"/>
            <a:ext cx="3977537" cy="247650"/>
          </a:xfrm>
          <a:prstGeom prst="rect">
            <a:avLst/>
          </a:prstGeom>
        </p:spPr>
        <p:txBody>
          <a:bodyPr lIns="0" tIns="25200" rIns="0" bIns="0" rtlCol="0" anchor="t"/>
          <a:lstStyle/>
          <a:p>
            <a:pPr algn="ctr">
              <a:lnSpc>
                <a:spcPts val="1976"/>
              </a:lnSpc>
            </a:pPr>
            <a:r>
              <a:rPr lang="en-US" sz="1797" b="1" i="0" spc="72">
                <a:solidFill>
                  <a:srgbClr val="273A64">
                    <a:alpha val="100000"/>
                  </a:srgbClr>
                </a:solidFill>
                <a:latin typeface="Nunito"/>
              </a:rPr>
              <a:t>MMAC and MFCU Submissions</a:t>
            </a:r>
          </a:p>
        </p:txBody>
      </p:sp>
      <p:sp>
        <p:nvSpPr>
          <p:cNvPr id="11" name="TextBox 11"/>
          <p:cNvSpPr txBox="1"/>
          <p:nvPr/>
        </p:nvSpPr>
        <p:spPr>
          <a:xfrm rot="21600000">
            <a:off x="5326988" y="2688264"/>
            <a:ext cx="3987062" cy="1190625"/>
          </a:xfrm>
          <a:prstGeom prst="rect">
            <a:avLst/>
          </a:prstGeom>
        </p:spPr>
        <p:txBody>
          <a:bodyPr lIns="0" tIns="21600" rIns="0" bIns="0" rtlCol="0" anchor="t"/>
          <a:lstStyle/>
          <a:p>
            <a:pPr marL="314595" lvl="0" indent="-285750" algn="l">
              <a:lnSpc>
                <a:spcPts val="1875"/>
              </a:lnSpc>
              <a:buSzPct val="150000"/>
              <a:buFont typeface="Arial" panose="020B0604020202020204" pitchFamily="34" charset="0"/>
              <a:buChar char="•"/>
            </a:pPr>
            <a:r>
              <a:rPr lang="en-US" sz="1400" b="0" i="0" spc="58" dirty="0">
                <a:solidFill>
                  <a:srgbClr val="273A64">
                    <a:alpha val="100000"/>
                  </a:srgbClr>
                </a:solidFill>
                <a:latin typeface="Nunito"/>
              </a:rPr>
              <a:t>2018: 44 referrals sent to MMAC/MFCU  </a:t>
            </a:r>
          </a:p>
          <a:p>
            <a:pPr marL="314595" lvl="0" indent="-285750" algn="l">
              <a:lnSpc>
                <a:spcPts val="1875"/>
              </a:lnSpc>
              <a:buSzPct val="150000"/>
              <a:buFont typeface="Arial" panose="020B0604020202020204" pitchFamily="34" charset="0"/>
              <a:buChar char="•"/>
            </a:pPr>
            <a:r>
              <a:rPr lang="en-US" sz="1400" b="0" i="0" spc="58" dirty="0">
                <a:solidFill>
                  <a:srgbClr val="273A64">
                    <a:alpha val="100000"/>
                  </a:srgbClr>
                </a:solidFill>
                <a:latin typeface="Nunito"/>
              </a:rPr>
              <a:t>2019: 68 referrals sent to MMAC/MFCU  </a:t>
            </a:r>
          </a:p>
          <a:p>
            <a:pPr marL="314595" lvl="0" indent="-285750" algn="l">
              <a:lnSpc>
                <a:spcPts val="1875"/>
              </a:lnSpc>
              <a:buSzPct val="150000"/>
              <a:buFont typeface="Arial" panose="020B0604020202020204" pitchFamily="34" charset="0"/>
              <a:buChar char="•"/>
            </a:pPr>
            <a:r>
              <a:rPr lang="en-US" sz="1400" b="0" i="0" spc="58" dirty="0">
                <a:solidFill>
                  <a:srgbClr val="273A64">
                    <a:alpha val="100000"/>
                  </a:srgbClr>
                </a:solidFill>
                <a:latin typeface="Nunito"/>
              </a:rPr>
              <a:t>2020: 43 referrals sent to MMAC/MFCU </a:t>
            </a:r>
          </a:p>
          <a:p>
            <a:pPr marL="314595" lvl="0" indent="-285750" algn="l">
              <a:lnSpc>
                <a:spcPts val="1875"/>
              </a:lnSpc>
              <a:buSzPct val="150000"/>
              <a:buFont typeface="Arial" panose="020B0604020202020204" pitchFamily="34" charset="0"/>
              <a:buChar char="•"/>
            </a:pPr>
            <a:r>
              <a:rPr lang="en-US" sz="1400" b="0" i="0" spc="58" dirty="0">
                <a:solidFill>
                  <a:srgbClr val="273A64">
                    <a:alpha val="100000"/>
                  </a:srgbClr>
                </a:solidFill>
                <a:latin typeface="Nunito"/>
              </a:rPr>
              <a:t>2021 YTD: 25 referrals sent to MMAC/MFCU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73388" y="110139"/>
            <a:ext cx="8904939" cy="967517"/>
            <a:chOff x="873388" y="110139"/>
            <a:chExt cx="8904939" cy="967517"/>
          </a:xfrm>
        </p:grpSpPr>
        <p:sp>
          <p:nvSpPr>
            <p:cNvPr id="2" name="Freeform 2"/>
            <p:cNvSpPr/>
            <p:nvPr/>
          </p:nvSpPr>
          <p:spPr>
            <a:xfrm>
              <a:off x="873388" y="110139"/>
              <a:ext cx="8904939" cy="96751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sp>
        <p:nvSpPr>
          <p:cNvPr id="4" name="TextBox 4"/>
          <p:cNvSpPr txBox="1"/>
          <p:nvPr/>
        </p:nvSpPr>
        <p:spPr>
          <a:xfrm rot="21600000">
            <a:off x="974063" y="377804"/>
            <a:ext cx="7597037" cy="485775"/>
          </a:xfrm>
          <a:prstGeom prst="rect">
            <a:avLst/>
          </a:prstGeom>
        </p:spPr>
        <p:txBody>
          <a:bodyPr lIns="0" tIns="50400" rIns="0" bIns="0" rtlCol="0" anchor="t"/>
          <a:lstStyle/>
          <a:p>
            <a:pPr algn="l">
              <a:lnSpc>
                <a:spcPts val="3841"/>
              </a:lnSpc>
            </a:pPr>
            <a:r>
              <a:rPr lang="en-US" sz="3491" b="1" i="0" spc="140">
                <a:solidFill>
                  <a:srgbClr val="273A64">
                    <a:alpha val="100000"/>
                  </a:srgbClr>
                </a:solidFill>
                <a:latin typeface="Poppins"/>
              </a:rPr>
              <a:t>Case Example</a:t>
            </a:r>
            <a:r>
              <a:rPr lang="en-US" sz="3491" b="1" i="0" spc="140">
                <a:solidFill>
                  <a:srgbClr val="8695D4">
                    <a:alpha val="100000"/>
                  </a:srgbClr>
                </a:solidFill>
                <a:latin typeface="Poppins"/>
              </a:rPr>
              <a:t> 1</a:t>
            </a:r>
          </a:p>
        </p:txBody>
      </p:sp>
      <p:cxnSp>
        <p:nvCxnSpPr>
          <p:cNvPr id="5" name="Straight Connector 5"/>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grpSp>
        <p:nvGrpSpPr>
          <p:cNvPr id="8" name="Group 8"/>
          <p:cNvGrpSpPr/>
          <p:nvPr/>
        </p:nvGrpSpPr>
        <p:grpSpPr>
          <a:xfrm>
            <a:off x="873388" y="1300764"/>
            <a:ext cx="8609664" cy="3777392"/>
            <a:chOff x="873388" y="1300764"/>
            <a:chExt cx="8609664" cy="3777392"/>
          </a:xfrm>
        </p:grpSpPr>
        <p:sp>
          <p:nvSpPr>
            <p:cNvPr id="7" name="Freeform 7"/>
            <p:cNvSpPr/>
            <p:nvPr/>
          </p:nvSpPr>
          <p:spPr>
            <a:xfrm>
              <a:off x="873388" y="1300764"/>
              <a:ext cx="8609664" cy="3777392"/>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sp>
        <p:nvSpPr>
          <p:cNvPr id="9" name="TextBox 9"/>
          <p:cNvSpPr txBox="1"/>
          <p:nvPr/>
        </p:nvSpPr>
        <p:spPr>
          <a:xfrm rot="21600000">
            <a:off x="1059788" y="1453602"/>
            <a:ext cx="3977537" cy="247650"/>
          </a:xfrm>
          <a:prstGeom prst="rect">
            <a:avLst/>
          </a:prstGeom>
        </p:spPr>
        <p:txBody>
          <a:bodyPr lIns="0" tIns="25200" rIns="0" bIns="0" rtlCol="0" anchor="t"/>
          <a:lstStyle/>
          <a:p>
            <a:pPr algn="l">
              <a:lnSpc>
                <a:spcPts val="1976"/>
              </a:lnSpc>
            </a:pPr>
            <a:r>
              <a:rPr lang="en-US" sz="1797" b="1" i="0" spc="72">
                <a:solidFill>
                  <a:srgbClr val="273A64">
                    <a:alpha val="100000"/>
                  </a:srgbClr>
                </a:solidFill>
                <a:latin typeface="Nunito"/>
              </a:rPr>
              <a:t>The Facts:</a:t>
            </a:r>
          </a:p>
        </p:txBody>
      </p:sp>
      <p:sp>
        <p:nvSpPr>
          <p:cNvPr id="10" name="TextBox 10"/>
          <p:cNvSpPr txBox="1"/>
          <p:nvPr/>
        </p:nvSpPr>
        <p:spPr>
          <a:xfrm rot="21600000">
            <a:off x="1059788" y="1802439"/>
            <a:ext cx="8273313" cy="1666875"/>
          </a:xfrm>
          <a:prstGeom prst="rect">
            <a:avLst/>
          </a:prstGeom>
        </p:spPr>
        <p:txBody>
          <a:bodyPr lIns="0" tIns="21600" rIns="0" bIns="0" rtlCol="0" anchor="t"/>
          <a:lstStyle/>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SIU receives a report through CRU as EDL/Falsification.</a:t>
            </a:r>
            <a:r>
              <a:rPr lang="en-US" sz="1442" b="1" dirty="0"/>
              <a:t/>
            </a:r>
            <a:br>
              <a:rPr lang="en-US" sz="1442" b="1" dirty="0"/>
            </a:br>
            <a:endParaRPr lang="en-US" sz="1442" b="1" dirty="0"/>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The </a:t>
            </a:r>
            <a:r>
              <a:rPr lang="en-US" sz="1442" b="0" i="0" spc="58" dirty="0" smtClean="0">
                <a:solidFill>
                  <a:srgbClr val="273A64">
                    <a:alpha val="100000"/>
                  </a:srgbClr>
                </a:solidFill>
                <a:latin typeface="Nunito"/>
              </a:rPr>
              <a:t>Reporting Adult (RA) </a:t>
            </a:r>
            <a:r>
              <a:rPr lang="en-US" sz="1442" b="0" i="0" spc="58" dirty="0">
                <a:solidFill>
                  <a:srgbClr val="273A64">
                    <a:alpha val="100000"/>
                  </a:srgbClr>
                </a:solidFill>
                <a:latin typeface="Nunito"/>
              </a:rPr>
              <a:t>and </a:t>
            </a:r>
            <a:r>
              <a:rPr lang="en-US" sz="1442" b="0" i="0" spc="58" dirty="0" smtClean="0">
                <a:solidFill>
                  <a:srgbClr val="273A64">
                    <a:alpha val="100000"/>
                  </a:srgbClr>
                </a:solidFill>
                <a:latin typeface="Nunito"/>
              </a:rPr>
              <a:t>Alleged Perpetrator (AP) </a:t>
            </a:r>
            <a:r>
              <a:rPr lang="en-US" sz="1442" b="0" i="0" spc="58" dirty="0">
                <a:solidFill>
                  <a:srgbClr val="273A64">
                    <a:alpha val="100000"/>
                  </a:srgbClr>
                </a:solidFill>
                <a:latin typeface="Nunito"/>
              </a:rPr>
              <a:t>are friends.</a:t>
            </a:r>
            <a:r>
              <a:rPr lang="en-US" sz="1442" b="1" dirty="0"/>
              <a:t/>
            </a:r>
            <a:br>
              <a:rPr lang="en-US" sz="1442" b="1" dirty="0"/>
            </a:br>
            <a:endParaRPr lang="en-US" sz="1442" b="1" dirty="0"/>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Initial investigation shows that while working for the RA in the CDS program,  the AP also maintains a full time job. Timesheets state the RA is receiving services for 3 hours and 45 minutes, 7 days a week.</a:t>
            </a:r>
          </a:p>
        </p:txBody>
      </p:sp>
      <p:grpSp>
        <p:nvGrpSpPr>
          <p:cNvPr id="12" name="Group 12"/>
          <p:cNvGrpSpPr/>
          <p:nvPr/>
        </p:nvGrpSpPr>
        <p:grpSpPr>
          <a:xfrm rot="21600000">
            <a:off x="7781925" y="3467100"/>
            <a:ext cx="1485900" cy="1451956"/>
            <a:chOff x="7781925" y="3467100"/>
            <a:chExt cx="1485900" cy="1451956"/>
          </a:xfrm>
        </p:grpSpPr>
        <p:sp>
          <p:nvSpPr>
            <p:cNvPr id="11" name="Freeform 11"/>
            <p:cNvSpPr/>
            <p:nvPr/>
          </p:nvSpPr>
          <p:spPr>
            <a:xfrm>
              <a:off x="7781925" y="3467100"/>
              <a:ext cx="1485900" cy="1451956"/>
            </a:xfrm>
            <a:custGeom>
              <a:avLst/>
              <a:gdLst/>
              <a:ahLst/>
              <a:cxnLst/>
              <a:rect l="0" t="0" r="0" b="0"/>
              <a:pathLst>
                <a:path w="260318" h="302905">
                  <a:moveTo>
                    <a:pt x="255099" y="84249"/>
                  </a:moveTo>
                  <a:lnTo>
                    <a:pt x="214913" y="84249"/>
                  </a:lnTo>
                  <a:lnTo>
                    <a:pt x="214913" y="5210"/>
                  </a:lnTo>
                  <a:cubicBezTo>
                    <a:pt x="214913" y="2324"/>
                    <a:pt x="212588" y="0"/>
                    <a:pt x="209721" y="0"/>
                  </a:cubicBezTo>
                  <a:lnTo>
                    <a:pt x="84773" y="0"/>
                  </a:lnTo>
                  <a:cubicBezTo>
                    <a:pt x="81886" y="0"/>
                    <a:pt x="79572" y="2324"/>
                    <a:pt x="79572" y="5210"/>
                  </a:cubicBezTo>
                  <a:lnTo>
                    <a:pt x="79572" y="16669"/>
                  </a:lnTo>
                  <a:lnTo>
                    <a:pt x="67675" y="16669"/>
                  </a:lnTo>
                  <a:cubicBezTo>
                    <a:pt x="64789" y="16669"/>
                    <a:pt x="62474" y="19002"/>
                    <a:pt x="62474" y="21879"/>
                  </a:cubicBezTo>
                  <a:lnTo>
                    <a:pt x="62474" y="42605"/>
                  </a:lnTo>
                  <a:lnTo>
                    <a:pt x="46844" y="42605"/>
                  </a:lnTo>
                  <a:cubicBezTo>
                    <a:pt x="43958" y="42605"/>
                    <a:pt x="41643" y="44929"/>
                    <a:pt x="41643" y="47806"/>
                  </a:cubicBezTo>
                  <a:lnTo>
                    <a:pt x="41643" y="107290"/>
                  </a:lnTo>
                  <a:lnTo>
                    <a:pt x="41605" y="107252"/>
                  </a:lnTo>
                  <a:lnTo>
                    <a:pt x="3439" y="147076"/>
                  </a:lnTo>
                  <a:cubicBezTo>
                    <a:pt x="1943" y="147628"/>
                    <a:pt x="819" y="148819"/>
                    <a:pt x="324" y="150333"/>
                  </a:cubicBezTo>
                  <a:lnTo>
                    <a:pt x="0" y="150666"/>
                  </a:lnTo>
                  <a:lnTo>
                    <a:pt x="210" y="150866"/>
                  </a:lnTo>
                  <a:cubicBezTo>
                    <a:pt x="133" y="151219"/>
                    <a:pt x="0" y="151552"/>
                    <a:pt x="0" y="151924"/>
                  </a:cubicBezTo>
                  <a:lnTo>
                    <a:pt x="0" y="297675"/>
                  </a:lnTo>
                  <a:cubicBezTo>
                    <a:pt x="0" y="300561"/>
                    <a:pt x="2315" y="302905"/>
                    <a:pt x="5201" y="302905"/>
                  </a:cubicBezTo>
                  <a:lnTo>
                    <a:pt x="182204" y="302905"/>
                  </a:lnTo>
                  <a:cubicBezTo>
                    <a:pt x="183575" y="302905"/>
                    <a:pt x="184795" y="302343"/>
                    <a:pt x="185728" y="301485"/>
                  </a:cubicBezTo>
                  <a:lnTo>
                    <a:pt x="185747" y="301504"/>
                  </a:lnTo>
                  <a:lnTo>
                    <a:pt x="185861" y="301400"/>
                  </a:lnTo>
                  <a:cubicBezTo>
                    <a:pt x="185880" y="301381"/>
                    <a:pt x="185890" y="301371"/>
                    <a:pt x="185909" y="301352"/>
                  </a:cubicBezTo>
                  <a:lnTo>
                    <a:pt x="258642" y="233829"/>
                  </a:lnTo>
                  <a:cubicBezTo>
                    <a:pt x="259699" y="232839"/>
                    <a:pt x="260318" y="231448"/>
                    <a:pt x="260318" y="230019"/>
                  </a:cubicBezTo>
                  <a:lnTo>
                    <a:pt x="260318" y="89459"/>
                  </a:lnTo>
                  <a:cubicBezTo>
                    <a:pt x="260309" y="86573"/>
                    <a:pt x="257966" y="84249"/>
                    <a:pt x="255099" y="84249"/>
                  </a:cubicBezTo>
                  <a:close/>
                  <a:moveTo>
                    <a:pt x="235839" y="94659"/>
                  </a:moveTo>
                  <a:lnTo>
                    <a:pt x="214913" y="112595"/>
                  </a:lnTo>
                  <a:lnTo>
                    <a:pt x="214913" y="94659"/>
                  </a:lnTo>
                  <a:lnTo>
                    <a:pt x="235839" y="94659"/>
                  </a:lnTo>
                  <a:close/>
                  <a:moveTo>
                    <a:pt x="89973" y="10420"/>
                  </a:moveTo>
                  <a:lnTo>
                    <a:pt x="204511" y="10420"/>
                  </a:lnTo>
                  <a:lnTo>
                    <a:pt x="204511" y="121510"/>
                  </a:lnTo>
                  <a:lnTo>
                    <a:pt x="197815" y="127254"/>
                  </a:lnTo>
                  <a:lnTo>
                    <a:pt x="197815" y="21879"/>
                  </a:lnTo>
                  <a:cubicBezTo>
                    <a:pt x="197815" y="19002"/>
                    <a:pt x="195491" y="16669"/>
                    <a:pt x="192624" y="16669"/>
                  </a:cubicBezTo>
                  <a:lnTo>
                    <a:pt x="89973" y="16669"/>
                  </a:lnTo>
                  <a:lnTo>
                    <a:pt x="89973" y="10420"/>
                  </a:lnTo>
                  <a:close/>
                  <a:moveTo>
                    <a:pt x="72876" y="27080"/>
                  </a:moveTo>
                  <a:lnTo>
                    <a:pt x="187404" y="27080"/>
                  </a:lnTo>
                  <a:lnTo>
                    <a:pt x="187404" y="136188"/>
                  </a:lnTo>
                  <a:lnTo>
                    <a:pt x="177003" y="145104"/>
                  </a:lnTo>
                  <a:lnTo>
                    <a:pt x="177003" y="47806"/>
                  </a:lnTo>
                  <a:cubicBezTo>
                    <a:pt x="177003" y="44929"/>
                    <a:pt x="174660" y="42605"/>
                    <a:pt x="171793" y="42605"/>
                  </a:cubicBezTo>
                  <a:lnTo>
                    <a:pt x="72876" y="42605"/>
                  </a:lnTo>
                  <a:lnTo>
                    <a:pt x="72876" y="27080"/>
                  </a:lnTo>
                  <a:close/>
                  <a:moveTo>
                    <a:pt x="52054" y="53007"/>
                  </a:moveTo>
                  <a:lnTo>
                    <a:pt x="166592" y="53007"/>
                  </a:lnTo>
                  <a:lnTo>
                    <a:pt x="166592" y="146723"/>
                  </a:lnTo>
                  <a:lnTo>
                    <a:pt x="52054" y="146723"/>
                  </a:lnTo>
                  <a:lnTo>
                    <a:pt x="52054" y="53007"/>
                  </a:lnTo>
                  <a:close/>
                  <a:moveTo>
                    <a:pt x="41643" y="122263"/>
                  </a:moveTo>
                  <a:lnTo>
                    <a:pt x="41643" y="146723"/>
                  </a:lnTo>
                  <a:lnTo>
                    <a:pt x="18212" y="146723"/>
                  </a:lnTo>
                  <a:lnTo>
                    <a:pt x="41643" y="122263"/>
                  </a:lnTo>
                  <a:close/>
                  <a:moveTo>
                    <a:pt x="177003" y="292494"/>
                  </a:moveTo>
                  <a:lnTo>
                    <a:pt x="10401" y="292494"/>
                  </a:lnTo>
                  <a:lnTo>
                    <a:pt x="10401" y="157134"/>
                  </a:lnTo>
                  <a:lnTo>
                    <a:pt x="46844" y="157134"/>
                  </a:lnTo>
                  <a:lnTo>
                    <a:pt x="171793" y="157134"/>
                  </a:lnTo>
                  <a:lnTo>
                    <a:pt x="177003" y="157134"/>
                  </a:lnTo>
                  <a:lnTo>
                    <a:pt x="177003" y="292494"/>
                  </a:lnTo>
                  <a:close/>
                  <a:moveTo>
                    <a:pt x="187423" y="285750"/>
                  </a:moveTo>
                  <a:lnTo>
                    <a:pt x="187423" y="151933"/>
                  </a:lnTo>
                  <a:cubicBezTo>
                    <a:pt x="187423" y="151314"/>
                    <a:pt x="187262" y="150743"/>
                    <a:pt x="187071" y="150190"/>
                  </a:cubicBezTo>
                  <a:lnTo>
                    <a:pt x="197072" y="141618"/>
                  </a:lnTo>
                  <a:lnTo>
                    <a:pt x="197825" y="141618"/>
                  </a:lnTo>
                  <a:lnTo>
                    <a:pt x="197825" y="140970"/>
                  </a:lnTo>
                  <a:lnTo>
                    <a:pt x="249898" y="96336"/>
                  </a:lnTo>
                  <a:lnTo>
                    <a:pt x="249898" y="227743"/>
                  </a:lnTo>
                  <a:lnTo>
                    <a:pt x="187423" y="285750"/>
                  </a:lnTo>
                  <a:close/>
                  <a:moveTo>
                    <a:pt x="114519" y="188366"/>
                  </a:moveTo>
                  <a:lnTo>
                    <a:pt x="72876" y="188366"/>
                  </a:lnTo>
                  <a:cubicBezTo>
                    <a:pt x="69980" y="188366"/>
                    <a:pt x="67666" y="190700"/>
                    <a:pt x="67666" y="193577"/>
                  </a:cubicBezTo>
                  <a:cubicBezTo>
                    <a:pt x="67666" y="196463"/>
                    <a:pt x="69980" y="198787"/>
                    <a:pt x="72876" y="198787"/>
                  </a:cubicBezTo>
                  <a:lnTo>
                    <a:pt x="114519" y="198787"/>
                  </a:lnTo>
                  <a:cubicBezTo>
                    <a:pt x="117386" y="198787"/>
                    <a:pt x="119729" y="196463"/>
                    <a:pt x="119729" y="193577"/>
                  </a:cubicBezTo>
                  <a:cubicBezTo>
                    <a:pt x="119729" y="190700"/>
                    <a:pt x="117386" y="188366"/>
                    <a:pt x="114519" y="188366"/>
                  </a:cubicBezTo>
                  <a:close/>
                </a:path>
              </a:pathLst>
            </a:custGeom>
            <a:solidFill>
              <a:srgbClr val="273A64">
                <a:alpha val="100000"/>
              </a:srgbClr>
            </a:solidFill>
          </p:spPr>
        </p:sp>
      </p:grpSp>
      <p:sp>
        <p:nvSpPr>
          <p:cNvPr id="13" name="TextBox 13"/>
          <p:cNvSpPr txBox="1"/>
          <p:nvPr/>
        </p:nvSpPr>
        <p:spPr>
          <a:xfrm rot="21600000">
            <a:off x="1059788" y="3669339"/>
            <a:ext cx="6520713" cy="1190625"/>
          </a:xfrm>
          <a:prstGeom prst="rect">
            <a:avLst/>
          </a:prstGeom>
        </p:spPr>
        <p:txBody>
          <a:bodyPr lIns="0" tIns="21600" rIns="0" bIns="0" rtlCol="0" anchor="t"/>
          <a:lstStyle/>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RA stated that AP came 7 days a week, in the evening, and worked 3.5 hours</a:t>
            </a:r>
            <a:r>
              <a:rPr lang="en-US" sz="1442" b="1" dirty="0"/>
              <a:t/>
            </a:r>
            <a:br>
              <a:rPr lang="en-US" sz="1442" b="1" dirty="0"/>
            </a:br>
            <a:endParaRPr lang="en-US" sz="1442" b="1" dirty="0"/>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RA admitted to "clocking in" her attendant and that sometimes the </a:t>
            </a:r>
            <a:r>
              <a:rPr lang="en-US" sz="1442" b="1" dirty="0"/>
              <a:t/>
            </a:r>
            <a:br>
              <a:rPr lang="en-US" sz="1442" b="1" dirty="0"/>
            </a:br>
            <a:r>
              <a:rPr lang="en-US" sz="1442" b="0" i="0" spc="58" dirty="0">
                <a:solidFill>
                  <a:srgbClr val="273A64">
                    <a:alpha val="100000"/>
                  </a:srgbClr>
                </a:solidFill>
                <a:latin typeface="Nunito"/>
              </a:rPr>
              <a:t>attendant wasn't present.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21600000">
            <a:off x="1859226" y="1400777"/>
            <a:ext cx="5771456" cy="3035896"/>
            <a:chOff x="1859226" y="1400777"/>
            <a:chExt cx="5771456" cy="3035896"/>
          </a:xfrm>
        </p:grpSpPr>
        <p:sp>
          <p:nvSpPr>
            <p:cNvPr id="2" name="Freeform 2"/>
            <p:cNvSpPr/>
            <p:nvPr/>
          </p:nvSpPr>
          <p:spPr>
            <a:xfrm>
              <a:off x="1859226" y="1400777"/>
              <a:ext cx="5771456" cy="303589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100000"/>
              </a:srgbClr>
            </a:solidFill>
          </p:spPr>
        </p:sp>
      </p:grpSp>
      <p:sp>
        <p:nvSpPr>
          <p:cNvPr id="4" name="TextBox 4"/>
          <p:cNvSpPr txBox="1"/>
          <p:nvPr/>
        </p:nvSpPr>
        <p:spPr>
          <a:xfrm rot="21600000">
            <a:off x="678788" y="326125"/>
            <a:ext cx="7501787" cy="495300"/>
          </a:xfrm>
          <a:prstGeom prst="rect">
            <a:avLst/>
          </a:prstGeom>
        </p:spPr>
        <p:txBody>
          <a:bodyPr lIns="0" tIns="50400" rIns="0" bIns="0" rtlCol="0" anchor="t"/>
          <a:lstStyle/>
          <a:p>
            <a:pPr marL="0" marR="0" lvl="0" indent="0" algn="l" defTabSz="457200" rtl="0" eaLnBrk="1" fontAlgn="auto" latinLnBrk="0" hangingPunct="1">
              <a:lnSpc>
                <a:spcPts val="3940"/>
              </a:lnSpc>
              <a:spcBef>
                <a:spcPts val="0"/>
              </a:spcBef>
              <a:spcAft>
                <a:spcPts val="0"/>
              </a:spcAft>
              <a:buClrTx/>
              <a:buSzTx/>
              <a:buFontTx/>
              <a:buNone/>
              <a:tabLst/>
              <a:defRPr/>
            </a:pPr>
            <a:r>
              <a:rPr lang="en-US" sz="3582" b="1" spc="143" dirty="0" smtClean="0">
                <a:solidFill>
                  <a:srgbClr val="273A64">
                    <a:alpha val="100000"/>
                  </a:srgbClr>
                </a:solidFill>
                <a:latin typeface="Poppins"/>
              </a:rPr>
              <a:t>Organizational</a:t>
            </a:r>
            <a:r>
              <a:rPr kumimoji="0" lang="en-US" sz="3582" b="1" i="0" u="none" strike="noStrike" kern="1200" cap="none" spc="143" normalizeH="0" baseline="0" noProof="0" dirty="0">
                <a:ln>
                  <a:noFill/>
                </a:ln>
                <a:solidFill>
                  <a:srgbClr val="273A64">
                    <a:alpha val="100000"/>
                  </a:srgbClr>
                </a:solidFill>
                <a:effectLst/>
                <a:uLnTx/>
                <a:uFillTx/>
                <a:latin typeface="Poppins"/>
                <a:ea typeface="+mn-ea"/>
                <a:cs typeface="+mn-cs"/>
              </a:rPr>
              <a:t> </a:t>
            </a:r>
            <a:r>
              <a:rPr lang="en-US" sz="3582" b="1" spc="143" dirty="0">
                <a:solidFill>
                  <a:srgbClr val="8695D4">
                    <a:alpha val="100000"/>
                  </a:srgbClr>
                </a:solidFill>
                <a:latin typeface="Poppins"/>
              </a:rPr>
              <a:t>Updates</a:t>
            </a:r>
          </a:p>
        </p:txBody>
      </p:sp>
      <p:cxnSp>
        <p:nvCxnSpPr>
          <p:cNvPr id="5" name="Straight Connector 5"/>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rot="16200000">
            <a:off x="-1873228" y="2272047"/>
            <a:ext cx="4388655" cy="142875"/>
          </a:xfrm>
          <a:prstGeom prst="rect">
            <a:avLst/>
          </a:prstGeom>
        </p:spPr>
        <p:txBody>
          <a:bodyPr lIns="0" tIns="14400" rIns="0" bIns="0" rtlCol="0" anchor="t"/>
          <a:lstStyle/>
          <a:p>
            <a:pPr marL="0" marR="0" lvl="0" indent="0" algn="r" defTabSz="457200" rtl="0" eaLnBrk="1" fontAlgn="auto" latinLnBrk="0" hangingPunct="1">
              <a:lnSpc>
                <a:spcPts val="1125"/>
              </a:lnSpc>
              <a:spcBef>
                <a:spcPts val="0"/>
              </a:spcBef>
              <a:spcAft>
                <a:spcPts val="0"/>
              </a:spcAft>
              <a:buClrTx/>
              <a:buSzTx/>
              <a:buFontTx/>
              <a:buNone/>
              <a:tabLst/>
              <a:defRPr/>
            </a:pPr>
            <a:r>
              <a:rPr kumimoji="0" lang="en-US" sz="1125" b="0" i="0" u="none" strike="noStrike" kern="1200" cap="none" spc="150" normalizeH="0" baseline="0" noProof="0">
                <a:ln>
                  <a:noFill/>
                </a:ln>
                <a:solidFill>
                  <a:srgbClr val="8695D4">
                    <a:alpha val="100000"/>
                  </a:srgbClr>
                </a:solidFill>
                <a:effectLst/>
                <a:uLnTx/>
                <a:uFillTx/>
                <a:latin typeface="Nunito"/>
                <a:ea typeface="+mn-ea"/>
                <a:cs typeface="+mn-cs"/>
              </a:rPr>
              <a:t>Missouri Department of Health and Senior Services</a:t>
            </a:r>
          </a:p>
        </p:txBody>
      </p:sp>
      <p:grpSp>
        <p:nvGrpSpPr>
          <p:cNvPr id="8" name="Group 8"/>
          <p:cNvGrpSpPr/>
          <p:nvPr/>
        </p:nvGrpSpPr>
        <p:grpSpPr>
          <a:xfrm rot="16200000" flipH="1">
            <a:off x="4901091" y="1715493"/>
            <a:ext cx="265769" cy="5698086"/>
            <a:chOff x="4901091" y="1715493"/>
            <a:chExt cx="265769" cy="5698086"/>
          </a:xfrm>
        </p:grpSpPr>
        <p:sp>
          <p:nvSpPr>
            <p:cNvPr id="7" name="Freeform 7"/>
            <p:cNvSpPr/>
            <p:nvPr/>
          </p:nvSpPr>
          <p:spPr>
            <a:xfrm>
              <a:off x="4901091" y="1715493"/>
              <a:ext cx="265769" cy="569808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grpSp>
        <p:nvGrpSpPr>
          <p:cNvPr id="10" name="Group 10"/>
          <p:cNvGrpSpPr/>
          <p:nvPr/>
        </p:nvGrpSpPr>
        <p:grpSpPr>
          <a:xfrm rot="10800000" flipH="1">
            <a:off x="7617250" y="1763314"/>
            <a:ext cx="279057" cy="2934107"/>
            <a:chOff x="7617250" y="1763314"/>
            <a:chExt cx="279057" cy="2934107"/>
          </a:xfrm>
        </p:grpSpPr>
        <p:sp>
          <p:nvSpPr>
            <p:cNvPr id="9" name="Freeform 9"/>
            <p:cNvSpPr/>
            <p:nvPr/>
          </p:nvSpPr>
          <p:spPr>
            <a:xfrm>
              <a:off x="7617250" y="1763314"/>
              <a:ext cx="279057" cy="293410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sp>
        <p:nvSpPr>
          <p:cNvPr id="11" name="TextBox 11"/>
          <p:cNvSpPr txBox="1"/>
          <p:nvPr/>
        </p:nvSpPr>
        <p:spPr>
          <a:xfrm rot="21600000">
            <a:off x="2878683" y="2827908"/>
            <a:ext cx="3931719" cy="209550"/>
          </a:xfrm>
          <a:prstGeom prst="rect">
            <a:avLst/>
          </a:prstGeom>
        </p:spPr>
        <p:txBody>
          <a:bodyPr lIns="0" tIns="18000" rIns="0" bIns="0" rtlCol="0" anchor="t"/>
          <a:lstStyle/>
          <a:p>
            <a:pPr marL="0" marR="0" lvl="0" indent="0" algn="l" defTabSz="457200" rtl="0" eaLnBrk="1" fontAlgn="auto" latinLnBrk="0" hangingPunct="1">
              <a:lnSpc>
                <a:spcPts val="1653"/>
              </a:lnSpc>
              <a:spcBef>
                <a:spcPts val="0"/>
              </a:spcBef>
              <a:spcAft>
                <a:spcPts val="0"/>
              </a:spcAft>
              <a:buClrTx/>
              <a:buSzTx/>
              <a:buFontTx/>
              <a:buNone/>
              <a:tabLst/>
              <a:defRPr/>
            </a:pPr>
            <a:r>
              <a:rPr kumimoji="0" lang="en-US" sz="1377" b="1" i="0" u="none" strike="noStrike" kern="1200" cap="none" spc="0" normalizeH="0" baseline="0" noProof="0">
                <a:ln>
                  <a:noFill/>
                </a:ln>
                <a:solidFill>
                  <a:srgbClr val="273A64">
                    <a:alpha val="100000"/>
                  </a:srgbClr>
                </a:solidFill>
                <a:effectLst/>
                <a:uLnTx/>
                <a:uFillTx/>
                <a:latin typeface="Nunito"/>
                <a:ea typeface="+mn-ea"/>
                <a:cs typeface="+mn-cs"/>
              </a:rPr>
              <a:t>Asst. Section Administrator: Jessica Schaefer</a:t>
            </a:r>
          </a:p>
        </p:txBody>
      </p:sp>
      <p:sp>
        <p:nvSpPr>
          <p:cNvPr id="12" name="TextBox 12"/>
          <p:cNvSpPr txBox="1"/>
          <p:nvPr/>
        </p:nvSpPr>
        <p:spPr>
          <a:xfrm rot="21600000">
            <a:off x="2878683" y="3378647"/>
            <a:ext cx="3394702" cy="209550"/>
          </a:xfrm>
          <a:prstGeom prst="rect">
            <a:avLst/>
          </a:prstGeom>
        </p:spPr>
        <p:txBody>
          <a:bodyPr lIns="0" tIns="18000" rIns="0" bIns="0" rtlCol="0" anchor="t"/>
          <a:lstStyle/>
          <a:p>
            <a:pPr marL="0" marR="0" lvl="0" indent="0" algn="l" defTabSz="457200" rtl="0" eaLnBrk="1" fontAlgn="auto" latinLnBrk="0" hangingPunct="1">
              <a:lnSpc>
                <a:spcPts val="1653"/>
              </a:lnSpc>
              <a:spcBef>
                <a:spcPts val="0"/>
              </a:spcBef>
              <a:spcAft>
                <a:spcPts val="0"/>
              </a:spcAft>
              <a:buClrTx/>
              <a:buSzTx/>
              <a:buFontTx/>
              <a:buNone/>
              <a:tabLst/>
              <a:defRPr/>
            </a:pPr>
            <a:r>
              <a:rPr kumimoji="0" lang="en-US" sz="1377" b="1" i="0" u="none" strike="noStrike" kern="1200" cap="none" spc="0" normalizeH="0" baseline="0" noProof="0">
                <a:ln>
                  <a:noFill/>
                </a:ln>
                <a:solidFill>
                  <a:srgbClr val="273A64">
                    <a:alpha val="100000"/>
                  </a:srgbClr>
                </a:solidFill>
                <a:effectLst/>
                <a:uLnTx/>
                <a:uFillTx/>
                <a:latin typeface="Nunito"/>
                <a:ea typeface="+mn-ea"/>
                <a:cs typeface="+mn-cs"/>
              </a:rPr>
              <a:t>HCBS Training Supervisor: Hether Larsen</a:t>
            </a:r>
          </a:p>
        </p:txBody>
      </p:sp>
      <p:grpSp>
        <p:nvGrpSpPr>
          <p:cNvPr id="14" name="Group 14"/>
          <p:cNvGrpSpPr/>
          <p:nvPr/>
        </p:nvGrpSpPr>
        <p:grpSpPr>
          <a:xfrm rot="21600000">
            <a:off x="2262188" y="2188660"/>
            <a:ext cx="515907" cy="386652"/>
            <a:chOff x="2262188" y="2188660"/>
            <a:chExt cx="515907" cy="386652"/>
          </a:xfrm>
        </p:grpSpPr>
        <p:sp>
          <p:nvSpPr>
            <p:cNvPr id="13" name="Freeform 13"/>
            <p:cNvSpPr/>
            <p:nvPr/>
          </p:nvSpPr>
          <p:spPr>
            <a:xfrm>
              <a:off x="2262188" y="2188660"/>
              <a:ext cx="515907" cy="386652"/>
            </a:xfrm>
            <a:custGeom>
              <a:avLst/>
              <a:gdLst/>
              <a:ahLst/>
              <a:cxnLst/>
              <a:rect l="0" t="0" r="0" b="0"/>
              <a:pathLst>
                <a:path w="303468" h="304798">
                  <a:moveTo>
                    <a:pt x="293741" y="126624"/>
                  </a:moveTo>
                  <a:lnTo>
                    <a:pt x="193129" y="12200"/>
                  </a:lnTo>
                  <a:cubicBezTo>
                    <a:pt x="179699" y="-2888"/>
                    <a:pt x="154553" y="-4193"/>
                    <a:pt x="139675" y="9466"/>
                  </a:cubicBezTo>
                  <a:cubicBezTo>
                    <a:pt x="124254" y="23601"/>
                    <a:pt x="123015" y="47823"/>
                    <a:pt x="136703" y="63092"/>
                  </a:cubicBezTo>
                  <a:cubicBezTo>
                    <a:pt x="137865" y="64483"/>
                    <a:pt x="161773" y="93324"/>
                    <a:pt x="180527" y="114089"/>
                  </a:cubicBezTo>
                  <a:lnTo>
                    <a:pt x="40462" y="114089"/>
                  </a:lnTo>
                  <a:cubicBezTo>
                    <a:pt x="18374" y="114089"/>
                    <a:pt x="400" y="124100"/>
                    <a:pt x="0" y="151522"/>
                  </a:cubicBezTo>
                  <a:cubicBezTo>
                    <a:pt x="400" y="178935"/>
                    <a:pt x="18364" y="188965"/>
                    <a:pt x="40462" y="188965"/>
                  </a:cubicBezTo>
                  <a:lnTo>
                    <a:pt x="182108" y="188965"/>
                  </a:lnTo>
                  <a:lnTo>
                    <a:pt x="136979" y="240924"/>
                  </a:lnTo>
                  <a:cubicBezTo>
                    <a:pt x="123006" y="256545"/>
                    <a:pt x="124206" y="280757"/>
                    <a:pt x="139665" y="294883"/>
                  </a:cubicBezTo>
                  <a:cubicBezTo>
                    <a:pt x="146637" y="301265"/>
                    <a:pt x="155648" y="304798"/>
                    <a:pt x="165030" y="304798"/>
                  </a:cubicBezTo>
                  <a:cubicBezTo>
                    <a:pt x="175746" y="304798"/>
                    <a:pt x="185995" y="300169"/>
                    <a:pt x="193167" y="292082"/>
                  </a:cubicBezTo>
                  <a:lnTo>
                    <a:pt x="293713" y="177782"/>
                  </a:lnTo>
                  <a:cubicBezTo>
                    <a:pt x="306715" y="163200"/>
                    <a:pt x="306715" y="141168"/>
                    <a:pt x="293741" y="126624"/>
                  </a:cubicBezTo>
                  <a:close/>
                  <a:moveTo>
                    <a:pt x="274796" y="160866"/>
                  </a:moveTo>
                  <a:lnTo>
                    <a:pt x="174250" y="275147"/>
                  </a:lnTo>
                  <a:cubicBezTo>
                    <a:pt x="169783" y="280176"/>
                    <a:pt x="161677" y="280595"/>
                    <a:pt x="156686" y="276061"/>
                  </a:cubicBezTo>
                  <a:cubicBezTo>
                    <a:pt x="151524" y="271308"/>
                    <a:pt x="151105" y="263184"/>
                    <a:pt x="155896" y="257812"/>
                  </a:cubicBezTo>
                  <a:lnTo>
                    <a:pt x="207150" y="198804"/>
                  </a:lnTo>
                  <a:cubicBezTo>
                    <a:pt x="209807" y="195756"/>
                    <a:pt x="212103" y="192403"/>
                    <a:pt x="214112" y="188965"/>
                  </a:cubicBezTo>
                  <a:cubicBezTo>
                    <a:pt x="218446" y="181602"/>
                    <a:pt x="214055" y="165076"/>
                    <a:pt x="196872" y="165076"/>
                  </a:cubicBezTo>
                  <a:cubicBezTo>
                    <a:pt x="179689" y="165076"/>
                    <a:pt x="38900" y="165076"/>
                    <a:pt x="38900" y="165076"/>
                  </a:cubicBezTo>
                  <a:cubicBezTo>
                    <a:pt x="27518" y="165076"/>
                    <a:pt x="23031" y="166143"/>
                    <a:pt x="23031" y="151798"/>
                  </a:cubicBezTo>
                  <a:lnTo>
                    <a:pt x="23031" y="152017"/>
                  </a:lnTo>
                  <a:cubicBezTo>
                    <a:pt x="23031" y="137682"/>
                    <a:pt x="27527" y="138778"/>
                    <a:pt x="38900" y="138778"/>
                  </a:cubicBezTo>
                  <a:cubicBezTo>
                    <a:pt x="38900" y="138778"/>
                    <a:pt x="176822" y="138778"/>
                    <a:pt x="196586" y="138778"/>
                  </a:cubicBezTo>
                  <a:cubicBezTo>
                    <a:pt x="216332" y="138778"/>
                    <a:pt x="217961" y="121090"/>
                    <a:pt x="213531" y="114098"/>
                  </a:cubicBezTo>
                  <a:cubicBezTo>
                    <a:pt x="211493" y="110860"/>
                    <a:pt x="209226" y="107745"/>
                    <a:pt x="206569" y="104945"/>
                  </a:cubicBezTo>
                  <a:cubicBezTo>
                    <a:pt x="188033" y="85285"/>
                    <a:pt x="156391" y="47157"/>
                    <a:pt x="155772" y="46423"/>
                  </a:cubicBezTo>
                  <a:cubicBezTo>
                    <a:pt x="151095" y="41194"/>
                    <a:pt x="151476" y="33060"/>
                    <a:pt x="156648" y="28307"/>
                  </a:cubicBezTo>
                  <a:cubicBezTo>
                    <a:pt x="158953" y="26202"/>
                    <a:pt x="161896" y="25049"/>
                    <a:pt x="164973" y="25049"/>
                  </a:cubicBezTo>
                  <a:cubicBezTo>
                    <a:pt x="168526" y="25049"/>
                    <a:pt x="171812" y="26535"/>
                    <a:pt x="174165" y="29164"/>
                  </a:cubicBezTo>
                  <a:lnTo>
                    <a:pt x="274796" y="143578"/>
                  </a:lnTo>
                  <a:cubicBezTo>
                    <a:pt x="279216" y="148484"/>
                    <a:pt x="279216" y="155885"/>
                    <a:pt x="274796" y="160866"/>
                  </a:cubicBezTo>
                  <a:close/>
                </a:path>
              </a:pathLst>
            </a:custGeom>
            <a:solidFill>
              <a:srgbClr val="273A64">
                <a:alpha val="100000"/>
              </a:srgbClr>
            </a:solidFill>
          </p:spPr>
        </p:sp>
      </p:grpSp>
      <p:grpSp>
        <p:nvGrpSpPr>
          <p:cNvPr id="16" name="Group 16"/>
          <p:cNvGrpSpPr/>
          <p:nvPr/>
        </p:nvGrpSpPr>
        <p:grpSpPr>
          <a:xfrm rot="21600000">
            <a:off x="2262188" y="2742353"/>
            <a:ext cx="515907" cy="386652"/>
            <a:chOff x="2262188" y="2742353"/>
            <a:chExt cx="515907" cy="386652"/>
          </a:xfrm>
        </p:grpSpPr>
        <p:sp>
          <p:nvSpPr>
            <p:cNvPr id="15" name="Freeform 15"/>
            <p:cNvSpPr/>
            <p:nvPr/>
          </p:nvSpPr>
          <p:spPr>
            <a:xfrm>
              <a:off x="2262188" y="2742353"/>
              <a:ext cx="515907" cy="386652"/>
            </a:xfrm>
            <a:custGeom>
              <a:avLst/>
              <a:gdLst/>
              <a:ahLst/>
              <a:cxnLst/>
              <a:rect l="0" t="0" r="0" b="0"/>
              <a:pathLst>
                <a:path w="303468" h="304798">
                  <a:moveTo>
                    <a:pt x="293741" y="126624"/>
                  </a:moveTo>
                  <a:lnTo>
                    <a:pt x="193129" y="12200"/>
                  </a:lnTo>
                  <a:cubicBezTo>
                    <a:pt x="179699" y="-2888"/>
                    <a:pt x="154553" y="-4193"/>
                    <a:pt x="139675" y="9466"/>
                  </a:cubicBezTo>
                  <a:cubicBezTo>
                    <a:pt x="124254" y="23601"/>
                    <a:pt x="123015" y="47823"/>
                    <a:pt x="136703" y="63092"/>
                  </a:cubicBezTo>
                  <a:cubicBezTo>
                    <a:pt x="137865" y="64483"/>
                    <a:pt x="161773" y="93324"/>
                    <a:pt x="180527" y="114089"/>
                  </a:cubicBezTo>
                  <a:lnTo>
                    <a:pt x="40462" y="114089"/>
                  </a:lnTo>
                  <a:cubicBezTo>
                    <a:pt x="18374" y="114089"/>
                    <a:pt x="400" y="124100"/>
                    <a:pt x="0" y="151522"/>
                  </a:cubicBezTo>
                  <a:cubicBezTo>
                    <a:pt x="400" y="178935"/>
                    <a:pt x="18364" y="188965"/>
                    <a:pt x="40462" y="188965"/>
                  </a:cubicBezTo>
                  <a:lnTo>
                    <a:pt x="182108" y="188965"/>
                  </a:lnTo>
                  <a:lnTo>
                    <a:pt x="136979" y="240924"/>
                  </a:lnTo>
                  <a:cubicBezTo>
                    <a:pt x="123006" y="256545"/>
                    <a:pt x="124206" y="280757"/>
                    <a:pt x="139665" y="294883"/>
                  </a:cubicBezTo>
                  <a:cubicBezTo>
                    <a:pt x="146637" y="301265"/>
                    <a:pt x="155648" y="304798"/>
                    <a:pt x="165030" y="304798"/>
                  </a:cubicBezTo>
                  <a:cubicBezTo>
                    <a:pt x="175746" y="304798"/>
                    <a:pt x="185995" y="300169"/>
                    <a:pt x="193167" y="292082"/>
                  </a:cubicBezTo>
                  <a:lnTo>
                    <a:pt x="293713" y="177782"/>
                  </a:lnTo>
                  <a:cubicBezTo>
                    <a:pt x="306715" y="163200"/>
                    <a:pt x="306715" y="141168"/>
                    <a:pt x="293741" y="126624"/>
                  </a:cubicBezTo>
                  <a:close/>
                  <a:moveTo>
                    <a:pt x="274796" y="160866"/>
                  </a:moveTo>
                  <a:lnTo>
                    <a:pt x="174250" y="275147"/>
                  </a:lnTo>
                  <a:cubicBezTo>
                    <a:pt x="169783" y="280176"/>
                    <a:pt x="161677" y="280595"/>
                    <a:pt x="156686" y="276061"/>
                  </a:cubicBezTo>
                  <a:cubicBezTo>
                    <a:pt x="151524" y="271308"/>
                    <a:pt x="151105" y="263184"/>
                    <a:pt x="155896" y="257812"/>
                  </a:cubicBezTo>
                  <a:lnTo>
                    <a:pt x="207150" y="198804"/>
                  </a:lnTo>
                  <a:cubicBezTo>
                    <a:pt x="209807" y="195756"/>
                    <a:pt x="212103" y="192403"/>
                    <a:pt x="214112" y="188965"/>
                  </a:cubicBezTo>
                  <a:cubicBezTo>
                    <a:pt x="218446" y="181602"/>
                    <a:pt x="214055" y="165076"/>
                    <a:pt x="196872" y="165076"/>
                  </a:cubicBezTo>
                  <a:cubicBezTo>
                    <a:pt x="179689" y="165076"/>
                    <a:pt x="38900" y="165076"/>
                    <a:pt x="38900" y="165076"/>
                  </a:cubicBezTo>
                  <a:cubicBezTo>
                    <a:pt x="27518" y="165076"/>
                    <a:pt x="23031" y="166143"/>
                    <a:pt x="23031" y="151798"/>
                  </a:cubicBezTo>
                  <a:lnTo>
                    <a:pt x="23031" y="152017"/>
                  </a:lnTo>
                  <a:cubicBezTo>
                    <a:pt x="23031" y="137682"/>
                    <a:pt x="27527" y="138778"/>
                    <a:pt x="38900" y="138778"/>
                  </a:cubicBezTo>
                  <a:cubicBezTo>
                    <a:pt x="38900" y="138778"/>
                    <a:pt x="176822" y="138778"/>
                    <a:pt x="196586" y="138778"/>
                  </a:cubicBezTo>
                  <a:cubicBezTo>
                    <a:pt x="216332" y="138778"/>
                    <a:pt x="217961" y="121090"/>
                    <a:pt x="213531" y="114098"/>
                  </a:cubicBezTo>
                  <a:cubicBezTo>
                    <a:pt x="211493" y="110860"/>
                    <a:pt x="209226" y="107745"/>
                    <a:pt x="206569" y="104945"/>
                  </a:cubicBezTo>
                  <a:cubicBezTo>
                    <a:pt x="188033" y="85285"/>
                    <a:pt x="156391" y="47157"/>
                    <a:pt x="155772" y="46423"/>
                  </a:cubicBezTo>
                  <a:cubicBezTo>
                    <a:pt x="151095" y="41194"/>
                    <a:pt x="151476" y="33060"/>
                    <a:pt x="156648" y="28307"/>
                  </a:cubicBezTo>
                  <a:cubicBezTo>
                    <a:pt x="158953" y="26202"/>
                    <a:pt x="161896" y="25049"/>
                    <a:pt x="164973" y="25049"/>
                  </a:cubicBezTo>
                  <a:cubicBezTo>
                    <a:pt x="168526" y="25049"/>
                    <a:pt x="171812" y="26535"/>
                    <a:pt x="174165" y="29164"/>
                  </a:cubicBezTo>
                  <a:lnTo>
                    <a:pt x="274796" y="143578"/>
                  </a:lnTo>
                  <a:cubicBezTo>
                    <a:pt x="279216" y="148484"/>
                    <a:pt x="279216" y="155885"/>
                    <a:pt x="274796" y="160866"/>
                  </a:cubicBezTo>
                  <a:close/>
                </a:path>
              </a:pathLst>
            </a:custGeom>
            <a:solidFill>
              <a:srgbClr val="273A64">
                <a:alpha val="100000"/>
              </a:srgbClr>
            </a:solidFill>
          </p:spPr>
        </p:sp>
      </p:grpSp>
      <p:sp>
        <p:nvSpPr>
          <p:cNvPr id="17" name="TextBox 17"/>
          <p:cNvSpPr txBox="1"/>
          <p:nvPr/>
        </p:nvSpPr>
        <p:spPr>
          <a:xfrm rot="21600000">
            <a:off x="2878683" y="2277168"/>
            <a:ext cx="3661063" cy="209550"/>
          </a:xfrm>
          <a:prstGeom prst="rect">
            <a:avLst/>
          </a:prstGeom>
        </p:spPr>
        <p:txBody>
          <a:bodyPr lIns="0" tIns="18000" rIns="0" bIns="0" rtlCol="0" anchor="t"/>
          <a:lstStyle/>
          <a:p>
            <a:pPr marL="0" marR="0" lvl="0" indent="0" algn="l" defTabSz="457200" rtl="0" eaLnBrk="1" fontAlgn="auto" latinLnBrk="0" hangingPunct="1">
              <a:lnSpc>
                <a:spcPts val="1653"/>
              </a:lnSpc>
              <a:spcBef>
                <a:spcPts val="0"/>
              </a:spcBef>
              <a:spcAft>
                <a:spcPts val="0"/>
              </a:spcAft>
              <a:buClrTx/>
              <a:buSzTx/>
              <a:buFontTx/>
              <a:buNone/>
              <a:tabLst/>
              <a:defRPr/>
            </a:pPr>
            <a:r>
              <a:rPr kumimoji="0" lang="en-US" sz="1377" b="1" i="0" u="none" strike="noStrike" kern="1200" cap="none" spc="0" normalizeH="0" baseline="0" noProof="0">
                <a:ln>
                  <a:noFill/>
                </a:ln>
                <a:solidFill>
                  <a:srgbClr val="273A64">
                    <a:alpha val="100000"/>
                  </a:srgbClr>
                </a:solidFill>
                <a:effectLst/>
                <a:uLnTx/>
                <a:uFillTx/>
                <a:latin typeface="Nunito"/>
                <a:ea typeface="+mn-ea"/>
                <a:cs typeface="+mn-cs"/>
              </a:rPr>
              <a:t>DSDS Deputy Director: Kim Toebben</a:t>
            </a:r>
          </a:p>
        </p:txBody>
      </p:sp>
      <p:grpSp>
        <p:nvGrpSpPr>
          <p:cNvPr id="19" name="Group 19"/>
          <p:cNvGrpSpPr/>
          <p:nvPr/>
        </p:nvGrpSpPr>
        <p:grpSpPr>
          <a:xfrm rot="21600000">
            <a:off x="2262188" y="3293191"/>
            <a:ext cx="515907" cy="386652"/>
            <a:chOff x="2262188" y="3293191"/>
            <a:chExt cx="515907" cy="386652"/>
          </a:xfrm>
        </p:grpSpPr>
        <p:sp>
          <p:nvSpPr>
            <p:cNvPr id="18" name="Freeform 18"/>
            <p:cNvSpPr/>
            <p:nvPr/>
          </p:nvSpPr>
          <p:spPr>
            <a:xfrm>
              <a:off x="2262188" y="3293191"/>
              <a:ext cx="515907" cy="386652"/>
            </a:xfrm>
            <a:custGeom>
              <a:avLst/>
              <a:gdLst/>
              <a:ahLst/>
              <a:cxnLst/>
              <a:rect l="0" t="0" r="0" b="0"/>
              <a:pathLst>
                <a:path w="303468" h="304798">
                  <a:moveTo>
                    <a:pt x="293741" y="126624"/>
                  </a:moveTo>
                  <a:lnTo>
                    <a:pt x="193129" y="12200"/>
                  </a:lnTo>
                  <a:cubicBezTo>
                    <a:pt x="179699" y="-2888"/>
                    <a:pt x="154553" y="-4193"/>
                    <a:pt x="139675" y="9466"/>
                  </a:cubicBezTo>
                  <a:cubicBezTo>
                    <a:pt x="124254" y="23601"/>
                    <a:pt x="123015" y="47823"/>
                    <a:pt x="136703" y="63092"/>
                  </a:cubicBezTo>
                  <a:cubicBezTo>
                    <a:pt x="137865" y="64483"/>
                    <a:pt x="161773" y="93324"/>
                    <a:pt x="180527" y="114089"/>
                  </a:cubicBezTo>
                  <a:lnTo>
                    <a:pt x="40462" y="114089"/>
                  </a:lnTo>
                  <a:cubicBezTo>
                    <a:pt x="18374" y="114089"/>
                    <a:pt x="400" y="124100"/>
                    <a:pt x="0" y="151522"/>
                  </a:cubicBezTo>
                  <a:cubicBezTo>
                    <a:pt x="400" y="178935"/>
                    <a:pt x="18364" y="188965"/>
                    <a:pt x="40462" y="188965"/>
                  </a:cubicBezTo>
                  <a:lnTo>
                    <a:pt x="182108" y="188965"/>
                  </a:lnTo>
                  <a:lnTo>
                    <a:pt x="136979" y="240924"/>
                  </a:lnTo>
                  <a:cubicBezTo>
                    <a:pt x="123006" y="256545"/>
                    <a:pt x="124206" y="280757"/>
                    <a:pt x="139665" y="294883"/>
                  </a:cubicBezTo>
                  <a:cubicBezTo>
                    <a:pt x="146637" y="301265"/>
                    <a:pt x="155648" y="304798"/>
                    <a:pt x="165030" y="304798"/>
                  </a:cubicBezTo>
                  <a:cubicBezTo>
                    <a:pt x="175746" y="304798"/>
                    <a:pt x="185995" y="300169"/>
                    <a:pt x="193167" y="292082"/>
                  </a:cubicBezTo>
                  <a:lnTo>
                    <a:pt x="293713" y="177782"/>
                  </a:lnTo>
                  <a:cubicBezTo>
                    <a:pt x="306715" y="163200"/>
                    <a:pt x="306715" y="141168"/>
                    <a:pt x="293741" y="126624"/>
                  </a:cubicBezTo>
                  <a:close/>
                  <a:moveTo>
                    <a:pt x="274796" y="160866"/>
                  </a:moveTo>
                  <a:lnTo>
                    <a:pt x="174250" y="275147"/>
                  </a:lnTo>
                  <a:cubicBezTo>
                    <a:pt x="169783" y="280176"/>
                    <a:pt x="161677" y="280595"/>
                    <a:pt x="156686" y="276061"/>
                  </a:cubicBezTo>
                  <a:cubicBezTo>
                    <a:pt x="151524" y="271308"/>
                    <a:pt x="151105" y="263184"/>
                    <a:pt x="155896" y="257812"/>
                  </a:cubicBezTo>
                  <a:lnTo>
                    <a:pt x="207150" y="198804"/>
                  </a:lnTo>
                  <a:cubicBezTo>
                    <a:pt x="209807" y="195756"/>
                    <a:pt x="212103" y="192403"/>
                    <a:pt x="214112" y="188965"/>
                  </a:cubicBezTo>
                  <a:cubicBezTo>
                    <a:pt x="218446" y="181602"/>
                    <a:pt x="214055" y="165076"/>
                    <a:pt x="196872" y="165076"/>
                  </a:cubicBezTo>
                  <a:cubicBezTo>
                    <a:pt x="179689" y="165076"/>
                    <a:pt x="38900" y="165076"/>
                    <a:pt x="38900" y="165076"/>
                  </a:cubicBezTo>
                  <a:cubicBezTo>
                    <a:pt x="27518" y="165076"/>
                    <a:pt x="23031" y="166143"/>
                    <a:pt x="23031" y="151798"/>
                  </a:cubicBezTo>
                  <a:lnTo>
                    <a:pt x="23031" y="152017"/>
                  </a:lnTo>
                  <a:cubicBezTo>
                    <a:pt x="23031" y="137682"/>
                    <a:pt x="27527" y="138778"/>
                    <a:pt x="38900" y="138778"/>
                  </a:cubicBezTo>
                  <a:cubicBezTo>
                    <a:pt x="38900" y="138778"/>
                    <a:pt x="176822" y="138778"/>
                    <a:pt x="196586" y="138778"/>
                  </a:cubicBezTo>
                  <a:cubicBezTo>
                    <a:pt x="216332" y="138778"/>
                    <a:pt x="217961" y="121090"/>
                    <a:pt x="213531" y="114098"/>
                  </a:cubicBezTo>
                  <a:cubicBezTo>
                    <a:pt x="211493" y="110860"/>
                    <a:pt x="209226" y="107745"/>
                    <a:pt x="206569" y="104945"/>
                  </a:cubicBezTo>
                  <a:cubicBezTo>
                    <a:pt x="188033" y="85285"/>
                    <a:pt x="156391" y="47157"/>
                    <a:pt x="155772" y="46423"/>
                  </a:cubicBezTo>
                  <a:cubicBezTo>
                    <a:pt x="151095" y="41194"/>
                    <a:pt x="151476" y="33060"/>
                    <a:pt x="156648" y="28307"/>
                  </a:cubicBezTo>
                  <a:cubicBezTo>
                    <a:pt x="158953" y="26202"/>
                    <a:pt x="161896" y="25049"/>
                    <a:pt x="164973" y="25049"/>
                  </a:cubicBezTo>
                  <a:cubicBezTo>
                    <a:pt x="168526" y="25049"/>
                    <a:pt x="171812" y="26535"/>
                    <a:pt x="174165" y="29164"/>
                  </a:cubicBezTo>
                  <a:lnTo>
                    <a:pt x="274796" y="143578"/>
                  </a:lnTo>
                  <a:cubicBezTo>
                    <a:pt x="279216" y="148484"/>
                    <a:pt x="279216" y="155885"/>
                    <a:pt x="274796" y="160866"/>
                  </a:cubicBezTo>
                  <a:close/>
                </a:path>
              </a:pathLst>
            </a:custGeom>
            <a:solidFill>
              <a:srgbClr val="273A64">
                <a:alpha val="100000"/>
              </a:srgbClr>
            </a:solidFill>
          </p:spPr>
        </p:sp>
      </p:grpSp>
      <p:sp>
        <p:nvSpPr>
          <p:cNvPr id="20" name="TextBox 20"/>
          <p:cNvSpPr txBox="1"/>
          <p:nvPr/>
        </p:nvSpPr>
        <p:spPr>
          <a:xfrm rot="21600000">
            <a:off x="2878683" y="3929386"/>
            <a:ext cx="3661063" cy="209550"/>
          </a:xfrm>
          <a:prstGeom prst="rect">
            <a:avLst/>
          </a:prstGeom>
        </p:spPr>
        <p:txBody>
          <a:bodyPr lIns="0" tIns="18000" rIns="0" bIns="0" rtlCol="0" anchor="t"/>
          <a:lstStyle/>
          <a:p>
            <a:pPr marL="0" marR="0" lvl="0" indent="0" algn="l" defTabSz="457200" rtl="0" eaLnBrk="1" fontAlgn="auto" latinLnBrk="0" hangingPunct="1">
              <a:lnSpc>
                <a:spcPts val="1653"/>
              </a:lnSpc>
              <a:spcBef>
                <a:spcPts val="0"/>
              </a:spcBef>
              <a:spcAft>
                <a:spcPts val="0"/>
              </a:spcAft>
              <a:buClrTx/>
              <a:buSzTx/>
              <a:buFontTx/>
              <a:buNone/>
              <a:tabLst/>
              <a:defRPr/>
            </a:pPr>
            <a:r>
              <a:rPr kumimoji="0" lang="en-US" sz="1377" b="1" i="0" u="none" strike="noStrike" kern="1200" cap="none" spc="0" normalizeH="0" baseline="0" noProof="0">
                <a:ln>
                  <a:noFill/>
                </a:ln>
                <a:solidFill>
                  <a:srgbClr val="273A64">
                    <a:alpha val="100000"/>
                  </a:srgbClr>
                </a:solidFill>
                <a:effectLst/>
                <a:uLnTx/>
                <a:uFillTx/>
                <a:latin typeface="Nunito"/>
                <a:ea typeface="+mn-ea"/>
                <a:cs typeface="+mn-cs"/>
              </a:rPr>
              <a:t>Provider Reassessor Review Team</a:t>
            </a:r>
          </a:p>
        </p:txBody>
      </p:sp>
      <p:grpSp>
        <p:nvGrpSpPr>
          <p:cNvPr id="22" name="Group 22"/>
          <p:cNvGrpSpPr/>
          <p:nvPr/>
        </p:nvGrpSpPr>
        <p:grpSpPr>
          <a:xfrm rot="21600000">
            <a:off x="2262188" y="3848693"/>
            <a:ext cx="515907" cy="386652"/>
            <a:chOff x="2262188" y="3848693"/>
            <a:chExt cx="515907" cy="386652"/>
          </a:xfrm>
        </p:grpSpPr>
        <p:sp>
          <p:nvSpPr>
            <p:cNvPr id="21" name="Freeform 21"/>
            <p:cNvSpPr/>
            <p:nvPr/>
          </p:nvSpPr>
          <p:spPr>
            <a:xfrm>
              <a:off x="2262188" y="3848693"/>
              <a:ext cx="515907" cy="386652"/>
            </a:xfrm>
            <a:custGeom>
              <a:avLst/>
              <a:gdLst/>
              <a:ahLst/>
              <a:cxnLst/>
              <a:rect l="0" t="0" r="0" b="0"/>
              <a:pathLst>
                <a:path w="303468" h="304798">
                  <a:moveTo>
                    <a:pt x="293741" y="126624"/>
                  </a:moveTo>
                  <a:lnTo>
                    <a:pt x="193129" y="12200"/>
                  </a:lnTo>
                  <a:cubicBezTo>
                    <a:pt x="179699" y="-2888"/>
                    <a:pt x="154553" y="-4193"/>
                    <a:pt x="139675" y="9466"/>
                  </a:cubicBezTo>
                  <a:cubicBezTo>
                    <a:pt x="124254" y="23601"/>
                    <a:pt x="123015" y="47823"/>
                    <a:pt x="136703" y="63092"/>
                  </a:cubicBezTo>
                  <a:cubicBezTo>
                    <a:pt x="137865" y="64483"/>
                    <a:pt x="161773" y="93324"/>
                    <a:pt x="180527" y="114089"/>
                  </a:cubicBezTo>
                  <a:lnTo>
                    <a:pt x="40462" y="114089"/>
                  </a:lnTo>
                  <a:cubicBezTo>
                    <a:pt x="18374" y="114089"/>
                    <a:pt x="400" y="124100"/>
                    <a:pt x="0" y="151522"/>
                  </a:cubicBezTo>
                  <a:cubicBezTo>
                    <a:pt x="400" y="178935"/>
                    <a:pt x="18364" y="188965"/>
                    <a:pt x="40462" y="188965"/>
                  </a:cubicBezTo>
                  <a:lnTo>
                    <a:pt x="182108" y="188965"/>
                  </a:lnTo>
                  <a:lnTo>
                    <a:pt x="136979" y="240924"/>
                  </a:lnTo>
                  <a:cubicBezTo>
                    <a:pt x="123006" y="256545"/>
                    <a:pt x="124206" y="280757"/>
                    <a:pt x="139665" y="294883"/>
                  </a:cubicBezTo>
                  <a:cubicBezTo>
                    <a:pt x="146637" y="301265"/>
                    <a:pt x="155648" y="304798"/>
                    <a:pt x="165030" y="304798"/>
                  </a:cubicBezTo>
                  <a:cubicBezTo>
                    <a:pt x="175746" y="304798"/>
                    <a:pt x="185995" y="300169"/>
                    <a:pt x="193167" y="292082"/>
                  </a:cubicBezTo>
                  <a:lnTo>
                    <a:pt x="293713" y="177782"/>
                  </a:lnTo>
                  <a:cubicBezTo>
                    <a:pt x="306715" y="163200"/>
                    <a:pt x="306715" y="141168"/>
                    <a:pt x="293741" y="126624"/>
                  </a:cubicBezTo>
                  <a:close/>
                  <a:moveTo>
                    <a:pt x="274796" y="160866"/>
                  </a:moveTo>
                  <a:lnTo>
                    <a:pt x="174250" y="275147"/>
                  </a:lnTo>
                  <a:cubicBezTo>
                    <a:pt x="169783" y="280176"/>
                    <a:pt x="161677" y="280595"/>
                    <a:pt x="156686" y="276061"/>
                  </a:cubicBezTo>
                  <a:cubicBezTo>
                    <a:pt x="151524" y="271308"/>
                    <a:pt x="151105" y="263184"/>
                    <a:pt x="155896" y="257812"/>
                  </a:cubicBezTo>
                  <a:lnTo>
                    <a:pt x="207150" y="198804"/>
                  </a:lnTo>
                  <a:cubicBezTo>
                    <a:pt x="209807" y="195756"/>
                    <a:pt x="212103" y="192403"/>
                    <a:pt x="214112" y="188965"/>
                  </a:cubicBezTo>
                  <a:cubicBezTo>
                    <a:pt x="218446" y="181602"/>
                    <a:pt x="214055" y="165076"/>
                    <a:pt x="196872" y="165076"/>
                  </a:cubicBezTo>
                  <a:cubicBezTo>
                    <a:pt x="179689" y="165076"/>
                    <a:pt x="38900" y="165076"/>
                    <a:pt x="38900" y="165076"/>
                  </a:cubicBezTo>
                  <a:cubicBezTo>
                    <a:pt x="27518" y="165076"/>
                    <a:pt x="23031" y="166143"/>
                    <a:pt x="23031" y="151798"/>
                  </a:cubicBezTo>
                  <a:lnTo>
                    <a:pt x="23031" y="152017"/>
                  </a:lnTo>
                  <a:cubicBezTo>
                    <a:pt x="23031" y="137682"/>
                    <a:pt x="27527" y="138778"/>
                    <a:pt x="38900" y="138778"/>
                  </a:cubicBezTo>
                  <a:cubicBezTo>
                    <a:pt x="38900" y="138778"/>
                    <a:pt x="176822" y="138778"/>
                    <a:pt x="196586" y="138778"/>
                  </a:cubicBezTo>
                  <a:cubicBezTo>
                    <a:pt x="216332" y="138778"/>
                    <a:pt x="217961" y="121090"/>
                    <a:pt x="213531" y="114098"/>
                  </a:cubicBezTo>
                  <a:cubicBezTo>
                    <a:pt x="211493" y="110860"/>
                    <a:pt x="209226" y="107745"/>
                    <a:pt x="206569" y="104945"/>
                  </a:cubicBezTo>
                  <a:cubicBezTo>
                    <a:pt x="188033" y="85285"/>
                    <a:pt x="156391" y="47157"/>
                    <a:pt x="155772" y="46423"/>
                  </a:cubicBezTo>
                  <a:cubicBezTo>
                    <a:pt x="151095" y="41194"/>
                    <a:pt x="151476" y="33060"/>
                    <a:pt x="156648" y="28307"/>
                  </a:cubicBezTo>
                  <a:cubicBezTo>
                    <a:pt x="158953" y="26202"/>
                    <a:pt x="161896" y="25049"/>
                    <a:pt x="164973" y="25049"/>
                  </a:cubicBezTo>
                  <a:cubicBezTo>
                    <a:pt x="168526" y="25049"/>
                    <a:pt x="171812" y="26535"/>
                    <a:pt x="174165" y="29164"/>
                  </a:cubicBezTo>
                  <a:lnTo>
                    <a:pt x="274796" y="143578"/>
                  </a:lnTo>
                  <a:cubicBezTo>
                    <a:pt x="279216" y="148484"/>
                    <a:pt x="279216" y="155885"/>
                    <a:pt x="274796" y="160866"/>
                  </a:cubicBezTo>
                  <a:close/>
                </a:path>
              </a:pathLst>
            </a:custGeom>
            <a:solidFill>
              <a:srgbClr val="273A64">
                <a:alpha val="100000"/>
              </a:srgbClr>
            </a:solidFill>
          </p:spPr>
        </p:sp>
      </p:grpSp>
      <p:sp>
        <p:nvSpPr>
          <p:cNvPr id="23" name="TextBox 23"/>
          <p:cNvSpPr txBox="1"/>
          <p:nvPr/>
        </p:nvSpPr>
        <p:spPr>
          <a:xfrm rot="21600000">
            <a:off x="2878683" y="1726429"/>
            <a:ext cx="3931719" cy="209550"/>
          </a:xfrm>
          <a:prstGeom prst="rect">
            <a:avLst/>
          </a:prstGeom>
        </p:spPr>
        <p:txBody>
          <a:bodyPr lIns="0" tIns="18000" rIns="0" bIns="0" rtlCol="0" anchor="t"/>
          <a:lstStyle/>
          <a:p>
            <a:pPr marL="0" marR="0" lvl="0" indent="0" algn="l" defTabSz="457200" rtl="0" eaLnBrk="1" fontAlgn="auto" latinLnBrk="0" hangingPunct="1">
              <a:lnSpc>
                <a:spcPts val="1653"/>
              </a:lnSpc>
              <a:spcBef>
                <a:spcPts val="0"/>
              </a:spcBef>
              <a:spcAft>
                <a:spcPts val="0"/>
              </a:spcAft>
              <a:buClrTx/>
              <a:buSzTx/>
              <a:buFontTx/>
              <a:buNone/>
              <a:tabLst/>
              <a:defRPr/>
            </a:pPr>
            <a:r>
              <a:rPr kumimoji="0" lang="en-US" sz="1377" b="1" i="0" u="none" strike="noStrike" kern="1200" cap="none" spc="0" normalizeH="0" baseline="0" noProof="0">
                <a:ln>
                  <a:noFill/>
                </a:ln>
                <a:solidFill>
                  <a:srgbClr val="273A64">
                    <a:alpha val="100000"/>
                  </a:srgbClr>
                </a:solidFill>
                <a:effectLst/>
                <a:uLnTx/>
                <a:uFillTx/>
                <a:latin typeface="Nunito"/>
                <a:ea typeface="+mn-ea"/>
                <a:cs typeface="+mn-cs"/>
              </a:rPr>
              <a:t>DSDS Division Director: Melanie Highland</a:t>
            </a:r>
          </a:p>
        </p:txBody>
      </p:sp>
      <p:grpSp>
        <p:nvGrpSpPr>
          <p:cNvPr id="25" name="Group 25"/>
          <p:cNvGrpSpPr/>
          <p:nvPr/>
        </p:nvGrpSpPr>
        <p:grpSpPr>
          <a:xfrm rot="21600000">
            <a:off x="2262188" y="1636210"/>
            <a:ext cx="515907" cy="386652"/>
            <a:chOff x="2262188" y="1636210"/>
            <a:chExt cx="515907" cy="386652"/>
          </a:xfrm>
        </p:grpSpPr>
        <p:sp>
          <p:nvSpPr>
            <p:cNvPr id="24" name="Freeform 24"/>
            <p:cNvSpPr/>
            <p:nvPr/>
          </p:nvSpPr>
          <p:spPr>
            <a:xfrm>
              <a:off x="2262188" y="1636210"/>
              <a:ext cx="515907" cy="386652"/>
            </a:xfrm>
            <a:custGeom>
              <a:avLst/>
              <a:gdLst/>
              <a:ahLst/>
              <a:cxnLst/>
              <a:rect l="0" t="0" r="0" b="0"/>
              <a:pathLst>
                <a:path w="303468" h="304798">
                  <a:moveTo>
                    <a:pt x="293741" y="126624"/>
                  </a:moveTo>
                  <a:lnTo>
                    <a:pt x="193129" y="12200"/>
                  </a:lnTo>
                  <a:cubicBezTo>
                    <a:pt x="179699" y="-2888"/>
                    <a:pt x="154553" y="-4193"/>
                    <a:pt x="139675" y="9466"/>
                  </a:cubicBezTo>
                  <a:cubicBezTo>
                    <a:pt x="124254" y="23601"/>
                    <a:pt x="123015" y="47823"/>
                    <a:pt x="136703" y="63092"/>
                  </a:cubicBezTo>
                  <a:cubicBezTo>
                    <a:pt x="137865" y="64483"/>
                    <a:pt x="161773" y="93324"/>
                    <a:pt x="180527" y="114089"/>
                  </a:cubicBezTo>
                  <a:lnTo>
                    <a:pt x="40462" y="114089"/>
                  </a:lnTo>
                  <a:cubicBezTo>
                    <a:pt x="18374" y="114089"/>
                    <a:pt x="400" y="124100"/>
                    <a:pt x="0" y="151522"/>
                  </a:cubicBezTo>
                  <a:cubicBezTo>
                    <a:pt x="400" y="178935"/>
                    <a:pt x="18364" y="188965"/>
                    <a:pt x="40462" y="188965"/>
                  </a:cubicBezTo>
                  <a:lnTo>
                    <a:pt x="182108" y="188965"/>
                  </a:lnTo>
                  <a:lnTo>
                    <a:pt x="136979" y="240924"/>
                  </a:lnTo>
                  <a:cubicBezTo>
                    <a:pt x="123006" y="256545"/>
                    <a:pt x="124206" y="280757"/>
                    <a:pt x="139665" y="294883"/>
                  </a:cubicBezTo>
                  <a:cubicBezTo>
                    <a:pt x="146637" y="301265"/>
                    <a:pt x="155648" y="304798"/>
                    <a:pt x="165030" y="304798"/>
                  </a:cubicBezTo>
                  <a:cubicBezTo>
                    <a:pt x="175746" y="304798"/>
                    <a:pt x="185995" y="300169"/>
                    <a:pt x="193167" y="292082"/>
                  </a:cubicBezTo>
                  <a:lnTo>
                    <a:pt x="293713" y="177782"/>
                  </a:lnTo>
                  <a:cubicBezTo>
                    <a:pt x="306715" y="163200"/>
                    <a:pt x="306715" y="141168"/>
                    <a:pt x="293741" y="126624"/>
                  </a:cubicBezTo>
                  <a:close/>
                  <a:moveTo>
                    <a:pt x="274796" y="160866"/>
                  </a:moveTo>
                  <a:lnTo>
                    <a:pt x="174250" y="275147"/>
                  </a:lnTo>
                  <a:cubicBezTo>
                    <a:pt x="169783" y="280176"/>
                    <a:pt x="161677" y="280595"/>
                    <a:pt x="156686" y="276061"/>
                  </a:cubicBezTo>
                  <a:cubicBezTo>
                    <a:pt x="151524" y="271308"/>
                    <a:pt x="151105" y="263184"/>
                    <a:pt x="155896" y="257812"/>
                  </a:cubicBezTo>
                  <a:lnTo>
                    <a:pt x="207150" y="198804"/>
                  </a:lnTo>
                  <a:cubicBezTo>
                    <a:pt x="209807" y="195756"/>
                    <a:pt x="212103" y="192403"/>
                    <a:pt x="214112" y="188965"/>
                  </a:cubicBezTo>
                  <a:cubicBezTo>
                    <a:pt x="218446" y="181602"/>
                    <a:pt x="214055" y="165076"/>
                    <a:pt x="196872" y="165076"/>
                  </a:cubicBezTo>
                  <a:cubicBezTo>
                    <a:pt x="179689" y="165076"/>
                    <a:pt x="38900" y="165076"/>
                    <a:pt x="38900" y="165076"/>
                  </a:cubicBezTo>
                  <a:cubicBezTo>
                    <a:pt x="27518" y="165076"/>
                    <a:pt x="23031" y="166143"/>
                    <a:pt x="23031" y="151798"/>
                  </a:cubicBezTo>
                  <a:lnTo>
                    <a:pt x="23031" y="152017"/>
                  </a:lnTo>
                  <a:cubicBezTo>
                    <a:pt x="23031" y="137682"/>
                    <a:pt x="27527" y="138778"/>
                    <a:pt x="38900" y="138778"/>
                  </a:cubicBezTo>
                  <a:cubicBezTo>
                    <a:pt x="38900" y="138778"/>
                    <a:pt x="176822" y="138778"/>
                    <a:pt x="196586" y="138778"/>
                  </a:cubicBezTo>
                  <a:cubicBezTo>
                    <a:pt x="216332" y="138778"/>
                    <a:pt x="217961" y="121090"/>
                    <a:pt x="213531" y="114098"/>
                  </a:cubicBezTo>
                  <a:cubicBezTo>
                    <a:pt x="211493" y="110860"/>
                    <a:pt x="209226" y="107745"/>
                    <a:pt x="206569" y="104945"/>
                  </a:cubicBezTo>
                  <a:cubicBezTo>
                    <a:pt x="188033" y="85285"/>
                    <a:pt x="156391" y="47157"/>
                    <a:pt x="155772" y="46423"/>
                  </a:cubicBezTo>
                  <a:cubicBezTo>
                    <a:pt x="151095" y="41194"/>
                    <a:pt x="151476" y="33060"/>
                    <a:pt x="156648" y="28307"/>
                  </a:cubicBezTo>
                  <a:cubicBezTo>
                    <a:pt x="158953" y="26202"/>
                    <a:pt x="161896" y="25049"/>
                    <a:pt x="164973" y="25049"/>
                  </a:cubicBezTo>
                  <a:cubicBezTo>
                    <a:pt x="168526" y="25049"/>
                    <a:pt x="171812" y="26535"/>
                    <a:pt x="174165" y="29164"/>
                  </a:cubicBezTo>
                  <a:lnTo>
                    <a:pt x="274796" y="143578"/>
                  </a:lnTo>
                  <a:cubicBezTo>
                    <a:pt x="279216" y="148484"/>
                    <a:pt x="279216" y="155885"/>
                    <a:pt x="274796" y="160866"/>
                  </a:cubicBezTo>
                  <a:close/>
                </a:path>
              </a:pathLst>
            </a:custGeom>
            <a:solidFill>
              <a:srgbClr val="273A64">
                <a:alpha val="100000"/>
              </a:srgbClr>
            </a:solidFill>
          </p:spPr>
        </p:sp>
      </p:grpSp>
    </p:spTree>
    <p:extLst>
      <p:ext uri="{BB962C8B-B14F-4D97-AF65-F5344CB8AC3E}">
        <p14:creationId xmlns:p14="http://schemas.microsoft.com/office/powerpoint/2010/main" val="3068332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73388" y="110139"/>
            <a:ext cx="8904939" cy="967517"/>
            <a:chOff x="873388" y="110139"/>
            <a:chExt cx="8904939" cy="967517"/>
          </a:xfrm>
        </p:grpSpPr>
        <p:sp>
          <p:nvSpPr>
            <p:cNvPr id="2" name="Freeform 2"/>
            <p:cNvSpPr/>
            <p:nvPr/>
          </p:nvSpPr>
          <p:spPr>
            <a:xfrm>
              <a:off x="873388" y="110139"/>
              <a:ext cx="8904939" cy="96751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sp>
        <p:nvSpPr>
          <p:cNvPr id="4" name="TextBox 4"/>
          <p:cNvSpPr txBox="1"/>
          <p:nvPr/>
        </p:nvSpPr>
        <p:spPr>
          <a:xfrm rot="21600000">
            <a:off x="974063" y="377804"/>
            <a:ext cx="7597037" cy="485775"/>
          </a:xfrm>
          <a:prstGeom prst="rect">
            <a:avLst/>
          </a:prstGeom>
        </p:spPr>
        <p:txBody>
          <a:bodyPr lIns="0" tIns="50400" rIns="0" bIns="0" rtlCol="0" anchor="t"/>
          <a:lstStyle/>
          <a:p>
            <a:pPr algn="l">
              <a:lnSpc>
                <a:spcPts val="3841"/>
              </a:lnSpc>
            </a:pPr>
            <a:r>
              <a:rPr lang="en-US" sz="3491" b="1" i="0" spc="140">
                <a:solidFill>
                  <a:srgbClr val="273A64">
                    <a:alpha val="100000"/>
                  </a:srgbClr>
                </a:solidFill>
                <a:latin typeface="Poppins"/>
              </a:rPr>
              <a:t>Case Example</a:t>
            </a:r>
            <a:r>
              <a:rPr lang="en-US" sz="3491" b="1" i="0" spc="140">
                <a:solidFill>
                  <a:srgbClr val="8695D4">
                    <a:alpha val="100000"/>
                  </a:srgbClr>
                </a:solidFill>
                <a:latin typeface="Poppins"/>
              </a:rPr>
              <a:t> 1</a:t>
            </a:r>
          </a:p>
        </p:txBody>
      </p:sp>
      <p:cxnSp>
        <p:nvCxnSpPr>
          <p:cNvPr id="5" name="Straight Connector 5"/>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grpSp>
        <p:nvGrpSpPr>
          <p:cNvPr id="8" name="Group 8"/>
          <p:cNvGrpSpPr/>
          <p:nvPr/>
        </p:nvGrpSpPr>
        <p:grpSpPr>
          <a:xfrm>
            <a:off x="873388" y="1300764"/>
            <a:ext cx="8609664" cy="3777392"/>
            <a:chOff x="873388" y="1300764"/>
            <a:chExt cx="8609664" cy="3777392"/>
          </a:xfrm>
        </p:grpSpPr>
        <p:sp>
          <p:nvSpPr>
            <p:cNvPr id="7" name="Freeform 7"/>
            <p:cNvSpPr/>
            <p:nvPr/>
          </p:nvSpPr>
          <p:spPr>
            <a:xfrm>
              <a:off x="873388" y="1300764"/>
              <a:ext cx="8609664" cy="3777392"/>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sp>
        <p:nvSpPr>
          <p:cNvPr id="9" name="TextBox 9"/>
          <p:cNvSpPr txBox="1"/>
          <p:nvPr/>
        </p:nvSpPr>
        <p:spPr>
          <a:xfrm rot="21600000">
            <a:off x="1059788" y="1453602"/>
            <a:ext cx="3977537" cy="247650"/>
          </a:xfrm>
          <a:prstGeom prst="rect">
            <a:avLst/>
          </a:prstGeom>
        </p:spPr>
        <p:txBody>
          <a:bodyPr lIns="0" tIns="25200" rIns="0" bIns="0" rtlCol="0" anchor="t"/>
          <a:lstStyle/>
          <a:p>
            <a:pPr algn="l">
              <a:lnSpc>
                <a:spcPts val="1976"/>
              </a:lnSpc>
            </a:pPr>
            <a:r>
              <a:rPr lang="en-US" sz="1797" b="1" i="0" spc="72">
                <a:solidFill>
                  <a:srgbClr val="273A64">
                    <a:alpha val="100000"/>
                  </a:srgbClr>
                </a:solidFill>
                <a:latin typeface="Nunito"/>
              </a:rPr>
              <a:t>The Investigation:</a:t>
            </a:r>
          </a:p>
        </p:txBody>
      </p:sp>
      <p:sp>
        <p:nvSpPr>
          <p:cNvPr id="10" name="TextBox 10"/>
          <p:cNvSpPr txBox="1"/>
          <p:nvPr/>
        </p:nvSpPr>
        <p:spPr>
          <a:xfrm rot="21600000">
            <a:off x="1059788" y="1802439"/>
            <a:ext cx="8273313" cy="1905000"/>
          </a:xfrm>
          <a:prstGeom prst="rect">
            <a:avLst/>
          </a:prstGeom>
        </p:spPr>
        <p:txBody>
          <a:bodyPr lIns="0" tIns="21600" rIns="0" bIns="0" rtlCol="0" anchor="t"/>
          <a:lstStyle/>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RA admitted that "she did it, but not knowingly".</a:t>
            </a:r>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AP admitted to working 4 days a week for 4 hours a day since 2013, but had quit working as an attendant.</a:t>
            </a:r>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AP admitted to signing the training packet on how to document time. Investigator had both employment timesheets and showed how he could not have been in two places at once. </a:t>
            </a:r>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AP denied all the timesheets were submitted by him.</a:t>
            </a:r>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AP stated he hasn't worked for the RA since 2015.</a:t>
            </a:r>
          </a:p>
        </p:txBody>
      </p:sp>
      <p:grpSp>
        <p:nvGrpSpPr>
          <p:cNvPr id="12" name="Group 12"/>
          <p:cNvGrpSpPr/>
          <p:nvPr/>
        </p:nvGrpSpPr>
        <p:grpSpPr>
          <a:xfrm rot="21600000">
            <a:off x="7781925" y="3467100"/>
            <a:ext cx="1485900" cy="1451956"/>
            <a:chOff x="7781925" y="3467100"/>
            <a:chExt cx="1485900" cy="1451956"/>
          </a:xfrm>
        </p:grpSpPr>
        <p:sp>
          <p:nvSpPr>
            <p:cNvPr id="11" name="Freeform 11"/>
            <p:cNvSpPr/>
            <p:nvPr/>
          </p:nvSpPr>
          <p:spPr>
            <a:xfrm>
              <a:off x="7781925" y="3467100"/>
              <a:ext cx="1485900" cy="1451956"/>
            </a:xfrm>
            <a:custGeom>
              <a:avLst/>
              <a:gdLst/>
              <a:ahLst/>
              <a:cxnLst/>
              <a:rect l="0" t="0" r="0" b="0"/>
              <a:pathLst>
                <a:path w="260318" h="302905">
                  <a:moveTo>
                    <a:pt x="255099" y="84249"/>
                  </a:moveTo>
                  <a:lnTo>
                    <a:pt x="214913" y="84249"/>
                  </a:lnTo>
                  <a:lnTo>
                    <a:pt x="214913" y="5210"/>
                  </a:lnTo>
                  <a:cubicBezTo>
                    <a:pt x="214913" y="2324"/>
                    <a:pt x="212588" y="0"/>
                    <a:pt x="209721" y="0"/>
                  </a:cubicBezTo>
                  <a:lnTo>
                    <a:pt x="84773" y="0"/>
                  </a:lnTo>
                  <a:cubicBezTo>
                    <a:pt x="81886" y="0"/>
                    <a:pt x="79572" y="2324"/>
                    <a:pt x="79572" y="5210"/>
                  </a:cubicBezTo>
                  <a:lnTo>
                    <a:pt x="79572" y="16669"/>
                  </a:lnTo>
                  <a:lnTo>
                    <a:pt x="67675" y="16669"/>
                  </a:lnTo>
                  <a:cubicBezTo>
                    <a:pt x="64789" y="16669"/>
                    <a:pt x="62474" y="19002"/>
                    <a:pt x="62474" y="21879"/>
                  </a:cubicBezTo>
                  <a:lnTo>
                    <a:pt x="62474" y="42605"/>
                  </a:lnTo>
                  <a:lnTo>
                    <a:pt x="46844" y="42605"/>
                  </a:lnTo>
                  <a:cubicBezTo>
                    <a:pt x="43958" y="42605"/>
                    <a:pt x="41643" y="44929"/>
                    <a:pt x="41643" y="47806"/>
                  </a:cubicBezTo>
                  <a:lnTo>
                    <a:pt x="41643" y="107290"/>
                  </a:lnTo>
                  <a:lnTo>
                    <a:pt x="41605" y="107252"/>
                  </a:lnTo>
                  <a:lnTo>
                    <a:pt x="3439" y="147076"/>
                  </a:lnTo>
                  <a:cubicBezTo>
                    <a:pt x="1943" y="147628"/>
                    <a:pt x="819" y="148819"/>
                    <a:pt x="324" y="150333"/>
                  </a:cubicBezTo>
                  <a:lnTo>
                    <a:pt x="0" y="150666"/>
                  </a:lnTo>
                  <a:lnTo>
                    <a:pt x="210" y="150866"/>
                  </a:lnTo>
                  <a:cubicBezTo>
                    <a:pt x="133" y="151219"/>
                    <a:pt x="0" y="151552"/>
                    <a:pt x="0" y="151924"/>
                  </a:cubicBezTo>
                  <a:lnTo>
                    <a:pt x="0" y="297675"/>
                  </a:lnTo>
                  <a:cubicBezTo>
                    <a:pt x="0" y="300561"/>
                    <a:pt x="2315" y="302905"/>
                    <a:pt x="5201" y="302905"/>
                  </a:cubicBezTo>
                  <a:lnTo>
                    <a:pt x="182204" y="302905"/>
                  </a:lnTo>
                  <a:cubicBezTo>
                    <a:pt x="183575" y="302905"/>
                    <a:pt x="184795" y="302343"/>
                    <a:pt x="185728" y="301485"/>
                  </a:cubicBezTo>
                  <a:lnTo>
                    <a:pt x="185747" y="301504"/>
                  </a:lnTo>
                  <a:lnTo>
                    <a:pt x="185861" y="301400"/>
                  </a:lnTo>
                  <a:cubicBezTo>
                    <a:pt x="185880" y="301381"/>
                    <a:pt x="185890" y="301371"/>
                    <a:pt x="185909" y="301352"/>
                  </a:cubicBezTo>
                  <a:lnTo>
                    <a:pt x="258642" y="233829"/>
                  </a:lnTo>
                  <a:cubicBezTo>
                    <a:pt x="259699" y="232839"/>
                    <a:pt x="260318" y="231448"/>
                    <a:pt x="260318" y="230019"/>
                  </a:cubicBezTo>
                  <a:lnTo>
                    <a:pt x="260318" y="89459"/>
                  </a:lnTo>
                  <a:cubicBezTo>
                    <a:pt x="260309" y="86573"/>
                    <a:pt x="257966" y="84249"/>
                    <a:pt x="255099" y="84249"/>
                  </a:cubicBezTo>
                  <a:close/>
                  <a:moveTo>
                    <a:pt x="235839" y="94659"/>
                  </a:moveTo>
                  <a:lnTo>
                    <a:pt x="214913" y="112595"/>
                  </a:lnTo>
                  <a:lnTo>
                    <a:pt x="214913" y="94659"/>
                  </a:lnTo>
                  <a:lnTo>
                    <a:pt x="235839" y="94659"/>
                  </a:lnTo>
                  <a:close/>
                  <a:moveTo>
                    <a:pt x="89973" y="10420"/>
                  </a:moveTo>
                  <a:lnTo>
                    <a:pt x="204511" y="10420"/>
                  </a:lnTo>
                  <a:lnTo>
                    <a:pt x="204511" y="121510"/>
                  </a:lnTo>
                  <a:lnTo>
                    <a:pt x="197815" y="127254"/>
                  </a:lnTo>
                  <a:lnTo>
                    <a:pt x="197815" y="21879"/>
                  </a:lnTo>
                  <a:cubicBezTo>
                    <a:pt x="197815" y="19002"/>
                    <a:pt x="195491" y="16669"/>
                    <a:pt x="192624" y="16669"/>
                  </a:cubicBezTo>
                  <a:lnTo>
                    <a:pt x="89973" y="16669"/>
                  </a:lnTo>
                  <a:lnTo>
                    <a:pt x="89973" y="10420"/>
                  </a:lnTo>
                  <a:close/>
                  <a:moveTo>
                    <a:pt x="72876" y="27080"/>
                  </a:moveTo>
                  <a:lnTo>
                    <a:pt x="187404" y="27080"/>
                  </a:lnTo>
                  <a:lnTo>
                    <a:pt x="187404" y="136188"/>
                  </a:lnTo>
                  <a:lnTo>
                    <a:pt x="177003" y="145104"/>
                  </a:lnTo>
                  <a:lnTo>
                    <a:pt x="177003" y="47806"/>
                  </a:lnTo>
                  <a:cubicBezTo>
                    <a:pt x="177003" y="44929"/>
                    <a:pt x="174660" y="42605"/>
                    <a:pt x="171793" y="42605"/>
                  </a:cubicBezTo>
                  <a:lnTo>
                    <a:pt x="72876" y="42605"/>
                  </a:lnTo>
                  <a:lnTo>
                    <a:pt x="72876" y="27080"/>
                  </a:lnTo>
                  <a:close/>
                  <a:moveTo>
                    <a:pt x="52054" y="53007"/>
                  </a:moveTo>
                  <a:lnTo>
                    <a:pt x="166592" y="53007"/>
                  </a:lnTo>
                  <a:lnTo>
                    <a:pt x="166592" y="146723"/>
                  </a:lnTo>
                  <a:lnTo>
                    <a:pt x="52054" y="146723"/>
                  </a:lnTo>
                  <a:lnTo>
                    <a:pt x="52054" y="53007"/>
                  </a:lnTo>
                  <a:close/>
                  <a:moveTo>
                    <a:pt x="41643" y="122263"/>
                  </a:moveTo>
                  <a:lnTo>
                    <a:pt x="41643" y="146723"/>
                  </a:lnTo>
                  <a:lnTo>
                    <a:pt x="18212" y="146723"/>
                  </a:lnTo>
                  <a:lnTo>
                    <a:pt x="41643" y="122263"/>
                  </a:lnTo>
                  <a:close/>
                  <a:moveTo>
                    <a:pt x="177003" y="292494"/>
                  </a:moveTo>
                  <a:lnTo>
                    <a:pt x="10401" y="292494"/>
                  </a:lnTo>
                  <a:lnTo>
                    <a:pt x="10401" y="157134"/>
                  </a:lnTo>
                  <a:lnTo>
                    <a:pt x="46844" y="157134"/>
                  </a:lnTo>
                  <a:lnTo>
                    <a:pt x="171793" y="157134"/>
                  </a:lnTo>
                  <a:lnTo>
                    <a:pt x="177003" y="157134"/>
                  </a:lnTo>
                  <a:lnTo>
                    <a:pt x="177003" y="292494"/>
                  </a:lnTo>
                  <a:close/>
                  <a:moveTo>
                    <a:pt x="187423" y="285750"/>
                  </a:moveTo>
                  <a:lnTo>
                    <a:pt x="187423" y="151933"/>
                  </a:lnTo>
                  <a:cubicBezTo>
                    <a:pt x="187423" y="151314"/>
                    <a:pt x="187262" y="150743"/>
                    <a:pt x="187071" y="150190"/>
                  </a:cubicBezTo>
                  <a:lnTo>
                    <a:pt x="197072" y="141618"/>
                  </a:lnTo>
                  <a:lnTo>
                    <a:pt x="197825" y="141618"/>
                  </a:lnTo>
                  <a:lnTo>
                    <a:pt x="197825" y="140970"/>
                  </a:lnTo>
                  <a:lnTo>
                    <a:pt x="249898" y="96336"/>
                  </a:lnTo>
                  <a:lnTo>
                    <a:pt x="249898" y="227743"/>
                  </a:lnTo>
                  <a:lnTo>
                    <a:pt x="187423" y="285750"/>
                  </a:lnTo>
                  <a:close/>
                  <a:moveTo>
                    <a:pt x="114519" y="188366"/>
                  </a:moveTo>
                  <a:lnTo>
                    <a:pt x="72876" y="188366"/>
                  </a:lnTo>
                  <a:cubicBezTo>
                    <a:pt x="69980" y="188366"/>
                    <a:pt x="67666" y="190700"/>
                    <a:pt x="67666" y="193577"/>
                  </a:cubicBezTo>
                  <a:cubicBezTo>
                    <a:pt x="67666" y="196463"/>
                    <a:pt x="69980" y="198787"/>
                    <a:pt x="72876" y="198787"/>
                  </a:cubicBezTo>
                  <a:lnTo>
                    <a:pt x="114519" y="198787"/>
                  </a:lnTo>
                  <a:cubicBezTo>
                    <a:pt x="117386" y="198787"/>
                    <a:pt x="119729" y="196463"/>
                    <a:pt x="119729" y="193577"/>
                  </a:cubicBezTo>
                  <a:cubicBezTo>
                    <a:pt x="119729" y="190700"/>
                    <a:pt x="117386" y="188366"/>
                    <a:pt x="114519" y="188366"/>
                  </a:cubicBezTo>
                  <a:close/>
                </a:path>
              </a:pathLst>
            </a:custGeom>
            <a:solidFill>
              <a:srgbClr val="273A64">
                <a:alpha val="100000"/>
              </a:srgbClr>
            </a:solidFill>
          </p:spPr>
        </p:sp>
      </p:grpSp>
      <p:sp>
        <p:nvSpPr>
          <p:cNvPr id="13" name="TextBox 13"/>
          <p:cNvSpPr txBox="1"/>
          <p:nvPr/>
        </p:nvSpPr>
        <p:spPr>
          <a:xfrm rot="21600000">
            <a:off x="1059788" y="4406352"/>
            <a:ext cx="5006237" cy="247650"/>
          </a:xfrm>
          <a:prstGeom prst="rect">
            <a:avLst/>
          </a:prstGeom>
        </p:spPr>
        <p:txBody>
          <a:bodyPr lIns="0" tIns="25200" rIns="0" bIns="0" rtlCol="0" anchor="t"/>
          <a:lstStyle/>
          <a:p>
            <a:pPr algn="l">
              <a:lnSpc>
                <a:spcPts val="1976"/>
              </a:lnSpc>
            </a:pPr>
            <a:r>
              <a:rPr lang="en-US" sz="1797" b="1" i="0" spc="72">
                <a:solidFill>
                  <a:srgbClr val="273A64">
                    <a:alpha val="100000"/>
                  </a:srgbClr>
                </a:solidFill>
                <a:latin typeface="Nunito"/>
              </a:rPr>
              <a:t>The Outcome:</a:t>
            </a:r>
            <a:r>
              <a:rPr lang="en-US" sz="1797" b="0" i="0" spc="72">
                <a:solidFill>
                  <a:srgbClr val="273A64">
                    <a:alpha val="100000"/>
                  </a:srgbClr>
                </a:solidFill>
                <a:latin typeface="Nunito"/>
              </a:rPr>
              <a:t> 2,177 hours of fraud found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73388" y="110139"/>
            <a:ext cx="8904939" cy="967517"/>
            <a:chOff x="873388" y="110139"/>
            <a:chExt cx="8904939" cy="967517"/>
          </a:xfrm>
        </p:grpSpPr>
        <p:sp>
          <p:nvSpPr>
            <p:cNvPr id="2" name="Freeform 2"/>
            <p:cNvSpPr/>
            <p:nvPr/>
          </p:nvSpPr>
          <p:spPr>
            <a:xfrm>
              <a:off x="873388" y="110139"/>
              <a:ext cx="8904939" cy="96751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sp>
        <p:nvSpPr>
          <p:cNvPr id="4" name="TextBox 4"/>
          <p:cNvSpPr txBox="1"/>
          <p:nvPr/>
        </p:nvSpPr>
        <p:spPr>
          <a:xfrm rot="21600000">
            <a:off x="974063" y="377804"/>
            <a:ext cx="7597037" cy="485775"/>
          </a:xfrm>
          <a:prstGeom prst="rect">
            <a:avLst/>
          </a:prstGeom>
        </p:spPr>
        <p:txBody>
          <a:bodyPr lIns="0" tIns="50400" rIns="0" bIns="0" rtlCol="0" anchor="t"/>
          <a:lstStyle/>
          <a:p>
            <a:pPr algn="l">
              <a:lnSpc>
                <a:spcPts val="3841"/>
              </a:lnSpc>
            </a:pPr>
            <a:r>
              <a:rPr lang="en-US" sz="3491" b="1" i="0" spc="140">
                <a:solidFill>
                  <a:srgbClr val="273A64">
                    <a:alpha val="100000"/>
                  </a:srgbClr>
                </a:solidFill>
                <a:latin typeface="Poppins"/>
              </a:rPr>
              <a:t>Case Example</a:t>
            </a:r>
            <a:r>
              <a:rPr lang="en-US" sz="3491" b="1" i="0" spc="140">
                <a:solidFill>
                  <a:srgbClr val="8695D4">
                    <a:alpha val="100000"/>
                  </a:srgbClr>
                </a:solidFill>
                <a:latin typeface="Poppins"/>
              </a:rPr>
              <a:t> 2</a:t>
            </a:r>
          </a:p>
        </p:txBody>
      </p:sp>
      <p:cxnSp>
        <p:nvCxnSpPr>
          <p:cNvPr id="5" name="Straight Connector 5"/>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grpSp>
        <p:nvGrpSpPr>
          <p:cNvPr id="8" name="Group 8"/>
          <p:cNvGrpSpPr/>
          <p:nvPr/>
        </p:nvGrpSpPr>
        <p:grpSpPr>
          <a:xfrm>
            <a:off x="873388" y="1300764"/>
            <a:ext cx="8609664" cy="3777392"/>
            <a:chOff x="873388" y="1300764"/>
            <a:chExt cx="8609664" cy="3777392"/>
          </a:xfrm>
        </p:grpSpPr>
        <p:sp>
          <p:nvSpPr>
            <p:cNvPr id="7" name="Freeform 7"/>
            <p:cNvSpPr/>
            <p:nvPr/>
          </p:nvSpPr>
          <p:spPr>
            <a:xfrm>
              <a:off x="873388" y="1300764"/>
              <a:ext cx="8609664" cy="3777392"/>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sp>
        <p:nvSpPr>
          <p:cNvPr id="9" name="TextBox 9"/>
          <p:cNvSpPr txBox="1"/>
          <p:nvPr/>
        </p:nvSpPr>
        <p:spPr>
          <a:xfrm rot="21600000">
            <a:off x="1059788" y="1453602"/>
            <a:ext cx="3977537" cy="247650"/>
          </a:xfrm>
          <a:prstGeom prst="rect">
            <a:avLst/>
          </a:prstGeom>
        </p:spPr>
        <p:txBody>
          <a:bodyPr lIns="0" tIns="25200" rIns="0" bIns="0" rtlCol="0" anchor="t"/>
          <a:lstStyle/>
          <a:p>
            <a:pPr algn="l">
              <a:lnSpc>
                <a:spcPts val="1976"/>
              </a:lnSpc>
            </a:pPr>
            <a:r>
              <a:rPr lang="en-US" sz="1797" b="1" i="0" spc="72">
                <a:solidFill>
                  <a:srgbClr val="273A64">
                    <a:alpha val="100000"/>
                  </a:srgbClr>
                </a:solidFill>
                <a:latin typeface="Nunito"/>
              </a:rPr>
              <a:t>The Facts:</a:t>
            </a:r>
          </a:p>
        </p:txBody>
      </p:sp>
      <p:sp>
        <p:nvSpPr>
          <p:cNvPr id="10" name="TextBox 10"/>
          <p:cNvSpPr txBox="1"/>
          <p:nvPr/>
        </p:nvSpPr>
        <p:spPr>
          <a:xfrm rot="21600000">
            <a:off x="1059788" y="1802439"/>
            <a:ext cx="8273313" cy="1428750"/>
          </a:xfrm>
          <a:prstGeom prst="rect">
            <a:avLst/>
          </a:prstGeom>
        </p:spPr>
        <p:txBody>
          <a:bodyPr lIns="0" tIns="21600" rIns="0" bIns="0" rtlCol="0" anchor="t"/>
          <a:lstStyle/>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Police department calls SIU for assistance with a case including use of a credit card without authorization.</a:t>
            </a:r>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SIU takes over investigation and subpoenas bank records of the RA.</a:t>
            </a:r>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The records show recurring PayPal transactions.</a:t>
            </a:r>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The PayPal account lists a name similar to an aid that previously worked for the RA. </a:t>
            </a:r>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A check of records showed the AP worked in the RA's home for approximately 5 weeks.</a:t>
            </a:r>
          </a:p>
        </p:txBody>
      </p:sp>
      <p:grpSp>
        <p:nvGrpSpPr>
          <p:cNvPr id="12" name="Group 12"/>
          <p:cNvGrpSpPr/>
          <p:nvPr/>
        </p:nvGrpSpPr>
        <p:grpSpPr>
          <a:xfrm rot="21600000">
            <a:off x="7896225" y="3578789"/>
            <a:ext cx="1371600" cy="1340267"/>
            <a:chOff x="7896225" y="3578789"/>
            <a:chExt cx="1371600" cy="1340267"/>
          </a:xfrm>
        </p:grpSpPr>
        <p:sp>
          <p:nvSpPr>
            <p:cNvPr id="11" name="Freeform 11"/>
            <p:cNvSpPr/>
            <p:nvPr/>
          </p:nvSpPr>
          <p:spPr>
            <a:xfrm>
              <a:off x="7896225" y="3578789"/>
              <a:ext cx="1371600" cy="1340267"/>
            </a:xfrm>
            <a:custGeom>
              <a:avLst/>
              <a:gdLst/>
              <a:ahLst/>
              <a:cxnLst/>
              <a:rect l="0" t="0" r="0" b="0"/>
              <a:pathLst>
                <a:path w="260318" h="302905">
                  <a:moveTo>
                    <a:pt x="255099" y="84249"/>
                  </a:moveTo>
                  <a:lnTo>
                    <a:pt x="214913" y="84249"/>
                  </a:lnTo>
                  <a:lnTo>
                    <a:pt x="214913" y="5210"/>
                  </a:lnTo>
                  <a:cubicBezTo>
                    <a:pt x="214913" y="2324"/>
                    <a:pt x="212588" y="0"/>
                    <a:pt x="209721" y="0"/>
                  </a:cubicBezTo>
                  <a:lnTo>
                    <a:pt x="84773" y="0"/>
                  </a:lnTo>
                  <a:cubicBezTo>
                    <a:pt x="81886" y="0"/>
                    <a:pt x="79572" y="2324"/>
                    <a:pt x="79572" y="5210"/>
                  </a:cubicBezTo>
                  <a:lnTo>
                    <a:pt x="79572" y="16669"/>
                  </a:lnTo>
                  <a:lnTo>
                    <a:pt x="67675" y="16669"/>
                  </a:lnTo>
                  <a:cubicBezTo>
                    <a:pt x="64789" y="16669"/>
                    <a:pt x="62474" y="19002"/>
                    <a:pt x="62474" y="21879"/>
                  </a:cubicBezTo>
                  <a:lnTo>
                    <a:pt x="62474" y="42605"/>
                  </a:lnTo>
                  <a:lnTo>
                    <a:pt x="46844" y="42605"/>
                  </a:lnTo>
                  <a:cubicBezTo>
                    <a:pt x="43958" y="42605"/>
                    <a:pt x="41643" y="44929"/>
                    <a:pt x="41643" y="47806"/>
                  </a:cubicBezTo>
                  <a:lnTo>
                    <a:pt x="41643" y="107290"/>
                  </a:lnTo>
                  <a:lnTo>
                    <a:pt x="41605" y="107252"/>
                  </a:lnTo>
                  <a:lnTo>
                    <a:pt x="3439" y="147076"/>
                  </a:lnTo>
                  <a:cubicBezTo>
                    <a:pt x="1943" y="147628"/>
                    <a:pt x="819" y="148819"/>
                    <a:pt x="324" y="150333"/>
                  </a:cubicBezTo>
                  <a:lnTo>
                    <a:pt x="0" y="150666"/>
                  </a:lnTo>
                  <a:lnTo>
                    <a:pt x="210" y="150866"/>
                  </a:lnTo>
                  <a:cubicBezTo>
                    <a:pt x="133" y="151219"/>
                    <a:pt x="0" y="151552"/>
                    <a:pt x="0" y="151924"/>
                  </a:cubicBezTo>
                  <a:lnTo>
                    <a:pt x="0" y="297675"/>
                  </a:lnTo>
                  <a:cubicBezTo>
                    <a:pt x="0" y="300561"/>
                    <a:pt x="2315" y="302905"/>
                    <a:pt x="5201" y="302905"/>
                  </a:cubicBezTo>
                  <a:lnTo>
                    <a:pt x="182204" y="302905"/>
                  </a:lnTo>
                  <a:cubicBezTo>
                    <a:pt x="183575" y="302905"/>
                    <a:pt x="184795" y="302343"/>
                    <a:pt x="185728" y="301485"/>
                  </a:cubicBezTo>
                  <a:lnTo>
                    <a:pt x="185747" y="301504"/>
                  </a:lnTo>
                  <a:lnTo>
                    <a:pt x="185861" y="301400"/>
                  </a:lnTo>
                  <a:cubicBezTo>
                    <a:pt x="185880" y="301381"/>
                    <a:pt x="185890" y="301371"/>
                    <a:pt x="185909" y="301352"/>
                  </a:cubicBezTo>
                  <a:lnTo>
                    <a:pt x="258642" y="233829"/>
                  </a:lnTo>
                  <a:cubicBezTo>
                    <a:pt x="259699" y="232839"/>
                    <a:pt x="260318" y="231448"/>
                    <a:pt x="260318" y="230019"/>
                  </a:cubicBezTo>
                  <a:lnTo>
                    <a:pt x="260318" y="89459"/>
                  </a:lnTo>
                  <a:cubicBezTo>
                    <a:pt x="260309" y="86573"/>
                    <a:pt x="257966" y="84249"/>
                    <a:pt x="255099" y="84249"/>
                  </a:cubicBezTo>
                  <a:close/>
                  <a:moveTo>
                    <a:pt x="235839" y="94659"/>
                  </a:moveTo>
                  <a:lnTo>
                    <a:pt x="214913" y="112595"/>
                  </a:lnTo>
                  <a:lnTo>
                    <a:pt x="214913" y="94659"/>
                  </a:lnTo>
                  <a:lnTo>
                    <a:pt x="235839" y="94659"/>
                  </a:lnTo>
                  <a:close/>
                  <a:moveTo>
                    <a:pt x="89973" y="10420"/>
                  </a:moveTo>
                  <a:lnTo>
                    <a:pt x="204511" y="10420"/>
                  </a:lnTo>
                  <a:lnTo>
                    <a:pt x="204511" y="121510"/>
                  </a:lnTo>
                  <a:lnTo>
                    <a:pt x="197815" y="127254"/>
                  </a:lnTo>
                  <a:lnTo>
                    <a:pt x="197815" y="21879"/>
                  </a:lnTo>
                  <a:cubicBezTo>
                    <a:pt x="197815" y="19002"/>
                    <a:pt x="195491" y="16669"/>
                    <a:pt x="192624" y="16669"/>
                  </a:cubicBezTo>
                  <a:lnTo>
                    <a:pt x="89973" y="16669"/>
                  </a:lnTo>
                  <a:lnTo>
                    <a:pt x="89973" y="10420"/>
                  </a:lnTo>
                  <a:close/>
                  <a:moveTo>
                    <a:pt x="72876" y="27080"/>
                  </a:moveTo>
                  <a:lnTo>
                    <a:pt x="187404" y="27080"/>
                  </a:lnTo>
                  <a:lnTo>
                    <a:pt x="187404" y="136188"/>
                  </a:lnTo>
                  <a:lnTo>
                    <a:pt x="177003" y="145104"/>
                  </a:lnTo>
                  <a:lnTo>
                    <a:pt x="177003" y="47806"/>
                  </a:lnTo>
                  <a:cubicBezTo>
                    <a:pt x="177003" y="44929"/>
                    <a:pt x="174660" y="42605"/>
                    <a:pt x="171793" y="42605"/>
                  </a:cubicBezTo>
                  <a:lnTo>
                    <a:pt x="72876" y="42605"/>
                  </a:lnTo>
                  <a:lnTo>
                    <a:pt x="72876" y="27080"/>
                  </a:lnTo>
                  <a:close/>
                  <a:moveTo>
                    <a:pt x="52054" y="53007"/>
                  </a:moveTo>
                  <a:lnTo>
                    <a:pt x="166592" y="53007"/>
                  </a:lnTo>
                  <a:lnTo>
                    <a:pt x="166592" y="146723"/>
                  </a:lnTo>
                  <a:lnTo>
                    <a:pt x="52054" y="146723"/>
                  </a:lnTo>
                  <a:lnTo>
                    <a:pt x="52054" y="53007"/>
                  </a:lnTo>
                  <a:close/>
                  <a:moveTo>
                    <a:pt x="41643" y="122263"/>
                  </a:moveTo>
                  <a:lnTo>
                    <a:pt x="41643" y="146723"/>
                  </a:lnTo>
                  <a:lnTo>
                    <a:pt x="18212" y="146723"/>
                  </a:lnTo>
                  <a:lnTo>
                    <a:pt x="41643" y="122263"/>
                  </a:lnTo>
                  <a:close/>
                  <a:moveTo>
                    <a:pt x="177003" y="292494"/>
                  </a:moveTo>
                  <a:lnTo>
                    <a:pt x="10401" y="292494"/>
                  </a:lnTo>
                  <a:lnTo>
                    <a:pt x="10401" y="157134"/>
                  </a:lnTo>
                  <a:lnTo>
                    <a:pt x="46844" y="157134"/>
                  </a:lnTo>
                  <a:lnTo>
                    <a:pt x="171793" y="157134"/>
                  </a:lnTo>
                  <a:lnTo>
                    <a:pt x="177003" y="157134"/>
                  </a:lnTo>
                  <a:lnTo>
                    <a:pt x="177003" y="292494"/>
                  </a:lnTo>
                  <a:close/>
                  <a:moveTo>
                    <a:pt x="187423" y="285750"/>
                  </a:moveTo>
                  <a:lnTo>
                    <a:pt x="187423" y="151933"/>
                  </a:lnTo>
                  <a:cubicBezTo>
                    <a:pt x="187423" y="151314"/>
                    <a:pt x="187262" y="150743"/>
                    <a:pt x="187071" y="150190"/>
                  </a:cubicBezTo>
                  <a:lnTo>
                    <a:pt x="197072" y="141618"/>
                  </a:lnTo>
                  <a:lnTo>
                    <a:pt x="197825" y="141618"/>
                  </a:lnTo>
                  <a:lnTo>
                    <a:pt x="197825" y="140970"/>
                  </a:lnTo>
                  <a:lnTo>
                    <a:pt x="249898" y="96336"/>
                  </a:lnTo>
                  <a:lnTo>
                    <a:pt x="249898" y="227743"/>
                  </a:lnTo>
                  <a:lnTo>
                    <a:pt x="187423" y="285750"/>
                  </a:lnTo>
                  <a:close/>
                  <a:moveTo>
                    <a:pt x="114519" y="188366"/>
                  </a:moveTo>
                  <a:lnTo>
                    <a:pt x="72876" y="188366"/>
                  </a:lnTo>
                  <a:cubicBezTo>
                    <a:pt x="69980" y="188366"/>
                    <a:pt x="67666" y="190700"/>
                    <a:pt x="67666" y="193577"/>
                  </a:cubicBezTo>
                  <a:cubicBezTo>
                    <a:pt x="67666" y="196463"/>
                    <a:pt x="69980" y="198787"/>
                    <a:pt x="72876" y="198787"/>
                  </a:cubicBezTo>
                  <a:lnTo>
                    <a:pt x="114519" y="198787"/>
                  </a:lnTo>
                  <a:cubicBezTo>
                    <a:pt x="117386" y="198787"/>
                    <a:pt x="119729" y="196463"/>
                    <a:pt x="119729" y="193577"/>
                  </a:cubicBezTo>
                  <a:cubicBezTo>
                    <a:pt x="119729" y="190700"/>
                    <a:pt x="117386" y="188366"/>
                    <a:pt x="114519" y="188366"/>
                  </a:cubicBezTo>
                  <a:close/>
                </a:path>
              </a:pathLst>
            </a:custGeom>
            <a:solidFill>
              <a:srgbClr val="273A64">
                <a:alpha val="100000"/>
              </a:srgbClr>
            </a:solidFill>
          </p:spPr>
        </p:sp>
      </p:grpSp>
      <p:sp>
        <p:nvSpPr>
          <p:cNvPr id="13" name="TextBox 13"/>
          <p:cNvSpPr txBox="1"/>
          <p:nvPr/>
        </p:nvSpPr>
        <p:spPr>
          <a:xfrm rot="21600000">
            <a:off x="1059788" y="3863427"/>
            <a:ext cx="6044462" cy="495300"/>
          </a:xfrm>
          <a:prstGeom prst="rect">
            <a:avLst/>
          </a:prstGeom>
        </p:spPr>
        <p:txBody>
          <a:bodyPr lIns="0" tIns="25200" rIns="0" bIns="0" rtlCol="0" anchor="t"/>
          <a:lstStyle/>
          <a:p>
            <a:pPr algn="l">
              <a:lnSpc>
                <a:spcPts val="1976"/>
              </a:lnSpc>
            </a:pPr>
            <a:r>
              <a:rPr lang="en-US" sz="1797" b="1" i="0" spc="72">
                <a:solidFill>
                  <a:srgbClr val="273A64">
                    <a:alpha val="100000"/>
                  </a:srgbClr>
                </a:solidFill>
                <a:latin typeface="Nunito"/>
              </a:rPr>
              <a:t>The Outcome:</a:t>
            </a:r>
            <a:r>
              <a:rPr lang="en-US" sz="1797" b="0" i="0" spc="72">
                <a:solidFill>
                  <a:srgbClr val="273A64">
                    <a:alpha val="100000"/>
                  </a:srgbClr>
                </a:solidFill>
                <a:latin typeface="Nunito"/>
              </a:rPr>
              <a:t> Investigator found 56 total transfers related to the account for $957.00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73388" y="110139"/>
            <a:ext cx="8904939" cy="967517"/>
            <a:chOff x="873388" y="110139"/>
            <a:chExt cx="8904939" cy="967517"/>
          </a:xfrm>
        </p:grpSpPr>
        <p:sp>
          <p:nvSpPr>
            <p:cNvPr id="2" name="Freeform 2"/>
            <p:cNvSpPr/>
            <p:nvPr/>
          </p:nvSpPr>
          <p:spPr>
            <a:xfrm>
              <a:off x="873388" y="110139"/>
              <a:ext cx="8904939" cy="96751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sp>
        <p:nvSpPr>
          <p:cNvPr id="4" name="TextBox 4"/>
          <p:cNvSpPr txBox="1"/>
          <p:nvPr/>
        </p:nvSpPr>
        <p:spPr>
          <a:xfrm rot="21600000">
            <a:off x="974063" y="377804"/>
            <a:ext cx="7597037" cy="485775"/>
          </a:xfrm>
          <a:prstGeom prst="rect">
            <a:avLst/>
          </a:prstGeom>
        </p:spPr>
        <p:txBody>
          <a:bodyPr lIns="0" tIns="50400" rIns="0" bIns="0" rtlCol="0" anchor="t"/>
          <a:lstStyle/>
          <a:p>
            <a:pPr algn="l">
              <a:lnSpc>
                <a:spcPts val="3841"/>
              </a:lnSpc>
            </a:pPr>
            <a:r>
              <a:rPr lang="en-US" sz="3491" b="1" i="0" spc="140">
                <a:solidFill>
                  <a:srgbClr val="273A64">
                    <a:alpha val="100000"/>
                  </a:srgbClr>
                </a:solidFill>
                <a:latin typeface="Poppins"/>
              </a:rPr>
              <a:t>Case Example</a:t>
            </a:r>
            <a:r>
              <a:rPr lang="en-US" sz="3491" b="1" i="0" spc="140">
                <a:solidFill>
                  <a:srgbClr val="8695D4">
                    <a:alpha val="100000"/>
                  </a:srgbClr>
                </a:solidFill>
                <a:latin typeface="Poppins"/>
              </a:rPr>
              <a:t> 3</a:t>
            </a:r>
          </a:p>
        </p:txBody>
      </p:sp>
      <p:cxnSp>
        <p:nvCxnSpPr>
          <p:cNvPr id="5" name="Straight Connector 5"/>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grpSp>
        <p:nvGrpSpPr>
          <p:cNvPr id="8" name="Group 8"/>
          <p:cNvGrpSpPr/>
          <p:nvPr/>
        </p:nvGrpSpPr>
        <p:grpSpPr>
          <a:xfrm>
            <a:off x="873388" y="1300764"/>
            <a:ext cx="8609664" cy="3777392"/>
            <a:chOff x="873388" y="1300764"/>
            <a:chExt cx="8609664" cy="3777392"/>
          </a:xfrm>
        </p:grpSpPr>
        <p:sp>
          <p:nvSpPr>
            <p:cNvPr id="7" name="Freeform 7"/>
            <p:cNvSpPr/>
            <p:nvPr/>
          </p:nvSpPr>
          <p:spPr>
            <a:xfrm>
              <a:off x="873388" y="1300764"/>
              <a:ext cx="8609664" cy="3777392"/>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sp>
        <p:nvSpPr>
          <p:cNvPr id="9" name="TextBox 9"/>
          <p:cNvSpPr txBox="1"/>
          <p:nvPr/>
        </p:nvSpPr>
        <p:spPr>
          <a:xfrm rot="21600000">
            <a:off x="1059788" y="1453602"/>
            <a:ext cx="3977537" cy="247650"/>
          </a:xfrm>
          <a:prstGeom prst="rect">
            <a:avLst/>
          </a:prstGeom>
        </p:spPr>
        <p:txBody>
          <a:bodyPr lIns="0" tIns="25200" rIns="0" bIns="0" rtlCol="0" anchor="t"/>
          <a:lstStyle/>
          <a:p>
            <a:pPr algn="l">
              <a:lnSpc>
                <a:spcPts val="1976"/>
              </a:lnSpc>
            </a:pPr>
            <a:r>
              <a:rPr lang="en-US" sz="1797" b="1" i="0" spc="72">
                <a:solidFill>
                  <a:srgbClr val="273A64">
                    <a:alpha val="100000"/>
                  </a:srgbClr>
                </a:solidFill>
                <a:latin typeface="Nunito"/>
              </a:rPr>
              <a:t>The Facts:</a:t>
            </a:r>
          </a:p>
        </p:txBody>
      </p:sp>
      <p:sp>
        <p:nvSpPr>
          <p:cNvPr id="10" name="TextBox 10"/>
          <p:cNvSpPr txBox="1"/>
          <p:nvPr/>
        </p:nvSpPr>
        <p:spPr>
          <a:xfrm rot="21600000">
            <a:off x="1059788" y="1802439"/>
            <a:ext cx="8273313" cy="1428750"/>
          </a:xfrm>
          <a:prstGeom prst="rect">
            <a:avLst/>
          </a:prstGeom>
        </p:spPr>
        <p:txBody>
          <a:bodyPr lIns="0" tIns="21600" rIns="0" bIns="0" rtlCol="0" anchor="t"/>
          <a:lstStyle/>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A card was cancelled and a new card was ordered with 53 subsequent attempts to charge to the card. </a:t>
            </a:r>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The monies transferred were in small, unique amounts.</a:t>
            </a:r>
            <a:r>
              <a:rPr lang="en-US" sz="1442" b="1" dirty="0"/>
              <a:t/>
            </a:r>
            <a:br>
              <a:rPr lang="en-US" sz="1442" b="1" dirty="0"/>
            </a:br>
            <a:r>
              <a:rPr lang="en-US" sz="1442" b="0" i="0" spc="58" dirty="0">
                <a:solidFill>
                  <a:srgbClr val="273A64">
                    <a:alpha val="100000"/>
                  </a:srgbClr>
                </a:solidFill>
                <a:latin typeface="Nunito"/>
              </a:rPr>
              <a:t>An interview with the RA revealed that the aid had been the only person with access to the card.</a:t>
            </a:r>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The RA became sick over the incident and began to struggle financially.</a:t>
            </a:r>
          </a:p>
        </p:txBody>
      </p:sp>
      <p:grpSp>
        <p:nvGrpSpPr>
          <p:cNvPr id="12" name="Group 12"/>
          <p:cNvGrpSpPr/>
          <p:nvPr/>
        </p:nvGrpSpPr>
        <p:grpSpPr>
          <a:xfrm rot="21600000">
            <a:off x="7896225" y="3578789"/>
            <a:ext cx="1371600" cy="1340267"/>
            <a:chOff x="7896225" y="3578789"/>
            <a:chExt cx="1371600" cy="1340267"/>
          </a:xfrm>
        </p:grpSpPr>
        <p:sp>
          <p:nvSpPr>
            <p:cNvPr id="11" name="Freeform 11"/>
            <p:cNvSpPr/>
            <p:nvPr/>
          </p:nvSpPr>
          <p:spPr>
            <a:xfrm>
              <a:off x="7896225" y="3578789"/>
              <a:ext cx="1371600" cy="1340267"/>
            </a:xfrm>
            <a:custGeom>
              <a:avLst/>
              <a:gdLst/>
              <a:ahLst/>
              <a:cxnLst/>
              <a:rect l="0" t="0" r="0" b="0"/>
              <a:pathLst>
                <a:path w="260318" h="302905">
                  <a:moveTo>
                    <a:pt x="255099" y="84249"/>
                  </a:moveTo>
                  <a:lnTo>
                    <a:pt x="214913" y="84249"/>
                  </a:lnTo>
                  <a:lnTo>
                    <a:pt x="214913" y="5210"/>
                  </a:lnTo>
                  <a:cubicBezTo>
                    <a:pt x="214913" y="2324"/>
                    <a:pt x="212588" y="0"/>
                    <a:pt x="209721" y="0"/>
                  </a:cubicBezTo>
                  <a:lnTo>
                    <a:pt x="84773" y="0"/>
                  </a:lnTo>
                  <a:cubicBezTo>
                    <a:pt x="81886" y="0"/>
                    <a:pt x="79572" y="2324"/>
                    <a:pt x="79572" y="5210"/>
                  </a:cubicBezTo>
                  <a:lnTo>
                    <a:pt x="79572" y="16669"/>
                  </a:lnTo>
                  <a:lnTo>
                    <a:pt x="67675" y="16669"/>
                  </a:lnTo>
                  <a:cubicBezTo>
                    <a:pt x="64789" y="16669"/>
                    <a:pt x="62474" y="19002"/>
                    <a:pt x="62474" y="21879"/>
                  </a:cubicBezTo>
                  <a:lnTo>
                    <a:pt x="62474" y="42605"/>
                  </a:lnTo>
                  <a:lnTo>
                    <a:pt x="46844" y="42605"/>
                  </a:lnTo>
                  <a:cubicBezTo>
                    <a:pt x="43958" y="42605"/>
                    <a:pt x="41643" y="44929"/>
                    <a:pt x="41643" y="47806"/>
                  </a:cubicBezTo>
                  <a:lnTo>
                    <a:pt x="41643" y="107290"/>
                  </a:lnTo>
                  <a:lnTo>
                    <a:pt x="41605" y="107252"/>
                  </a:lnTo>
                  <a:lnTo>
                    <a:pt x="3439" y="147076"/>
                  </a:lnTo>
                  <a:cubicBezTo>
                    <a:pt x="1943" y="147628"/>
                    <a:pt x="819" y="148819"/>
                    <a:pt x="324" y="150333"/>
                  </a:cubicBezTo>
                  <a:lnTo>
                    <a:pt x="0" y="150666"/>
                  </a:lnTo>
                  <a:lnTo>
                    <a:pt x="210" y="150866"/>
                  </a:lnTo>
                  <a:cubicBezTo>
                    <a:pt x="133" y="151219"/>
                    <a:pt x="0" y="151552"/>
                    <a:pt x="0" y="151924"/>
                  </a:cubicBezTo>
                  <a:lnTo>
                    <a:pt x="0" y="297675"/>
                  </a:lnTo>
                  <a:cubicBezTo>
                    <a:pt x="0" y="300561"/>
                    <a:pt x="2315" y="302905"/>
                    <a:pt x="5201" y="302905"/>
                  </a:cubicBezTo>
                  <a:lnTo>
                    <a:pt x="182204" y="302905"/>
                  </a:lnTo>
                  <a:cubicBezTo>
                    <a:pt x="183575" y="302905"/>
                    <a:pt x="184795" y="302343"/>
                    <a:pt x="185728" y="301485"/>
                  </a:cubicBezTo>
                  <a:lnTo>
                    <a:pt x="185747" y="301504"/>
                  </a:lnTo>
                  <a:lnTo>
                    <a:pt x="185861" y="301400"/>
                  </a:lnTo>
                  <a:cubicBezTo>
                    <a:pt x="185880" y="301381"/>
                    <a:pt x="185890" y="301371"/>
                    <a:pt x="185909" y="301352"/>
                  </a:cubicBezTo>
                  <a:lnTo>
                    <a:pt x="258642" y="233829"/>
                  </a:lnTo>
                  <a:cubicBezTo>
                    <a:pt x="259699" y="232839"/>
                    <a:pt x="260318" y="231448"/>
                    <a:pt x="260318" y="230019"/>
                  </a:cubicBezTo>
                  <a:lnTo>
                    <a:pt x="260318" y="89459"/>
                  </a:lnTo>
                  <a:cubicBezTo>
                    <a:pt x="260309" y="86573"/>
                    <a:pt x="257966" y="84249"/>
                    <a:pt x="255099" y="84249"/>
                  </a:cubicBezTo>
                  <a:close/>
                  <a:moveTo>
                    <a:pt x="235839" y="94659"/>
                  </a:moveTo>
                  <a:lnTo>
                    <a:pt x="214913" y="112595"/>
                  </a:lnTo>
                  <a:lnTo>
                    <a:pt x="214913" y="94659"/>
                  </a:lnTo>
                  <a:lnTo>
                    <a:pt x="235839" y="94659"/>
                  </a:lnTo>
                  <a:close/>
                  <a:moveTo>
                    <a:pt x="89973" y="10420"/>
                  </a:moveTo>
                  <a:lnTo>
                    <a:pt x="204511" y="10420"/>
                  </a:lnTo>
                  <a:lnTo>
                    <a:pt x="204511" y="121510"/>
                  </a:lnTo>
                  <a:lnTo>
                    <a:pt x="197815" y="127254"/>
                  </a:lnTo>
                  <a:lnTo>
                    <a:pt x="197815" y="21879"/>
                  </a:lnTo>
                  <a:cubicBezTo>
                    <a:pt x="197815" y="19002"/>
                    <a:pt x="195491" y="16669"/>
                    <a:pt x="192624" y="16669"/>
                  </a:cubicBezTo>
                  <a:lnTo>
                    <a:pt x="89973" y="16669"/>
                  </a:lnTo>
                  <a:lnTo>
                    <a:pt x="89973" y="10420"/>
                  </a:lnTo>
                  <a:close/>
                  <a:moveTo>
                    <a:pt x="72876" y="27080"/>
                  </a:moveTo>
                  <a:lnTo>
                    <a:pt x="187404" y="27080"/>
                  </a:lnTo>
                  <a:lnTo>
                    <a:pt x="187404" y="136188"/>
                  </a:lnTo>
                  <a:lnTo>
                    <a:pt x="177003" y="145104"/>
                  </a:lnTo>
                  <a:lnTo>
                    <a:pt x="177003" y="47806"/>
                  </a:lnTo>
                  <a:cubicBezTo>
                    <a:pt x="177003" y="44929"/>
                    <a:pt x="174660" y="42605"/>
                    <a:pt x="171793" y="42605"/>
                  </a:cubicBezTo>
                  <a:lnTo>
                    <a:pt x="72876" y="42605"/>
                  </a:lnTo>
                  <a:lnTo>
                    <a:pt x="72876" y="27080"/>
                  </a:lnTo>
                  <a:close/>
                  <a:moveTo>
                    <a:pt x="52054" y="53007"/>
                  </a:moveTo>
                  <a:lnTo>
                    <a:pt x="166592" y="53007"/>
                  </a:lnTo>
                  <a:lnTo>
                    <a:pt x="166592" y="146723"/>
                  </a:lnTo>
                  <a:lnTo>
                    <a:pt x="52054" y="146723"/>
                  </a:lnTo>
                  <a:lnTo>
                    <a:pt x="52054" y="53007"/>
                  </a:lnTo>
                  <a:close/>
                  <a:moveTo>
                    <a:pt x="41643" y="122263"/>
                  </a:moveTo>
                  <a:lnTo>
                    <a:pt x="41643" y="146723"/>
                  </a:lnTo>
                  <a:lnTo>
                    <a:pt x="18212" y="146723"/>
                  </a:lnTo>
                  <a:lnTo>
                    <a:pt x="41643" y="122263"/>
                  </a:lnTo>
                  <a:close/>
                  <a:moveTo>
                    <a:pt x="177003" y="292494"/>
                  </a:moveTo>
                  <a:lnTo>
                    <a:pt x="10401" y="292494"/>
                  </a:lnTo>
                  <a:lnTo>
                    <a:pt x="10401" y="157134"/>
                  </a:lnTo>
                  <a:lnTo>
                    <a:pt x="46844" y="157134"/>
                  </a:lnTo>
                  <a:lnTo>
                    <a:pt x="171793" y="157134"/>
                  </a:lnTo>
                  <a:lnTo>
                    <a:pt x="177003" y="157134"/>
                  </a:lnTo>
                  <a:lnTo>
                    <a:pt x="177003" y="292494"/>
                  </a:lnTo>
                  <a:close/>
                  <a:moveTo>
                    <a:pt x="187423" y="285750"/>
                  </a:moveTo>
                  <a:lnTo>
                    <a:pt x="187423" y="151933"/>
                  </a:lnTo>
                  <a:cubicBezTo>
                    <a:pt x="187423" y="151314"/>
                    <a:pt x="187262" y="150743"/>
                    <a:pt x="187071" y="150190"/>
                  </a:cubicBezTo>
                  <a:lnTo>
                    <a:pt x="197072" y="141618"/>
                  </a:lnTo>
                  <a:lnTo>
                    <a:pt x="197825" y="141618"/>
                  </a:lnTo>
                  <a:lnTo>
                    <a:pt x="197825" y="140970"/>
                  </a:lnTo>
                  <a:lnTo>
                    <a:pt x="249898" y="96336"/>
                  </a:lnTo>
                  <a:lnTo>
                    <a:pt x="249898" y="227743"/>
                  </a:lnTo>
                  <a:lnTo>
                    <a:pt x="187423" y="285750"/>
                  </a:lnTo>
                  <a:close/>
                  <a:moveTo>
                    <a:pt x="114519" y="188366"/>
                  </a:moveTo>
                  <a:lnTo>
                    <a:pt x="72876" y="188366"/>
                  </a:lnTo>
                  <a:cubicBezTo>
                    <a:pt x="69980" y="188366"/>
                    <a:pt x="67666" y="190700"/>
                    <a:pt x="67666" y="193577"/>
                  </a:cubicBezTo>
                  <a:cubicBezTo>
                    <a:pt x="67666" y="196463"/>
                    <a:pt x="69980" y="198787"/>
                    <a:pt x="72876" y="198787"/>
                  </a:cubicBezTo>
                  <a:lnTo>
                    <a:pt x="114519" y="198787"/>
                  </a:lnTo>
                  <a:cubicBezTo>
                    <a:pt x="117386" y="198787"/>
                    <a:pt x="119729" y="196463"/>
                    <a:pt x="119729" y="193577"/>
                  </a:cubicBezTo>
                  <a:cubicBezTo>
                    <a:pt x="119729" y="190700"/>
                    <a:pt x="117386" y="188366"/>
                    <a:pt x="114519" y="188366"/>
                  </a:cubicBezTo>
                  <a:close/>
                </a:path>
              </a:pathLst>
            </a:custGeom>
            <a:solidFill>
              <a:srgbClr val="273A64">
                <a:alpha val="100000"/>
              </a:srgbClr>
            </a:solidFill>
          </p:spPr>
        </p:sp>
      </p:grpSp>
      <p:sp>
        <p:nvSpPr>
          <p:cNvPr id="13" name="TextBox 13"/>
          <p:cNvSpPr txBox="1"/>
          <p:nvPr/>
        </p:nvSpPr>
        <p:spPr>
          <a:xfrm rot="21600000">
            <a:off x="1059788" y="3863427"/>
            <a:ext cx="6263537" cy="247650"/>
          </a:xfrm>
          <a:prstGeom prst="rect">
            <a:avLst/>
          </a:prstGeom>
        </p:spPr>
        <p:txBody>
          <a:bodyPr lIns="0" tIns="25200" rIns="0" bIns="0" rtlCol="0" anchor="t"/>
          <a:lstStyle/>
          <a:p>
            <a:pPr algn="l">
              <a:lnSpc>
                <a:spcPts val="1976"/>
              </a:lnSpc>
            </a:pPr>
            <a:r>
              <a:rPr lang="en-US" sz="1797" b="1" i="0" spc="72">
                <a:solidFill>
                  <a:srgbClr val="273A64">
                    <a:alpha val="100000"/>
                  </a:srgbClr>
                </a:solidFill>
                <a:latin typeface="Nunito"/>
              </a:rPr>
              <a:t>The Outcome:</a:t>
            </a:r>
            <a:r>
              <a:rPr lang="en-US" sz="1797" b="0" i="0" spc="72">
                <a:solidFill>
                  <a:srgbClr val="273A64">
                    <a:alpha val="100000"/>
                  </a:srgbClr>
                </a:solidFill>
                <a:latin typeface="Nunito"/>
              </a:rPr>
              <a:t> The Prosecuting Attorney filed 3 charges</a:t>
            </a:r>
          </a:p>
        </p:txBody>
      </p:sp>
      <p:sp>
        <p:nvSpPr>
          <p:cNvPr id="14" name="TextBox 14"/>
          <p:cNvSpPr txBox="1"/>
          <p:nvPr/>
        </p:nvSpPr>
        <p:spPr>
          <a:xfrm rot="21600000">
            <a:off x="1059788" y="4251873"/>
            <a:ext cx="6482613" cy="657225"/>
          </a:xfrm>
          <a:prstGeom prst="rect">
            <a:avLst/>
          </a:prstGeom>
        </p:spPr>
        <p:txBody>
          <a:bodyPr lIns="0" tIns="21600" rIns="0" bIns="0" rtlCol="0" anchor="t"/>
          <a:lstStyle/>
          <a:p>
            <a:pPr marL="318199" lvl="0" indent="-285750" algn="l">
              <a:lnSpc>
                <a:spcPts val="1785"/>
              </a:lnSpc>
              <a:buSzPct val="150000"/>
              <a:buFont typeface="Arial" panose="020B0604020202020204" pitchFamily="34" charset="0"/>
              <a:buChar char="•"/>
            </a:pPr>
            <a:r>
              <a:rPr lang="en-US" sz="1622" b="0" i="0" spc="65" dirty="0">
                <a:solidFill>
                  <a:srgbClr val="273A64">
                    <a:alpha val="100000"/>
                  </a:srgbClr>
                </a:solidFill>
                <a:latin typeface="Nunito"/>
              </a:rPr>
              <a:t>1 count felony - stealing</a:t>
            </a:r>
          </a:p>
          <a:p>
            <a:pPr marL="318199" lvl="0" indent="-285750" algn="l">
              <a:lnSpc>
                <a:spcPts val="1785"/>
              </a:lnSpc>
              <a:buSzPct val="150000"/>
              <a:buFont typeface="Arial" panose="020B0604020202020204" pitchFamily="34" charset="0"/>
              <a:buChar char="•"/>
            </a:pPr>
            <a:r>
              <a:rPr lang="en-US" sz="1622" b="0" i="0" spc="65" dirty="0">
                <a:solidFill>
                  <a:srgbClr val="273A64">
                    <a:alpha val="100000"/>
                  </a:srgbClr>
                </a:solidFill>
                <a:latin typeface="Nunito"/>
              </a:rPr>
              <a:t>1 count felony - Abuse of a Health Care Recipient</a:t>
            </a:r>
          </a:p>
          <a:p>
            <a:pPr marL="318199" lvl="0" indent="-285750" algn="l">
              <a:lnSpc>
                <a:spcPts val="1785"/>
              </a:lnSpc>
              <a:buSzPct val="150000"/>
              <a:buFont typeface="Arial" panose="020B0604020202020204" pitchFamily="34" charset="0"/>
              <a:buChar char="•"/>
            </a:pPr>
            <a:r>
              <a:rPr lang="en-US" sz="1622" b="0" i="0" spc="65" dirty="0">
                <a:solidFill>
                  <a:srgbClr val="273A64">
                    <a:alpha val="100000"/>
                  </a:srgbClr>
                </a:solidFill>
                <a:latin typeface="Nunito"/>
              </a:rPr>
              <a:t>13 counts misdemeanor - </a:t>
            </a:r>
            <a:r>
              <a:rPr lang="en-US" sz="1622" b="0" i="0" spc="65" dirty="0" smtClean="0">
                <a:solidFill>
                  <a:srgbClr val="273A64">
                    <a:alpha val="100000"/>
                  </a:srgbClr>
                </a:solidFill>
                <a:latin typeface="Nunito"/>
              </a:rPr>
              <a:t>Fraudulent </a:t>
            </a:r>
            <a:r>
              <a:rPr lang="en-US" sz="1622" b="0" i="0" spc="65" dirty="0">
                <a:solidFill>
                  <a:srgbClr val="273A64">
                    <a:alpha val="100000"/>
                  </a:srgbClr>
                </a:solidFill>
                <a:latin typeface="Nunito"/>
              </a:rPr>
              <a:t>Use of a Credit Device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73388" y="110139"/>
            <a:ext cx="8904939" cy="967517"/>
            <a:chOff x="873388" y="110139"/>
            <a:chExt cx="8904939" cy="967517"/>
          </a:xfrm>
        </p:grpSpPr>
        <p:sp>
          <p:nvSpPr>
            <p:cNvPr id="2" name="Freeform 2"/>
            <p:cNvSpPr/>
            <p:nvPr/>
          </p:nvSpPr>
          <p:spPr>
            <a:xfrm>
              <a:off x="873388" y="110139"/>
              <a:ext cx="8904939" cy="96751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sp>
        <p:nvSpPr>
          <p:cNvPr id="4" name="TextBox 4"/>
          <p:cNvSpPr txBox="1"/>
          <p:nvPr/>
        </p:nvSpPr>
        <p:spPr>
          <a:xfrm rot="21600000">
            <a:off x="974063" y="368279"/>
            <a:ext cx="7597037" cy="485775"/>
          </a:xfrm>
          <a:prstGeom prst="rect">
            <a:avLst/>
          </a:prstGeom>
        </p:spPr>
        <p:txBody>
          <a:bodyPr lIns="0" tIns="50400" rIns="0" bIns="0" rtlCol="0" anchor="t"/>
          <a:lstStyle/>
          <a:p>
            <a:pPr algn="l">
              <a:lnSpc>
                <a:spcPts val="3841"/>
              </a:lnSpc>
            </a:pPr>
            <a:r>
              <a:rPr lang="en-US" sz="3491" b="1" i="0" spc="140">
                <a:solidFill>
                  <a:srgbClr val="273A64">
                    <a:alpha val="100000"/>
                  </a:srgbClr>
                </a:solidFill>
                <a:latin typeface="Poppins"/>
              </a:rPr>
              <a:t>Case Example</a:t>
            </a:r>
            <a:r>
              <a:rPr lang="en-US" sz="3491" b="1" i="0" spc="140">
                <a:solidFill>
                  <a:srgbClr val="8695D4">
                    <a:alpha val="100000"/>
                  </a:srgbClr>
                </a:solidFill>
                <a:latin typeface="Poppins"/>
              </a:rPr>
              <a:t> 4</a:t>
            </a:r>
          </a:p>
        </p:txBody>
      </p:sp>
      <p:cxnSp>
        <p:nvCxnSpPr>
          <p:cNvPr id="5" name="Straight Connector 5"/>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grpSp>
        <p:nvGrpSpPr>
          <p:cNvPr id="8" name="Group 8"/>
          <p:cNvGrpSpPr/>
          <p:nvPr/>
        </p:nvGrpSpPr>
        <p:grpSpPr>
          <a:xfrm>
            <a:off x="873388" y="1300764"/>
            <a:ext cx="8609664" cy="3777392"/>
            <a:chOff x="873388" y="1300764"/>
            <a:chExt cx="8609664" cy="3777392"/>
          </a:xfrm>
        </p:grpSpPr>
        <p:sp>
          <p:nvSpPr>
            <p:cNvPr id="7" name="Freeform 7"/>
            <p:cNvSpPr/>
            <p:nvPr/>
          </p:nvSpPr>
          <p:spPr>
            <a:xfrm>
              <a:off x="873388" y="1300764"/>
              <a:ext cx="8609664" cy="3777392"/>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sp>
        <p:nvSpPr>
          <p:cNvPr id="9" name="TextBox 9"/>
          <p:cNvSpPr txBox="1"/>
          <p:nvPr/>
        </p:nvSpPr>
        <p:spPr>
          <a:xfrm rot="21600000">
            <a:off x="1059788" y="1453602"/>
            <a:ext cx="3977537" cy="247650"/>
          </a:xfrm>
          <a:prstGeom prst="rect">
            <a:avLst/>
          </a:prstGeom>
        </p:spPr>
        <p:txBody>
          <a:bodyPr lIns="0" tIns="25200" rIns="0" bIns="0" rtlCol="0" anchor="t"/>
          <a:lstStyle/>
          <a:p>
            <a:pPr algn="l">
              <a:lnSpc>
                <a:spcPts val="1976"/>
              </a:lnSpc>
            </a:pPr>
            <a:r>
              <a:rPr lang="en-US" sz="1797" b="1" i="0" spc="72">
                <a:solidFill>
                  <a:srgbClr val="273A64">
                    <a:alpha val="100000"/>
                  </a:srgbClr>
                </a:solidFill>
                <a:latin typeface="Nunito"/>
              </a:rPr>
              <a:t>The Facts:</a:t>
            </a:r>
          </a:p>
        </p:txBody>
      </p:sp>
      <p:sp>
        <p:nvSpPr>
          <p:cNvPr id="10" name="TextBox 10"/>
          <p:cNvSpPr txBox="1"/>
          <p:nvPr/>
        </p:nvSpPr>
        <p:spPr>
          <a:xfrm rot="21600000">
            <a:off x="1059788" y="1802439"/>
            <a:ext cx="8273313" cy="1428750"/>
          </a:xfrm>
          <a:prstGeom prst="rect">
            <a:avLst/>
          </a:prstGeom>
        </p:spPr>
        <p:txBody>
          <a:bodyPr lIns="0" tIns="21600" rIns="0" bIns="0" rtlCol="0" anchor="t"/>
          <a:lstStyle/>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The RA reports that 3 diamond rings are missing from her residence.</a:t>
            </a:r>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The RA believes that one of the in-home aids are responsible as the rings were in the home when the aids were cleaning and no others had been in the home.</a:t>
            </a:r>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The local police are called and a report is made. The police ask SIU for assistance.</a:t>
            </a:r>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Through the investigation, one ring is located in a pawn shop and identified by the RA. </a:t>
            </a:r>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The </a:t>
            </a:r>
            <a:r>
              <a:rPr lang="en-US" sz="1442" spc="58" dirty="0" smtClean="0">
                <a:solidFill>
                  <a:srgbClr val="273A64">
                    <a:alpha val="100000"/>
                  </a:srgbClr>
                </a:solidFill>
                <a:latin typeface="Nunito"/>
              </a:rPr>
              <a:t>AP</a:t>
            </a:r>
            <a:r>
              <a:rPr lang="en-US" sz="1442" b="0" i="0" spc="58" dirty="0" smtClean="0">
                <a:solidFill>
                  <a:srgbClr val="273A64">
                    <a:alpha val="100000"/>
                  </a:srgbClr>
                </a:solidFill>
                <a:latin typeface="Nunito"/>
              </a:rPr>
              <a:t> </a:t>
            </a:r>
            <a:r>
              <a:rPr lang="en-US" sz="1442" b="0" i="0" spc="58" dirty="0">
                <a:solidFill>
                  <a:srgbClr val="273A64">
                    <a:alpha val="100000"/>
                  </a:srgbClr>
                </a:solidFill>
                <a:latin typeface="Nunito"/>
              </a:rPr>
              <a:t>is taken into custody and confesses.</a:t>
            </a:r>
          </a:p>
        </p:txBody>
      </p:sp>
      <p:grpSp>
        <p:nvGrpSpPr>
          <p:cNvPr id="12" name="Group 12"/>
          <p:cNvGrpSpPr/>
          <p:nvPr/>
        </p:nvGrpSpPr>
        <p:grpSpPr>
          <a:xfrm rot="21600000">
            <a:off x="7896225" y="3578789"/>
            <a:ext cx="1371600" cy="1340267"/>
            <a:chOff x="7896225" y="3578789"/>
            <a:chExt cx="1371600" cy="1340267"/>
          </a:xfrm>
        </p:grpSpPr>
        <p:sp>
          <p:nvSpPr>
            <p:cNvPr id="11" name="Freeform 11"/>
            <p:cNvSpPr/>
            <p:nvPr/>
          </p:nvSpPr>
          <p:spPr>
            <a:xfrm>
              <a:off x="7896225" y="3578789"/>
              <a:ext cx="1371600" cy="1340267"/>
            </a:xfrm>
            <a:custGeom>
              <a:avLst/>
              <a:gdLst/>
              <a:ahLst/>
              <a:cxnLst/>
              <a:rect l="0" t="0" r="0" b="0"/>
              <a:pathLst>
                <a:path w="260318" h="302905">
                  <a:moveTo>
                    <a:pt x="255099" y="84249"/>
                  </a:moveTo>
                  <a:lnTo>
                    <a:pt x="214913" y="84249"/>
                  </a:lnTo>
                  <a:lnTo>
                    <a:pt x="214913" y="5210"/>
                  </a:lnTo>
                  <a:cubicBezTo>
                    <a:pt x="214913" y="2324"/>
                    <a:pt x="212588" y="0"/>
                    <a:pt x="209721" y="0"/>
                  </a:cubicBezTo>
                  <a:lnTo>
                    <a:pt x="84773" y="0"/>
                  </a:lnTo>
                  <a:cubicBezTo>
                    <a:pt x="81886" y="0"/>
                    <a:pt x="79572" y="2324"/>
                    <a:pt x="79572" y="5210"/>
                  </a:cubicBezTo>
                  <a:lnTo>
                    <a:pt x="79572" y="16669"/>
                  </a:lnTo>
                  <a:lnTo>
                    <a:pt x="67675" y="16669"/>
                  </a:lnTo>
                  <a:cubicBezTo>
                    <a:pt x="64789" y="16669"/>
                    <a:pt x="62474" y="19002"/>
                    <a:pt x="62474" y="21879"/>
                  </a:cubicBezTo>
                  <a:lnTo>
                    <a:pt x="62474" y="42605"/>
                  </a:lnTo>
                  <a:lnTo>
                    <a:pt x="46844" y="42605"/>
                  </a:lnTo>
                  <a:cubicBezTo>
                    <a:pt x="43958" y="42605"/>
                    <a:pt x="41643" y="44929"/>
                    <a:pt x="41643" y="47806"/>
                  </a:cubicBezTo>
                  <a:lnTo>
                    <a:pt x="41643" y="107290"/>
                  </a:lnTo>
                  <a:lnTo>
                    <a:pt x="41605" y="107252"/>
                  </a:lnTo>
                  <a:lnTo>
                    <a:pt x="3439" y="147076"/>
                  </a:lnTo>
                  <a:cubicBezTo>
                    <a:pt x="1943" y="147628"/>
                    <a:pt x="819" y="148819"/>
                    <a:pt x="324" y="150333"/>
                  </a:cubicBezTo>
                  <a:lnTo>
                    <a:pt x="0" y="150666"/>
                  </a:lnTo>
                  <a:lnTo>
                    <a:pt x="210" y="150866"/>
                  </a:lnTo>
                  <a:cubicBezTo>
                    <a:pt x="133" y="151219"/>
                    <a:pt x="0" y="151552"/>
                    <a:pt x="0" y="151924"/>
                  </a:cubicBezTo>
                  <a:lnTo>
                    <a:pt x="0" y="297675"/>
                  </a:lnTo>
                  <a:cubicBezTo>
                    <a:pt x="0" y="300561"/>
                    <a:pt x="2315" y="302905"/>
                    <a:pt x="5201" y="302905"/>
                  </a:cubicBezTo>
                  <a:lnTo>
                    <a:pt x="182204" y="302905"/>
                  </a:lnTo>
                  <a:cubicBezTo>
                    <a:pt x="183575" y="302905"/>
                    <a:pt x="184795" y="302343"/>
                    <a:pt x="185728" y="301485"/>
                  </a:cubicBezTo>
                  <a:lnTo>
                    <a:pt x="185747" y="301504"/>
                  </a:lnTo>
                  <a:lnTo>
                    <a:pt x="185861" y="301400"/>
                  </a:lnTo>
                  <a:cubicBezTo>
                    <a:pt x="185880" y="301381"/>
                    <a:pt x="185890" y="301371"/>
                    <a:pt x="185909" y="301352"/>
                  </a:cubicBezTo>
                  <a:lnTo>
                    <a:pt x="258642" y="233829"/>
                  </a:lnTo>
                  <a:cubicBezTo>
                    <a:pt x="259699" y="232839"/>
                    <a:pt x="260318" y="231448"/>
                    <a:pt x="260318" y="230019"/>
                  </a:cubicBezTo>
                  <a:lnTo>
                    <a:pt x="260318" y="89459"/>
                  </a:lnTo>
                  <a:cubicBezTo>
                    <a:pt x="260309" y="86573"/>
                    <a:pt x="257966" y="84249"/>
                    <a:pt x="255099" y="84249"/>
                  </a:cubicBezTo>
                  <a:close/>
                  <a:moveTo>
                    <a:pt x="235839" y="94659"/>
                  </a:moveTo>
                  <a:lnTo>
                    <a:pt x="214913" y="112595"/>
                  </a:lnTo>
                  <a:lnTo>
                    <a:pt x="214913" y="94659"/>
                  </a:lnTo>
                  <a:lnTo>
                    <a:pt x="235839" y="94659"/>
                  </a:lnTo>
                  <a:close/>
                  <a:moveTo>
                    <a:pt x="89973" y="10420"/>
                  </a:moveTo>
                  <a:lnTo>
                    <a:pt x="204511" y="10420"/>
                  </a:lnTo>
                  <a:lnTo>
                    <a:pt x="204511" y="121510"/>
                  </a:lnTo>
                  <a:lnTo>
                    <a:pt x="197815" y="127254"/>
                  </a:lnTo>
                  <a:lnTo>
                    <a:pt x="197815" y="21879"/>
                  </a:lnTo>
                  <a:cubicBezTo>
                    <a:pt x="197815" y="19002"/>
                    <a:pt x="195491" y="16669"/>
                    <a:pt x="192624" y="16669"/>
                  </a:cubicBezTo>
                  <a:lnTo>
                    <a:pt x="89973" y="16669"/>
                  </a:lnTo>
                  <a:lnTo>
                    <a:pt x="89973" y="10420"/>
                  </a:lnTo>
                  <a:close/>
                  <a:moveTo>
                    <a:pt x="72876" y="27080"/>
                  </a:moveTo>
                  <a:lnTo>
                    <a:pt x="187404" y="27080"/>
                  </a:lnTo>
                  <a:lnTo>
                    <a:pt x="187404" y="136188"/>
                  </a:lnTo>
                  <a:lnTo>
                    <a:pt x="177003" y="145104"/>
                  </a:lnTo>
                  <a:lnTo>
                    <a:pt x="177003" y="47806"/>
                  </a:lnTo>
                  <a:cubicBezTo>
                    <a:pt x="177003" y="44929"/>
                    <a:pt x="174660" y="42605"/>
                    <a:pt x="171793" y="42605"/>
                  </a:cubicBezTo>
                  <a:lnTo>
                    <a:pt x="72876" y="42605"/>
                  </a:lnTo>
                  <a:lnTo>
                    <a:pt x="72876" y="27080"/>
                  </a:lnTo>
                  <a:close/>
                  <a:moveTo>
                    <a:pt x="52054" y="53007"/>
                  </a:moveTo>
                  <a:lnTo>
                    <a:pt x="166592" y="53007"/>
                  </a:lnTo>
                  <a:lnTo>
                    <a:pt x="166592" y="146723"/>
                  </a:lnTo>
                  <a:lnTo>
                    <a:pt x="52054" y="146723"/>
                  </a:lnTo>
                  <a:lnTo>
                    <a:pt x="52054" y="53007"/>
                  </a:lnTo>
                  <a:close/>
                  <a:moveTo>
                    <a:pt x="41643" y="122263"/>
                  </a:moveTo>
                  <a:lnTo>
                    <a:pt x="41643" y="146723"/>
                  </a:lnTo>
                  <a:lnTo>
                    <a:pt x="18212" y="146723"/>
                  </a:lnTo>
                  <a:lnTo>
                    <a:pt x="41643" y="122263"/>
                  </a:lnTo>
                  <a:close/>
                  <a:moveTo>
                    <a:pt x="177003" y="292494"/>
                  </a:moveTo>
                  <a:lnTo>
                    <a:pt x="10401" y="292494"/>
                  </a:lnTo>
                  <a:lnTo>
                    <a:pt x="10401" y="157134"/>
                  </a:lnTo>
                  <a:lnTo>
                    <a:pt x="46844" y="157134"/>
                  </a:lnTo>
                  <a:lnTo>
                    <a:pt x="171793" y="157134"/>
                  </a:lnTo>
                  <a:lnTo>
                    <a:pt x="177003" y="157134"/>
                  </a:lnTo>
                  <a:lnTo>
                    <a:pt x="177003" y="292494"/>
                  </a:lnTo>
                  <a:close/>
                  <a:moveTo>
                    <a:pt x="187423" y="285750"/>
                  </a:moveTo>
                  <a:lnTo>
                    <a:pt x="187423" y="151933"/>
                  </a:lnTo>
                  <a:cubicBezTo>
                    <a:pt x="187423" y="151314"/>
                    <a:pt x="187262" y="150743"/>
                    <a:pt x="187071" y="150190"/>
                  </a:cubicBezTo>
                  <a:lnTo>
                    <a:pt x="197072" y="141618"/>
                  </a:lnTo>
                  <a:lnTo>
                    <a:pt x="197825" y="141618"/>
                  </a:lnTo>
                  <a:lnTo>
                    <a:pt x="197825" y="140970"/>
                  </a:lnTo>
                  <a:lnTo>
                    <a:pt x="249898" y="96336"/>
                  </a:lnTo>
                  <a:lnTo>
                    <a:pt x="249898" y="227743"/>
                  </a:lnTo>
                  <a:lnTo>
                    <a:pt x="187423" y="285750"/>
                  </a:lnTo>
                  <a:close/>
                  <a:moveTo>
                    <a:pt x="114519" y="188366"/>
                  </a:moveTo>
                  <a:lnTo>
                    <a:pt x="72876" y="188366"/>
                  </a:lnTo>
                  <a:cubicBezTo>
                    <a:pt x="69980" y="188366"/>
                    <a:pt x="67666" y="190700"/>
                    <a:pt x="67666" y="193577"/>
                  </a:cubicBezTo>
                  <a:cubicBezTo>
                    <a:pt x="67666" y="196463"/>
                    <a:pt x="69980" y="198787"/>
                    <a:pt x="72876" y="198787"/>
                  </a:cubicBezTo>
                  <a:lnTo>
                    <a:pt x="114519" y="198787"/>
                  </a:lnTo>
                  <a:cubicBezTo>
                    <a:pt x="117386" y="198787"/>
                    <a:pt x="119729" y="196463"/>
                    <a:pt x="119729" y="193577"/>
                  </a:cubicBezTo>
                  <a:cubicBezTo>
                    <a:pt x="119729" y="190700"/>
                    <a:pt x="117386" y="188366"/>
                    <a:pt x="114519" y="188366"/>
                  </a:cubicBezTo>
                  <a:close/>
                </a:path>
              </a:pathLst>
            </a:custGeom>
            <a:solidFill>
              <a:srgbClr val="273A64">
                <a:alpha val="100000"/>
              </a:srgbClr>
            </a:solidFill>
          </p:spPr>
        </p:sp>
      </p:grpSp>
      <p:sp>
        <p:nvSpPr>
          <p:cNvPr id="13" name="TextBox 13"/>
          <p:cNvSpPr txBox="1"/>
          <p:nvPr/>
        </p:nvSpPr>
        <p:spPr>
          <a:xfrm rot="21600000">
            <a:off x="1059788" y="4358727"/>
            <a:ext cx="6263537" cy="247650"/>
          </a:xfrm>
          <a:prstGeom prst="rect">
            <a:avLst/>
          </a:prstGeom>
        </p:spPr>
        <p:txBody>
          <a:bodyPr lIns="0" tIns="25200" rIns="0" bIns="0" rtlCol="0" anchor="t"/>
          <a:lstStyle/>
          <a:p>
            <a:pPr algn="l">
              <a:lnSpc>
                <a:spcPts val="1976"/>
              </a:lnSpc>
            </a:pPr>
            <a:r>
              <a:rPr lang="en-US" sz="1797" b="1" i="0" spc="72">
                <a:solidFill>
                  <a:srgbClr val="273A64">
                    <a:alpha val="100000"/>
                  </a:srgbClr>
                </a:solidFill>
                <a:latin typeface="Nunito"/>
              </a:rPr>
              <a:t>The Outcome:</a:t>
            </a:r>
            <a:r>
              <a:rPr lang="en-US" sz="1797" b="0" i="0" spc="72">
                <a:solidFill>
                  <a:srgbClr val="273A64">
                    <a:alpha val="100000"/>
                  </a:srgbClr>
                </a:solidFill>
                <a:latin typeface="Nunito"/>
              </a:rPr>
              <a:t> 1 count felony - stealing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73388" y="110139"/>
            <a:ext cx="8904939" cy="967517"/>
            <a:chOff x="873388" y="110139"/>
            <a:chExt cx="8904939" cy="967517"/>
          </a:xfrm>
        </p:grpSpPr>
        <p:sp>
          <p:nvSpPr>
            <p:cNvPr id="2" name="Freeform 2"/>
            <p:cNvSpPr/>
            <p:nvPr/>
          </p:nvSpPr>
          <p:spPr>
            <a:xfrm>
              <a:off x="873388" y="110139"/>
              <a:ext cx="8904939" cy="96751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sp>
        <p:nvSpPr>
          <p:cNvPr id="4" name="TextBox 4"/>
          <p:cNvSpPr txBox="1"/>
          <p:nvPr/>
        </p:nvSpPr>
        <p:spPr>
          <a:xfrm rot="21600000">
            <a:off x="974063" y="368279"/>
            <a:ext cx="7597037" cy="485775"/>
          </a:xfrm>
          <a:prstGeom prst="rect">
            <a:avLst/>
          </a:prstGeom>
        </p:spPr>
        <p:txBody>
          <a:bodyPr lIns="0" tIns="50400" rIns="0" bIns="0" rtlCol="0" anchor="t"/>
          <a:lstStyle/>
          <a:p>
            <a:pPr algn="l">
              <a:lnSpc>
                <a:spcPts val="3841"/>
              </a:lnSpc>
            </a:pPr>
            <a:r>
              <a:rPr lang="en-US" sz="3491" b="1" i="0" spc="140">
                <a:solidFill>
                  <a:srgbClr val="273A64">
                    <a:alpha val="100000"/>
                  </a:srgbClr>
                </a:solidFill>
                <a:latin typeface="Poppins"/>
              </a:rPr>
              <a:t>Case Example</a:t>
            </a:r>
            <a:r>
              <a:rPr lang="en-US" sz="3491" b="1" i="0" spc="140">
                <a:solidFill>
                  <a:srgbClr val="8695D4">
                    <a:alpha val="100000"/>
                  </a:srgbClr>
                </a:solidFill>
                <a:latin typeface="Poppins"/>
              </a:rPr>
              <a:t> 5</a:t>
            </a:r>
          </a:p>
        </p:txBody>
      </p:sp>
      <p:cxnSp>
        <p:nvCxnSpPr>
          <p:cNvPr id="5" name="Straight Connector 5"/>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grpSp>
        <p:nvGrpSpPr>
          <p:cNvPr id="8" name="Group 8"/>
          <p:cNvGrpSpPr/>
          <p:nvPr/>
        </p:nvGrpSpPr>
        <p:grpSpPr>
          <a:xfrm>
            <a:off x="873388" y="1300764"/>
            <a:ext cx="8609664" cy="3777392"/>
            <a:chOff x="873388" y="1300764"/>
            <a:chExt cx="8609664" cy="3777392"/>
          </a:xfrm>
        </p:grpSpPr>
        <p:sp>
          <p:nvSpPr>
            <p:cNvPr id="7" name="Freeform 7"/>
            <p:cNvSpPr/>
            <p:nvPr/>
          </p:nvSpPr>
          <p:spPr>
            <a:xfrm>
              <a:off x="873388" y="1300764"/>
              <a:ext cx="8609664" cy="3777392"/>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FFF">
                <a:alpha val="100000"/>
              </a:srgbClr>
            </a:solidFill>
          </p:spPr>
        </p:sp>
      </p:grpSp>
      <p:sp>
        <p:nvSpPr>
          <p:cNvPr id="9" name="TextBox 9"/>
          <p:cNvSpPr txBox="1"/>
          <p:nvPr/>
        </p:nvSpPr>
        <p:spPr>
          <a:xfrm rot="21600000">
            <a:off x="1059788" y="1453602"/>
            <a:ext cx="3977537" cy="247650"/>
          </a:xfrm>
          <a:prstGeom prst="rect">
            <a:avLst/>
          </a:prstGeom>
        </p:spPr>
        <p:txBody>
          <a:bodyPr lIns="0" tIns="25200" rIns="0" bIns="0" rtlCol="0" anchor="t"/>
          <a:lstStyle/>
          <a:p>
            <a:pPr algn="l">
              <a:lnSpc>
                <a:spcPts val="1976"/>
              </a:lnSpc>
            </a:pPr>
            <a:r>
              <a:rPr lang="en-US" sz="1797" b="1" i="0" spc="72">
                <a:solidFill>
                  <a:srgbClr val="273A64">
                    <a:alpha val="100000"/>
                  </a:srgbClr>
                </a:solidFill>
                <a:latin typeface="Nunito"/>
              </a:rPr>
              <a:t>The Facts:</a:t>
            </a:r>
          </a:p>
        </p:txBody>
      </p:sp>
      <p:sp>
        <p:nvSpPr>
          <p:cNvPr id="10" name="TextBox 10"/>
          <p:cNvSpPr txBox="1"/>
          <p:nvPr/>
        </p:nvSpPr>
        <p:spPr>
          <a:xfrm rot="21600000">
            <a:off x="1059788" y="1802439"/>
            <a:ext cx="8273313" cy="1428750"/>
          </a:xfrm>
          <a:prstGeom prst="rect">
            <a:avLst/>
          </a:prstGeom>
        </p:spPr>
        <p:txBody>
          <a:bodyPr lIns="0" tIns="21600" rIns="0" bIns="0" rtlCol="0" anchor="t"/>
          <a:lstStyle/>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The RA reports that someone has taken a promissory note for a student loan in her name for $18,000.</a:t>
            </a:r>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It is determined that a former in-home aid may be responsible.</a:t>
            </a:r>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SIU obtains the loan documents, connects phone numbers from the loans to a former aid.</a:t>
            </a:r>
          </a:p>
          <a:p>
            <a:pPr marL="314595" lvl="0" indent="-285750" algn="l">
              <a:lnSpc>
                <a:spcPts val="1875"/>
              </a:lnSpc>
              <a:buSzPct val="150000"/>
              <a:buFont typeface="Arial" panose="020B0604020202020204" pitchFamily="34" charset="0"/>
              <a:buChar char="•"/>
            </a:pPr>
            <a:r>
              <a:rPr lang="en-US" sz="1442" b="0" i="0" spc="58" dirty="0">
                <a:solidFill>
                  <a:srgbClr val="273A64">
                    <a:alpha val="100000"/>
                  </a:srgbClr>
                </a:solidFill>
                <a:latin typeface="Nunito"/>
              </a:rPr>
              <a:t>Other records and documentation show that monies from the loan went into accounts belonging to the former aid.</a:t>
            </a:r>
          </a:p>
        </p:txBody>
      </p:sp>
      <p:grpSp>
        <p:nvGrpSpPr>
          <p:cNvPr id="12" name="Group 12"/>
          <p:cNvGrpSpPr/>
          <p:nvPr/>
        </p:nvGrpSpPr>
        <p:grpSpPr>
          <a:xfrm rot="21600000">
            <a:off x="7896225" y="3578789"/>
            <a:ext cx="1371600" cy="1340267"/>
            <a:chOff x="7896225" y="3578789"/>
            <a:chExt cx="1371600" cy="1340267"/>
          </a:xfrm>
        </p:grpSpPr>
        <p:sp>
          <p:nvSpPr>
            <p:cNvPr id="11" name="Freeform 11"/>
            <p:cNvSpPr/>
            <p:nvPr/>
          </p:nvSpPr>
          <p:spPr>
            <a:xfrm>
              <a:off x="7896225" y="3578789"/>
              <a:ext cx="1371600" cy="1340267"/>
            </a:xfrm>
            <a:custGeom>
              <a:avLst/>
              <a:gdLst/>
              <a:ahLst/>
              <a:cxnLst/>
              <a:rect l="0" t="0" r="0" b="0"/>
              <a:pathLst>
                <a:path w="260318" h="302905">
                  <a:moveTo>
                    <a:pt x="255099" y="84249"/>
                  </a:moveTo>
                  <a:lnTo>
                    <a:pt x="214913" y="84249"/>
                  </a:lnTo>
                  <a:lnTo>
                    <a:pt x="214913" y="5210"/>
                  </a:lnTo>
                  <a:cubicBezTo>
                    <a:pt x="214913" y="2324"/>
                    <a:pt x="212588" y="0"/>
                    <a:pt x="209721" y="0"/>
                  </a:cubicBezTo>
                  <a:lnTo>
                    <a:pt x="84773" y="0"/>
                  </a:lnTo>
                  <a:cubicBezTo>
                    <a:pt x="81886" y="0"/>
                    <a:pt x="79572" y="2324"/>
                    <a:pt x="79572" y="5210"/>
                  </a:cubicBezTo>
                  <a:lnTo>
                    <a:pt x="79572" y="16669"/>
                  </a:lnTo>
                  <a:lnTo>
                    <a:pt x="67675" y="16669"/>
                  </a:lnTo>
                  <a:cubicBezTo>
                    <a:pt x="64789" y="16669"/>
                    <a:pt x="62474" y="19002"/>
                    <a:pt x="62474" y="21879"/>
                  </a:cubicBezTo>
                  <a:lnTo>
                    <a:pt x="62474" y="42605"/>
                  </a:lnTo>
                  <a:lnTo>
                    <a:pt x="46844" y="42605"/>
                  </a:lnTo>
                  <a:cubicBezTo>
                    <a:pt x="43958" y="42605"/>
                    <a:pt x="41643" y="44929"/>
                    <a:pt x="41643" y="47806"/>
                  </a:cubicBezTo>
                  <a:lnTo>
                    <a:pt x="41643" y="107290"/>
                  </a:lnTo>
                  <a:lnTo>
                    <a:pt x="41605" y="107252"/>
                  </a:lnTo>
                  <a:lnTo>
                    <a:pt x="3439" y="147076"/>
                  </a:lnTo>
                  <a:cubicBezTo>
                    <a:pt x="1943" y="147628"/>
                    <a:pt x="819" y="148819"/>
                    <a:pt x="324" y="150333"/>
                  </a:cubicBezTo>
                  <a:lnTo>
                    <a:pt x="0" y="150666"/>
                  </a:lnTo>
                  <a:lnTo>
                    <a:pt x="210" y="150866"/>
                  </a:lnTo>
                  <a:cubicBezTo>
                    <a:pt x="133" y="151219"/>
                    <a:pt x="0" y="151552"/>
                    <a:pt x="0" y="151924"/>
                  </a:cubicBezTo>
                  <a:lnTo>
                    <a:pt x="0" y="297675"/>
                  </a:lnTo>
                  <a:cubicBezTo>
                    <a:pt x="0" y="300561"/>
                    <a:pt x="2315" y="302905"/>
                    <a:pt x="5201" y="302905"/>
                  </a:cubicBezTo>
                  <a:lnTo>
                    <a:pt x="182204" y="302905"/>
                  </a:lnTo>
                  <a:cubicBezTo>
                    <a:pt x="183575" y="302905"/>
                    <a:pt x="184795" y="302343"/>
                    <a:pt x="185728" y="301485"/>
                  </a:cubicBezTo>
                  <a:lnTo>
                    <a:pt x="185747" y="301504"/>
                  </a:lnTo>
                  <a:lnTo>
                    <a:pt x="185861" y="301400"/>
                  </a:lnTo>
                  <a:cubicBezTo>
                    <a:pt x="185880" y="301381"/>
                    <a:pt x="185890" y="301371"/>
                    <a:pt x="185909" y="301352"/>
                  </a:cubicBezTo>
                  <a:lnTo>
                    <a:pt x="258642" y="233829"/>
                  </a:lnTo>
                  <a:cubicBezTo>
                    <a:pt x="259699" y="232839"/>
                    <a:pt x="260318" y="231448"/>
                    <a:pt x="260318" y="230019"/>
                  </a:cubicBezTo>
                  <a:lnTo>
                    <a:pt x="260318" y="89459"/>
                  </a:lnTo>
                  <a:cubicBezTo>
                    <a:pt x="260309" y="86573"/>
                    <a:pt x="257966" y="84249"/>
                    <a:pt x="255099" y="84249"/>
                  </a:cubicBezTo>
                  <a:close/>
                  <a:moveTo>
                    <a:pt x="235839" y="94659"/>
                  </a:moveTo>
                  <a:lnTo>
                    <a:pt x="214913" y="112595"/>
                  </a:lnTo>
                  <a:lnTo>
                    <a:pt x="214913" y="94659"/>
                  </a:lnTo>
                  <a:lnTo>
                    <a:pt x="235839" y="94659"/>
                  </a:lnTo>
                  <a:close/>
                  <a:moveTo>
                    <a:pt x="89973" y="10420"/>
                  </a:moveTo>
                  <a:lnTo>
                    <a:pt x="204511" y="10420"/>
                  </a:lnTo>
                  <a:lnTo>
                    <a:pt x="204511" y="121510"/>
                  </a:lnTo>
                  <a:lnTo>
                    <a:pt x="197815" y="127254"/>
                  </a:lnTo>
                  <a:lnTo>
                    <a:pt x="197815" y="21879"/>
                  </a:lnTo>
                  <a:cubicBezTo>
                    <a:pt x="197815" y="19002"/>
                    <a:pt x="195491" y="16669"/>
                    <a:pt x="192624" y="16669"/>
                  </a:cubicBezTo>
                  <a:lnTo>
                    <a:pt x="89973" y="16669"/>
                  </a:lnTo>
                  <a:lnTo>
                    <a:pt x="89973" y="10420"/>
                  </a:lnTo>
                  <a:close/>
                  <a:moveTo>
                    <a:pt x="72876" y="27080"/>
                  </a:moveTo>
                  <a:lnTo>
                    <a:pt x="187404" y="27080"/>
                  </a:lnTo>
                  <a:lnTo>
                    <a:pt x="187404" y="136188"/>
                  </a:lnTo>
                  <a:lnTo>
                    <a:pt x="177003" y="145104"/>
                  </a:lnTo>
                  <a:lnTo>
                    <a:pt x="177003" y="47806"/>
                  </a:lnTo>
                  <a:cubicBezTo>
                    <a:pt x="177003" y="44929"/>
                    <a:pt x="174660" y="42605"/>
                    <a:pt x="171793" y="42605"/>
                  </a:cubicBezTo>
                  <a:lnTo>
                    <a:pt x="72876" y="42605"/>
                  </a:lnTo>
                  <a:lnTo>
                    <a:pt x="72876" y="27080"/>
                  </a:lnTo>
                  <a:close/>
                  <a:moveTo>
                    <a:pt x="52054" y="53007"/>
                  </a:moveTo>
                  <a:lnTo>
                    <a:pt x="166592" y="53007"/>
                  </a:lnTo>
                  <a:lnTo>
                    <a:pt x="166592" y="146723"/>
                  </a:lnTo>
                  <a:lnTo>
                    <a:pt x="52054" y="146723"/>
                  </a:lnTo>
                  <a:lnTo>
                    <a:pt x="52054" y="53007"/>
                  </a:lnTo>
                  <a:close/>
                  <a:moveTo>
                    <a:pt x="41643" y="122263"/>
                  </a:moveTo>
                  <a:lnTo>
                    <a:pt x="41643" y="146723"/>
                  </a:lnTo>
                  <a:lnTo>
                    <a:pt x="18212" y="146723"/>
                  </a:lnTo>
                  <a:lnTo>
                    <a:pt x="41643" y="122263"/>
                  </a:lnTo>
                  <a:close/>
                  <a:moveTo>
                    <a:pt x="177003" y="292494"/>
                  </a:moveTo>
                  <a:lnTo>
                    <a:pt x="10401" y="292494"/>
                  </a:lnTo>
                  <a:lnTo>
                    <a:pt x="10401" y="157134"/>
                  </a:lnTo>
                  <a:lnTo>
                    <a:pt x="46844" y="157134"/>
                  </a:lnTo>
                  <a:lnTo>
                    <a:pt x="171793" y="157134"/>
                  </a:lnTo>
                  <a:lnTo>
                    <a:pt x="177003" y="157134"/>
                  </a:lnTo>
                  <a:lnTo>
                    <a:pt x="177003" y="292494"/>
                  </a:lnTo>
                  <a:close/>
                  <a:moveTo>
                    <a:pt x="187423" y="285750"/>
                  </a:moveTo>
                  <a:lnTo>
                    <a:pt x="187423" y="151933"/>
                  </a:lnTo>
                  <a:cubicBezTo>
                    <a:pt x="187423" y="151314"/>
                    <a:pt x="187262" y="150743"/>
                    <a:pt x="187071" y="150190"/>
                  </a:cubicBezTo>
                  <a:lnTo>
                    <a:pt x="197072" y="141618"/>
                  </a:lnTo>
                  <a:lnTo>
                    <a:pt x="197825" y="141618"/>
                  </a:lnTo>
                  <a:lnTo>
                    <a:pt x="197825" y="140970"/>
                  </a:lnTo>
                  <a:lnTo>
                    <a:pt x="249898" y="96336"/>
                  </a:lnTo>
                  <a:lnTo>
                    <a:pt x="249898" y="227743"/>
                  </a:lnTo>
                  <a:lnTo>
                    <a:pt x="187423" y="285750"/>
                  </a:lnTo>
                  <a:close/>
                  <a:moveTo>
                    <a:pt x="114519" y="188366"/>
                  </a:moveTo>
                  <a:lnTo>
                    <a:pt x="72876" y="188366"/>
                  </a:lnTo>
                  <a:cubicBezTo>
                    <a:pt x="69980" y="188366"/>
                    <a:pt x="67666" y="190700"/>
                    <a:pt x="67666" y="193577"/>
                  </a:cubicBezTo>
                  <a:cubicBezTo>
                    <a:pt x="67666" y="196463"/>
                    <a:pt x="69980" y="198787"/>
                    <a:pt x="72876" y="198787"/>
                  </a:cubicBezTo>
                  <a:lnTo>
                    <a:pt x="114519" y="198787"/>
                  </a:lnTo>
                  <a:cubicBezTo>
                    <a:pt x="117386" y="198787"/>
                    <a:pt x="119729" y="196463"/>
                    <a:pt x="119729" y="193577"/>
                  </a:cubicBezTo>
                  <a:cubicBezTo>
                    <a:pt x="119729" y="190700"/>
                    <a:pt x="117386" y="188366"/>
                    <a:pt x="114519" y="188366"/>
                  </a:cubicBezTo>
                  <a:close/>
                </a:path>
              </a:pathLst>
            </a:custGeom>
            <a:solidFill>
              <a:srgbClr val="273A64">
                <a:alpha val="100000"/>
              </a:srgbClr>
            </a:solidFill>
          </p:spPr>
        </p:sp>
      </p:grpSp>
      <p:sp>
        <p:nvSpPr>
          <p:cNvPr id="13" name="TextBox 13"/>
          <p:cNvSpPr txBox="1"/>
          <p:nvPr/>
        </p:nvSpPr>
        <p:spPr>
          <a:xfrm rot="21600000">
            <a:off x="1059788" y="3511002"/>
            <a:ext cx="6263537" cy="247650"/>
          </a:xfrm>
          <a:prstGeom prst="rect">
            <a:avLst/>
          </a:prstGeom>
        </p:spPr>
        <p:txBody>
          <a:bodyPr lIns="0" tIns="25200" rIns="0" bIns="0" rtlCol="0" anchor="t"/>
          <a:lstStyle/>
          <a:p>
            <a:pPr algn="l">
              <a:lnSpc>
                <a:spcPts val="1976"/>
              </a:lnSpc>
            </a:pPr>
            <a:r>
              <a:rPr lang="en-US" sz="1797" b="1" i="0" spc="72">
                <a:solidFill>
                  <a:srgbClr val="273A64">
                    <a:alpha val="100000"/>
                  </a:srgbClr>
                </a:solidFill>
                <a:latin typeface="Nunito"/>
              </a:rPr>
              <a:t>The Outcome:</a:t>
            </a:r>
          </a:p>
        </p:txBody>
      </p:sp>
      <p:sp>
        <p:nvSpPr>
          <p:cNvPr id="14" name="TextBox 14"/>
          <p:cNvSpPr txBox="1"/>
          <p:nvPr/>
        </p:nvSpPr>
        <p:spPr>
          <a:xfrm rot="21600000">
            <a:off x="1059788" y="3916989"/>
            <a:ext cx="5596788" cy="1066800"/>
          </a:xfrm>
          <a:prstGeom prst="rect">
            <a:avLst/>
          </a:prstGeom>
        </p:spPr>
        <p:txBody>
          <a:bodyPr lIns="0" tIns="21600" rIns="0" bIns="0" rtlCol="0" anchor="t"/>
          <a:lstStyle/>
          <a:p>
            <a:pPr marL="318150" lvl="0" indent="-285750" algn="l">
              <a:lnSpc>
                <a:spcPts val="2106"/>
              </a:lnSpc>
              <a:buSzPct val="150000"/>
              <a:buFont typeface="Arial" panose="020B0604020202020204" pitchFamily="34" charset="0"/>
              <a:buChar char="•"/>
            </a:pPr>
            <a:r>
              <a:rPr lang="en-US" sz="1620" b="0" i="0" spc="58" dirty="0">
                <a:solidFill>
                  <a:srgbClr val="273A64"/>
                </a:solidFill>
                <a:latin typeface="Nunito"/>
              </a:rPr>
              <a:t>1 count felony - forgery</a:t>
            </a:r>
          </a:p>
          <a:p>
            <a:pPr marL="318150" lvl="0" indent="-285750" algn="l">
              <a:lnSpc>
                <a:spcPts val="2106"/>
              </a:lnSpc>
              <a:buSzPct val="150000"/>
              <a:buFont typeface="Arial" panose="020B0604020202020204" pitchFamily="34" charset="0"/>
              <a:buChar char="•"/>
            </a:pPr>
            <a:r>
              <a:rPr lang="en-US" sz="1620" b="0" i="0" spc="58" dirty="0">
                <a:solidFill>
                  <a:srgbClr val="273A64"/>
                </a:solidFill>
                <a:latin typeface="Nunito"/>
              </a:rPr>
              <a:t>1 count felony - Abuse of a Health Care Recipient</a:t>
            </a:r>
          </a:p>
          <a:p>
            <a:pPr marL="318150" lvl="0" indent="-285750" algn="l">
              <a:lnSpc>
                <a:spcPts val="2106"/>
              </a:lnSpc>
              <a:buSzPct val="150000"/>
              <a:buFont typeface="Arial" panose="020B0604020202020204" pitchFamily="34" charset="0"/>
              <a:buChar char="•"/>
            </a:pPr>
            <a:r>
              <a:rPr lang="en-US" sz="1620" b="0" i="0" spc="58" dirty="0">
                <a:solidFill>
                  <a:srgbClr val="273A64"/>
                </a:solidFill>
                <a:latin typeface="Nunito"/>
              </a:rPr>
              <a:t>4 counts felony - Identity Theft</a:t>
            </a:r>
          </a:p>
          <a:p>
            <a:pPr marL="318150" lvl="0" indent="-285750" algn="l">
              <a:lnSpc>
                <a:spcPts val="2106"/>
              </a:lnSpc>
              <a:buSzPct val="150000"/>
              <a:buFont typeface="Arial" panose="020B0604020202020204" pitchFamily="34" charset="0"/>
              <a:buChar char="•"/>
            </a:pPr>
            <a:r>
              <a:rPr lang="en-US" sz="1620" b="0" i="0" spc="58" dirty="0">
                <a:solidFill>
                  <a:srgbClr val="273A64"/>
                </a:solidFill>
                <a:latin typeface="Nunito"/>
              </a:rPr>
              <a:t>Case was transferred to the Federal Prosecutor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21600000">
            <a:off x="4292007" y="1790700"/>
            <a:ext cx="4881187" cy="2724150"/>
            <a:chOff x="4292007" y="1790700"/>
            <a:chExt cx="4881187" cy="2724150"/>
          </a:xfrm>
        </p:grpSpPr>
        <p:sp>
          <p:nvSpPr>
            <p:cNvPr id="2" name="Freeform 2"/>
            <p:cNvSpPr/>
            <p:nvPr/>
          </p:nvSpPr>
          <p:spPr>
            <a:xfrm>
              <a:off x="4292007" y="1790700"/>
              <a:ext cx="4881187" cy="27241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70000"/>
              </a:srgbClr>
            </a:solidFill>
          </p:spPr>
        </p:sp>
      </p:grpSp>
      <p:sp>
        <p:nvSpPr>
          <p:cNvPr id="4" name="TextBox 4"/>
          <p:cNvSpPr txBox="1"/>
          <p:nvPr/>
        </p:nvSpPr>
        <p:spPr>
          <a:xfrm rot="21600000">
            <a:off x="4849721" y="2877584"/>
            <a:ext cx="4049184" cy="685800"/>
          </a:xfrm>
          <a:prstGeom prst="rect">
            <a:avLst/>
          </a:prstGeom>
        </p:spPr>
        <p:txBody>
          <a:bodyPr lIns="0" tIns="72000" rIns="0" bIns="0" rtlCol="0" anchor="t"/>
          <a:lstStyle/>
          <a:p>
            <a:pPr algn="ctr">
              <a:lnSpc>
                <a:spcPts val="5455"/>
              </a:lnSpc>
            </a:pPr>
            <a:r>
              <a:rPr lang="en-US" sz="4959" b="1" i="0" spc="198">
                <a:solidFill>
                  <a:srgbClr val="273A64">
                    <a:alpha val="100000"/>
                  </a:srgbClr>
                </a:solidFill>
                <a:latin typeface="Poppins"/>
              </a:rPr>
              <a:t>Questions?</a:t>
            </a:r>
          </a:p>
        </p:txBody>
      </p:sp>
      <p:grpSp>
        <p:nvGrpSpPr>
          <p:cNvPr id="6" name="Group 6"/>
          <p:cNvGrpSpPr/>
          <p:nvPr/>
        </p:nvGrpSpPr>
        <p:grpSpPr>
          <a:xfrm rot="16200000">
            <a:off x="8615371" y="4037004"/>
            <a:ext cx="238125" cy="1181100"/>
            <a:chOff x="8615371" y="4037004"/>
            <a:chExt cx="238125" cy="1181100"/>
          </a:xfrm>
        </p:grpSpPr>
        <p:sp>
          <p:nvSpPr>
            <p:cNvPr id="5" name="Freeform 5"/>
            <p:cNvSpPr/>
            <p:nvPr/>
          </p:nvSpPr>
          <p:spPr>
            <a:xfrm>
              <a:off x="8615371" y="4037004"/>
              <a:ext cx="238125" cy="11811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grpSp>
        <p:nvGrpSpPr>
          <p:cNvPr id="8" name="Group 8"/>
          <p:cNvGrpSpPr/>
          <p:nvPr/>
        </p:nvGrpSpPr>
        <p:grpSpPr>
          <a:xfrm rot="21600000">
            <a:off x="9169408" y="2708267"/>
            <a:ext cx="285750" cy="2038366"/>
            <a:chOff x="9169408" y="2708267"/>
            <a:chExt cx="285750" cy="2038366"/>
          </a:xfrm>
        </p:grpSpPr>
        <p:sp>
          <p:nvSpPr>
            <p:cNvPr id="7" name="Freeform 7"/>
            <p:cNvSpPr/>
            <p:nvPr/>
          </p:nvSpPr>
          <p:spPr>
            <a:xfrm>
              <a:off x="9169408" y="2708267"/>
              <a:ext cx="285750" cy="203836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cxnSp>
        <p:nvCxnSpPr>
          <p:cNvPr id="9" name="Straight Connector 9"/>
          <p:cNvCxnSpPr>
            <a:cxnSpLocks/>
          </p:cNvCxnSpPr>
          <p:nvPr/>
        </p:nvCxnSpPr>
        <p:spPr>
          <a:xfrm rot="10800000">
            <a:off x="4557069" y="5188633"/>
            <a:ext cx="500381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10" name="TextBox 10"/>
          <p:cNvSpPr txBox="1"/>
          <p:nvPr/>
        </p:nvSpPr>
        <p:spPr>
          <a:xfrm rot="21600000">
            <a:off x="221351" y="5119101"/>
            <a:ext cx="4388655" cy="142875"/>
          </a:xfrm>
          <a:prstGeom prst="rect">
            <a:avLst/>
          </a:prstGeom>
        </p:spPr>
        <p:txBody>
          <a:bodyPr lIns="0" tIns="14400" rIns="0" bIns="0" rtlCol="0" anchor="t"/>
          <a:lstStyle/>
          <a:p>
            <a:pPr algn="l">
              <a:lnSpc>
                <a:spcPts val="1125"/>
              </a:lnSpc>
            </a:pPr>
            <a:r>
              <a:rPr lang="en-US" sz="1125" b="0" i="0" spc="150">
                <a:solidFill>
                  <a:srgbClr val="8695D4">
                    <a:alpha val="100000"/>
                  </a:srgbClr>
                </a:solidFill>
                <a:latin typeface="Nunito"/>
              </a:rPr>
              <a:t>Missouri Department of Health and Senior Services</a:t>
            </a:r>
          </a:p>
        </p:txBody>
      </p:sp>
      <p:grpSp>
        <p:nvGrpSpPr>
          <p:cNvPr id="12" name="Group 12"/>
          <p:cNvGrpSpPr/>
          <p:nvPr/>
        </p:nvGrpSpPr>
        <p:grpSpPr>
          <a:xfrm rot="21600000">
            <a:off x="704850" y="457200"/>
            <a:ext cx="2962275" cy="2962275"/>
            <a:chOff x="704850" y="457200"/>
            <a:chExt cx="2962275" cy="2962275"/>
          </a:xfrm>
        </p:grpSpPr>
        <p:sp>
          <p:nvSpPr>
            <p:cNvPr id="11" name="Freeform 11"/>
            <p:cNvSpPr/>
            <p:nvPr/>
          </p:nvSpPr>
          <p:spPr>
            <a:xfrm>
              <a:off x="704850" y="457200"/>
              <a:ext cx="2962275" cy="2962275"/>
            </a:xfrm>
            <a:custGeom>
              <a:avLst/>
              <a:gdLst/>
              <a:ahLst/>
              <a:cxnLst/>
              <a:rect l="0" t="0" r="0" b="0"/>
              <a:pathLst>
                <a:path w="304800" h="304800">
                  <a:moveTo>
                    <a:pt x="165021" y="228124"/>
                  </a:moveTo>
                  <a:lnTo>
                    <a:pt x="139779" y="228124"/>
                  </a:lnTo>
                  <a:lnTo>
                    <a:pt x="139779" y="202883"/>
                  </a:lnTo>
                  <a:lnTo>
                    <a:pt x="165021" y="202883"/>
                  </a:lnTo>
                  <a:lnTo>
                    <a:pt x="165021" y="228124"/>
                  </a:lnTo>
                  <a:close/>
                  <a:moveTo>
                    <a:pt x="193167" y="144066"/>
                  </a:moveTo>
                  <a:cubicBezTo>
                    <a:pt x="190510" y="147095"/>
                    <a:pt x="187357" y="149628"/>
                    <a:pt x="184194" y="151638"/>
                  </a:cubicBezTo>
                  <a:lnTo>
                    <a:pt x="174736" y="157944"/>
                  </a:lnTo>
                  <a:cubicBezTo>
                    <a:pt x="171717" y="159839"/>
                    <a:pt x="169193" y="162249"/>
                    <a:pt x="167040" y="165021"/>
                  </a:cubicBezTo>
                  <a:cubicBezTo>
                    <a:pt x="164773" y="167792"/>
                    <a:pt x="163506" y="171088"/>
                    <a:pt x="162992" y="175117"/>
                  </a:cubicBezTo>
                  <a:lnTo>
                    <a:pt x="162992" y="182823"/>
                  </a:lnTo>
                  <a:lnTo>
                    <a:pt x="135865" y="182823"/>
                  </a:lnTo>
                  <a:lnTo>
                    <a:pt x="135865" y="173736"/>
                  </a:lnTo>
                  <a:cubicBezTo>
                    <a:pt x="136236" y="167935"/>
                    <a:pt x="137246" y="163001"/>
                    <a:pt x="139141" y="159087"/>
                  </a:cubicBezTo>
                  <a:cubicBezTo>
                    <a:pt x="140913" y="155172"/>
                    <a:pt x="143189" y="151762"/>
                    <a:pt x="145456" y="148990"/>
                  </a:cubicBezTo>
                  <a:cubicBezTo>
                    <a:pt x="147847" y="146333"/>
                    <a:pt x="150371" y="143942"/>
                    <a:pt x="153152" y="141923"/>
                  </a:cubicBezTo>
                  <a:cubicBezTo>
                    <a:pt x="155934" y="140018"/>
                    <a:pt x="158325" y="137998"/>
                    <a:pt x="160725" y="135988"/>
                  </a:cubicBezTo>
                  <a:cubicBezTo>
                    <a:pt x="162878" y="134093"/>
                    <a:pt x="164630" y="131702"/>
                    <a:pt x="166145" y="129302"/>
                  </a:cubicBezTo>
                  <a:cubicBezTo>
                    <a:pt x="167535" y="126911"/>
                    <a:pt x="168173" y="123749"/>
                    <a:pt x="168173" y="120082"/>
                  </a:cubicBezTo>
                  <a:cubicBezTo>
                    <a:pt x="168173" y="113909"/>
                    <a:pt x="166402" y="109357"/>
                    <a:pt x="163249" y="106451"/>
                  </a:cubicBezTo>
                  <a:cubicBezTo>
                    <a:pt x="159839" y="103432"/>
                    <a:pt x="155296" y="101908"/>
                    <a:pt x="149619" y="101908"/>
                  </a:cubicBezTo>
                  <a:cubicBezTo>
                    <a:pt x="145694" y="101908"/>
                    <a:pt x="142170" y="102670"/>
                    <a:pt x="139389" y="104051"/>
                  </a:cubicBezTo>
                  <a:cubicBezTo>
                    <a:pt x="136617" y="105689"/>
                    <a:pt x="134207" y="107461"/>
                    <a:pt x="132445" y="109738"/>
                  </a:cubicBezTo>
                  <a:cubicBezTo>
                    <a:pt x="130559" y="112128"/>
                    <a:pt x="129159" y="114910"/>
                    <a:pt x="128273" y="118072"/>
                  </a:cubicBezTo>
                  <a:cubicBezTo>
                    <a:pt x="127521" y="121225"/>
                    <a:pt x="127140" y="124625"/>
                    <a:pt x="127140" y="128168"/>
                  </a:cubicBezTo>
                  <a:lnTo>
                    <a:pt x="101918" y="128168"/>
                  </a:lnTo>
                  <a:cubicBezTo>
                    <a:pt x="101918" y="121091"/>
                    <a:pt x="103308" y="114290"/>
                    <a:pt x="105689" y="108223"/>
                  </a:cubicBezTo>
                  <a:cubicBezTo>
                    <a:pt x="107966" y="102165"/>
                    <a:pt x="111376" y="96612"/>
                    <a:pt x="115662" y="91811"/>
                  </a:cubicBezTo>
                  <a:cubicBezTo>
                    <a:pt x="120091" y="87144"/>
                    <a:pt x="125130" y="83353"/>
                    <a:pt x="131321" y="80581"/>
                  </a:cubicBezTo>
                  <a:cubicBezTo>
                    <a:pt x="137389" y="78057"/>
                    <a:pt x="144323" y="76667"/>
                    <a:pt x="151762" y="76667"/>
                  </a:cubicBezTo>
                  <a:cubicBezTo>
                    <a:pt x="161477" y="76667"/>
                    <a:pt x="169564" y="78181"/>
                    <a:pt x="176127" y="80953"/>
                  </a:cubicBezTo>
                  <a:cubicBezTo>
                    <a:pt x="182556" y="83725"/>
                    <a:pt x="187852" y="87259"/>
                    <a:pt x="191900" y="91430"/>
                  </a:cubicBezTo>
                  <a:cubicBezTo>
                    <a:pt x="195815" y="95602"/>
                    <a:pt x="198587" y="99889"/>
                    <a:pt x="200358" y="104432"/>
                  </a:cubicBezTo>
                  <a:cubicBezTo>
                    <a:pt x="201873" y="109233"/>
                    <a:pt x="202883" y="113386"/>
                    <a:pt x="202883" y="117300"/>
                  </a:cubicBezTo>
                  <a:cubicBezTo>
                    <a:pt x="202883" y="123749"/>
                    <a:pt x="201882" y="129169"/>
                    <a:pt x="200111" y="133217"/>
                  </a:cubicBezTo>
                  <a:cubicBezTo>
                    <a:pt x="198215" y="137627"/>
                    <a:pt x="195939" y="141170"/>
                    <a:pt x="193167" y="144066"/>
                  </a:cubicBezTo>
                  <a:close/>
                  <a:moveTo>
                    <a:pt x="152400" y="31242"/>
                  </a:moveTo>
                  <a:cubicBezTo>
                    <a:pt x="85630" y="31242"/>
                    <a:pt x="31232" y="85630"/>
                    <a:pt x="31232" y="152400"/>
                  </a:cubicBezTo>
                  <a:cubicBezTo>
                    <a:pt x="31232" y="219170"/>
                    <a:pt x="85630" y="273558"/>
                    <a:pt x="152400" y="273558"/>
                  </a:cubicBezTo>
                  <a:cubicBezTo>
                    <a:pt x="219170" y="273558"/>
                    <a:pt x="273558" y="219170"/>
                    <a:pt x="273558" y="152400"/>
                  </a:cubicBezTo>
                  <a:cubicBezTo>
                    <a:pt x="273558" y="85630"/>
                    <a:pt x="219170" y="31242"/>
                    <a:pt x="152400" y="31242"/>
                  </a:cubicBezTo>
                  <a:close/>
                  <a:moveTo>
                    <a:pt x="152400" y="303848"/>
                  </a:moveTo>
                  <a:cubicBezTo>
                    <a:pt x="68856" y="303848"/>
                    <a:pt x="953" y="235944"/>
                    <a:pt x="953" y="152400"/>
                  </a:cubicBezTo>
                  <a:cubicBezTo>
                    <a:pt x="953" y="68856"/>
                    <a:pt x="68856" y="953"/>
                    <a:pt x="152400" y="953"/>
                  </a:cubicBezTo>
                  <a:cubicBezTo>
                    <a:pt x="235829" y="953"/>
                    <a:pt x="303848" y="68856"/>
                    <a:pt x="303848" y="152400"/>
                  </a:cubicBezTo>
                  <a:cubicBezTo>
                    <a:pt x="303848" y="235944"/>
                    <a:pt x="235829" y="303848"/>
                    <a:pt x="152400" y="303848"/>
                  </a:cubicBezTo>
                  <a:close/>
                </a:path>
              </a:pathLst>
            </a:custGeom>
            <a:solidFill>
              <a:srgbClr val="8695D4">
                <a:alpha val="100000"/>
              </a:srgbClr>
            </a:solid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21600000">
            <a:off x="6318512" y="4385825"/>
            <a:ext cx="3063875" cy="812800"/>
            <a:chOff x="6318512" y="4385825"/>
            <a:chExt cx="3063875" cy="812800"/>
          </a:xfrm>
        </p:grpSpPr>
        <p:sp>
          <p:nvSpPr>
            <p:cNvPr id="2" name="Freeform 2"/>
            <p:cNvSpPr/>
            <p:nvPr/>
          </p:nvSpPr>
          <p:spPr>
            <a:xfrm>
              <a:off x="6318512" y="4385825"/>
              <a:ext cx="3063875" cy="8128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43000"/>
              </a:srgbClr>
            </a:solidFill>
          </p:spPr>
        </p:sp>
      </p:grpSp>
      <p:grpSp>
        <p:nvGrpSpPr>
          <p:cNvPr id="5" name="Group 5"/>
          <p:cNvGrpSpPr/>
          <p:nvPr/>
        </p:nvGrpSpPr>
        <p:grpSpPr>
          <a:xfrm rot="5400000">
            <a:off x="1018644" y="707833"/>
            <a:ext cx="4123389" cy="4615592"/>
            <a:chOff x="1018644" y="707833"/>
            <a:chExt cx="4123389" cy="4615592"/>
          </a:xfrm>
        </p:grpSpPr>
        <p:sp>
          <p:nvSpPr>
            <p:cNvPr id="4" name="Freeform 4"/>
            <p:cNvSpPr/>
            <p:nvPr/>
          </p:nvSpPr>
          <p:spPr>
            <a:xfrm>
              <a:off x="1018644" y="707833"/>
              <a:ext cx="4123389" cy="4615592"/>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sp>
        <p:nvSpPr>
          <p:cNvPr id="6" name="TextBox 6"/>
          <p:cNvSpPr txBox="1"/>
          <p:nvPr/>
        </p:nvSpPr>
        <p:spPr>
          <a:xfrm rot="21600000">
            <a:off x="776065" y="277222"/>
            <a:ext cx="6017475" cy="523875"/>
          </a:xfrm>
          <a:prstGeom prst="rect">
            <a:avLst/>
          </a:prstGeom>
        </p:spPr>
        <p:txBody>
          <a:bodyPr lIns="0" tIns="54000" rIns="0" bIns="0" rtlCol="0" anchor="t"/>
          <a:lstStyle/>
          <a:p>
            <a:pPr algn="l">
              <a:lnSpc>
                <a:spcPts val="4125"/>
              </a:lnSpc>
            </a:pPr>
            <a:r>
              <a:rPr lang="en-US" sz="3750" b="1" i="0" spc="150">
                <a:solidFill>
                  <a:srgbClr val="273A64">
                    <a:alpha val="100000"/>
                  </a:srgbClr>
                </a:solidFill>
                <a:latin typeface="Poppins"/>
              </a:rPr>
              <a:t>COVID-19 </a:t>
            </a:r>
            <a:r>
              <a:rPr lang="en-US" sz="3750" b="1" i="0" spc="150">
                <a:solidFill>
                  <a:srgbClr val="8695D4">
                    <a:alpha val="100000"/>
                  </a:srgbClr>
                </a:solidFill>
                <a:latin typeface="Poppins"/>
              </a:rPr>
              <a:t>Updates</a:t>
            </a:r>
          </a:p>
        </p:txBody>
      </p:sp>
      <p:cxnSp>
        <p:nvCxnSpPr>
          <p:cNvPr id="7" name="Straight Connector 7"/>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8" name="TextBox 8"/>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sp>
        <p:nvSpPr>
          <p:cNvPr id="9" name="TextBox 9"/>
          <p:cNvSpPr txBox="1"/>
          <p:nvPr/>
        </p:nvSpPr>
        <p:spPr>
          <a:xfrm rot="21600000">
            <a:off x="966566" y="1282084"/>
            <a:ext cx="4201375" cy="742950"/>
          </a:xfrm>
          <a:prstGeom prst="rect">
            <a:avLst/>
          </a:prstGeom>
        </p:spPr>
        <p:txBody>
          <a:bodyPr lIns="0" tIns="21600" rIns="0" bIns="0" rtlCol="0" anchor="t"/>
          <a:lstStyle/>
          <a:p>
            <a:pPr marL="315750" lvl="0" indent="-285750" algn="l">
              <a:lnSpc>
                <a:spcPts val="1950"/>
              </a:lnSpc>
              <a:buSzPct val="150000"/>
              <a:buFont typeface="Arial" panose="020B0604020202020204" pitchFamily="34" charset="0"/>
              <a:buChar char="•"/>
            </a:pPr>
            <a:r>
              <a:rPr lang="en-US" sz="1500" b="0" i="0" spc="0" dirty="0">
                <a:solidFill>
                  <a:srgbClr val="EBE9E9">
                    <a:alpha val="100000"/>
                  </a:srgbClr>
                </a:solidFill>
                <a:latin typeface="Nunito"/>
              </a:rPr>
              <a:t>State flexibilities are extended though the State of Emergency Declaration, currently set to expire on </a:t>
            </a:r>
            <a:r>
              <a:rPr lang="en-US" sz="1500" b="0" i="0" spc="0" dirty="0" smtClean="0">
                <a:solidFill>
                  <a:srgbClr val="EBE9E9">
                    <a:alpha val="100000"/>
                  </a:srgbClr>
                </a:solidFill>
                <a:latin typeface="Nunito"/>
              </a:rPr>
              <a:t>December 31, </a:t>
            </a:r>
            <a:r>
              <a:rPr lang="en-US" sz="1500" b="0" i="0" spc="0" dirty="0">
                <a:solidFill>
                  <a:srgbClr val="EBE9E9">
                    <a:alpha val="100000"/>
                  </a:srgbClr>
                </a:solidFill>
                <a:latin typeface="Nunito"/>
              </a:rPr>
              <a:t>2021.</a:t>
            </a:r>
          </a:p>
        </p:txBody>
      </p:sp>
      <p:sp>
        <p:nvSpPr>
          <p:cNvPr id="10" name="TextBox 10"/>
          <p:cNvSpPr txBox="1"/>
          <p:nvPr/>
        </p:nvSpPr>
        <p:spPr>
          <a:xfrm rot="21600000">
            <a:off x="966566" y="2310784"/>
            <a:ext cx="4048975" cy="1238250"/>
          </a:xfrm>
          <a:prstGeom prst="rect">
            <a:avLst/>
          </a:prstGeom>
        </p:spPr>
        <p:txBody>
          <a:bodyPr lIns="0" tIns="21600" rIns="0" bIns="0" rtlCol="0" anchor="t"/>
          <a:lstStyle/>
          <a:p>
            <a:pPr marL="315750" lvl="0" indent="-285750" algn="l">
              <a:lnSpc>
                <a:spcPts val="1950"/>
              </a:lnSpc>
              <a:buSzPct val="150000"/>
              <a:buFont typeface="Arial" panose="020B0604020202020204" pitchFamily="34" charset="0"/>
              <a:buChar char="•"/>
            </a:pPr>
            <a:r>
              <a:rPr lang="en-US" sz="1500" b="0" i="0" spc="0" dirty="0">
                <a:solidFill>
                  <a:srgbClr val="EBE9E9">
                    <a:alpha val="100000"/>
                  </a:srgbClr>
                </a:solidFill>
                <a:latin typeface="Nunito"/>
              </a:rPr>
              <a:t>Federal flexibilities are extended through </a:t>
            </a:r>
            <a:r>
              <a:rPr lang="en-US" sz="1500" b="0" i="0" spc="0" dirty="0" smtClean="0">
                <a:solidFill>
                  <a:srgbClr val="EBE9E9">
                    <a:alpha val="100000"/>
                  </a:srgbClr>
                </a:solidFill>
                <a:latin typeface="Nunito"/>
              </a:rPr>
              <a:t>the Federal </a:t>
            </a:r>
            <a:r>
              <a:rPr lang="en-US" sz="1500" b="0" i="0" spc="0" dirty="0">
                <a:solidFill>
                  <a:srgbClr val="EBE9E9">
                    <a:alpha val="100000"/>
                  </a:srgbClr>
                </a:solidFill>
                <a:latin typeface="Nunito"/>
              </a:rPr>
              <a:t>Public Health </a:t>
            </a:r>
            <a:r>
              <a:rPr lang="en-US" sz="1500" b="0" i="0" spc="0" dirty="0" smtClean="0">
                <a:solidFill>
                  <a:srgbClr val="EBE9E9">
                    <a:alpha val="100000"/>
                  </a:srgbClr>
                </a:solidFill>
                <a:latin typeface="Nunito"/>
              </a:rPr>
              <a:t>Emergency.  It was extended last week until January 16, 2022.  Will </a:t>
            </a:r>
            <a:r>
              <a:rPr lang="en-US" sz="1500" b="0" i="0" spc="0" dirty="0">
                <a:solidFill>
                  <a:srgbClr val="EBE9E9">
                    <a:alpha val="100000"/>
                  </a:srgbClr>
                </a:solidFill>
                <a:latin typeface="Nunito"/>
              </a:rPr>
              <a:t>receive notification 60 days prior to termination.</a:t>
            </a:r>
          </a:p>
        </p:txBody>
      </p:sp>
      <p:sp>
        <p:nvSpPr>
          <p:cNvPr id="11" name="TextBox 11"/>
          <p:cNvSpPr txBox="1"/>
          <p:nvPr/>
        </p:nvSpPr>
        <p:spPr>
          <a:xfrm rot="21600000">
            <a:off x="1318991" y="3615709"/>
            <a:ext cx="3896575" cy="1238250"/>
          </a:xfrm>
          <a:prstGeom prst="rect">
            <a:avLst/>
          </a:prstGeom>
        </p:spPr>
        <p:txBody>
          <a:bodyPr lIns="0" tIns="21600" rIns="0" bIns="0" rtlCol="0" anchor="t"/>
          <a:lstStyle/>
          <a:p>
            <a:pPr marL="315750" lvl="0" indent="-285750" algn="l">
              <a:lnSpc>
                <a:spcPts val="1950"/>
              </a:lnSpc>
              <a:buSzPct val="150000"/>
              <a:buFont typeface="Arial" panose="020B0604020202020204" pitchFamily="34" charset="0"/>
              <a:buChar char="•"/>
            </a:pPr>
            <a:r>
              <a:rPr lang="en-US" sz="1500" b="0" i="0" spc="0" dirty="0">
                <a:solidFill>
                  <a:srgbClr val="EBE9E9">
                    <a:alpha val="100000"/>
                  </a:srgbClr>
                </a:solidFill>
                <a:latin typeface="Nunito"/>
              </a:rPr>
              <a:t>These dates are subject to change upon extension of the State of Emergency or Public Health Emergency. Visit the site below to stay up to date on the latest extensions.</a:t>
            </a:r>
          </a:p>
        </p:txBody>
      </p:sp>
      <p:sp>
        <p:nvSpPr>
          <p:cNvPr id="12" name="TextBox 12">
            <a:hlinkClick r:id="rId2"/>
          </p:cNvPr>
          <p:cNvSpPr txBox="1"/>
          <p:nvPr/>
        </p:nvSpPr>
        <p:spPr>
          <a:xfrm rot="21600000">
            <a:off x="6472500" y="4468375"/>
            <a:ext cx="2763100" cy="647700"/>
          </a:xfrm>
          <a:prstGeom prst="rect">
            <a:avLst/>
          </a:prstGeom>
        </p:spPr>
        <p:txBody>
          <a:bodyPr lIns="0" tIns="25200" rIns="0" bIns="0" rtlCol="0" anchor="t"/>
          <a:lstStyle/>
          <a:p>
            <a:pPr algn="ctr">
              <a:lnSpc>
                <a:spcPts val="2588"/>
              </a:lnSpc>
            </a:pPr>
            <a:r>
              <a:rPr lang="en-US" sz="1725" b="0" i="0" spc="0">
                <a:solidFill>
                  <a:srgbClr val="273A64">
                    <a:alpha val="100000"/>
                  </a:srgbClr>
                </a:solidFill>
                <a:latin typeface="Nunito"/>
              </a:rPr>
              <a:t>health.mo.gov/seniors/hcbs/covid-19-provider-info</a:t>
            </a:r>
          </a:p>
        </p:txBody>
      </p:sp>
      <p:grpSp>
        <p:nvGrpSpPr>
          <p:cNvPr id="14" name="Group 14"/>
          <p:cNvGrpSpPr/>
          <p:nvPr/>
        </p:nvGrpSpPr>
        <p:grpSpPr>
          <a:xfrm rot="21600000">
            <a:off x="6274594" y="800100"/>
            <a:ext cx="3148012" cy="3409950"/>
            <a:chOff x="6274594" y="800100"/>
            <a:chExt cx="3148012" cy="3409950"/>
          </a:xfrm>
        </p:grpSpPr>
        <p:sp>
          <p:nvSpPr>
            <p:cNvPr id="13" name="Freeform 13"/>
            <p:cNvSpPr/>
            <p:nvPr/>
          </p:nvSpPr>
          <p:spPr>
            <a:xfrm>
              <a:off x="6274594" y="800100"/>
              <a:ext cx="3148012" cy="3409950"/>
            </a:xfrm>
            <a:custGeom>
              <a:avLst/>
              <a:gdLst/>
              <a:ahLst/>
              <a:cxnLst/>
              <a:rect l="0" t="0" r="0" b="0"/>
              <a:pathLst>
                <a:path w="304800" h="304800">
                  <a:moveTo>
                    <a:pt x="0" y="0"/>
                  </a:moveTo>
                  <a:lnTo>
                    <a:pt x="0" y="304800"/>
                  </a:lnTo>
                  <a:lnTo>
                    <a:pt x="304800" y="304800"/>
                  </a:lnTo>
                  <a:lnTo>
                    <a:pt x="304800" y="0"/>
                  </a:lnTo>
                  <a:lnTo>
                    <a:pt x="0" y="0"/>
                  </a:lnTo>
                  <a:close/>
                </a:path>
              </a:pathLst>
            </a:custGeom>
            <a:blipFill>
              <a:blip r:embed="rId3" cstate="screen">
                <a:alphaModFix/>
                <a:extLst>
                  <a:ext uri="{28A0092B-C50C-407E-A947-70E740481C1C}">
                    <a14:useLocalDpi xmlns:a14="http://schemas.microsoft.com/office/drawing/2010/main"/>
                  </a:ext>
                </a:extLst>
              </a:blip>
              <a:stretch>
                <a:fillRect b="559"/>
              </a:stretch>
            </a:blipFill>
          </p:spPr>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63888" y="1469833"/>
            <a:ext cx="3913839" cy="2777267"/>
            <a:chOff x="1063888" y="1469833"/>
            <a:chExt cx="3913839" cy="2777267"/>
          </a:xfrm>
        </p:grpSpPr>
        <p:sp>
          <p:nvSpPr>
            <p:cNvPr id="2" name="Freeform 2"/>
            <p:cNvSpPr/>
            <p:nvPr/>
          </p:nvSpPr>
          <p:spPr>
            <a:xfrm>
              <a:off x="1063888" y="1469833"/>
              <a:ext cx="3913839" cy="277726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8695D4">
                <a:alpha val="43000"/>
              </a:srgbClr>
            </a:solidFill>
          </p:spPr>
        </p:sp>
      </p:grpSp>
      <p:sp>
        <p:nvSpPr>
          <p:cNvPr id="4" name="TextBox 4"/>
          <p:cNvSpPr txBox="1"/>
          <p:nvPr/>
        </p:nvSpPr>
        <p:spPr>
          <a:xfrm rot="21600000">
            <a:off x="802613" y="340697"/>
            <a:ext cx="5187212" cy="523875"/>
          </a:xfrm>
          <a:prstGeom prst="rect">
            <a:avLst/>
          </a:prstGeom>
        </p:spPr>
        <p:txBody>
          <a:bodyPr lIns="0" tIns="54000" rIns="0" bIns="0" rtlCol="0" anchor="t"/>
          <a:lstStyle/>
          <a:p>
            <a:pPr algn="l">
              <a:lnSpc>
                <a:spcPts val="4125"/>
              </a:lnSpc>
            </a:pPr>
            <a:r>
              <a:rPr lang="en-US" sz="3750" b="1" i="0" spc="150">
                <a:solidFill>
                  <a:srgbClr val="273A64">
                    <a:alpha val="100000"/>
                  </a:srgbClr>
                </a:solidFill>
                <a:latin typeface="Poppins"/>
              </a:rPr>
              <a:t>Regulations</a:t>
            </a:r>
          </a:p>
        </p:txBody>
      </p:sp>
      <p:cxnSp>
        <p:nvCxnSpPr>
          <p:cNvPr id="5" name="Straight Connector 5"/>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sp>
        <p:nvSpPr>
          <p:cNvPr id="7" name="TextBox 7"/>
          <p:cNvSpPr txBox="1"/>
          <p:nvPr/>
        </p:nvSpPr>
        <p:spPr>
          <a:xfrm rot="21600000">
            <a:off x="1304925" y="1843671"/>
            <a:ext cx="2740875" cy="247650"/>
          </a:xfrm>
          <a:prstGeom prst="rect">
            <a:avLst/>
          </a:prstGeom>
        </p:spPr>
        <p:txBody>
          <a:bodyPr lIns="0" tIns="25200" rIns="0" bIns="0" rtlCol="0" anchor="t"/>
          <a:lstStyle/>
          <a:p>
            <a:pPr algn="l">
              <a:lnSpc>
                <a:spcPts val="1980"/>
              </a:lnSpc>
            </a:pPr>
            <a:r>
              <a:rPr lang="en-US" sz="1650" b="1" i="0" spc="0">
                <a:solidFill>
                  <a:srgbClr val="273A64"/>
                </a:solidFill>
                <a:latin typeface="Nunito"/>
              </a:rPr>
              <a:t>CDS Regulations</a:t>
            </a:r>
          </a:p>
        </p:txBody>
      </p:sp>
      <p:sp>
        <p:nvSpPr>
          <p:cNvPr id="8" name="TextBox 8"/>
          <p:cNvSpPr txBox="1"/>
          <p:nvPr/>
        </p:nvSpPr>
        <p:spPr>
          <a:xfrm rot="21600000">
            <a:off x="1416844" y="3155739"/>
            <a:ext cx="3445725" cy="685800"/>
          </a:xfrm>
          <a:prstGeom prst="rect">
            <a:avLst/>
          </a:prstGeom>
        </p:spPr>
        <p:txBody>
          <a:bodyPr lIns="0" tIns="21600" rIns="0" bIns="0" rtlCol="0" anchor="t"/>
          <a:lstStyle/>
          <a:p>
            <a:pPr marL="316287" lvl="0" indent="-285750" algn="l">
              <a:lnSpc>
                <a:spcPts val="1832"/>
              </a:lnSpc>
              <a:buSzPct val="150000"/>
              <a:buFont typeface="Arial" panose="020B0604020202020204" pitchFamily="34" charset="0"/>
              <a:buChar char="•"/>
            </a:pPr>
            <a:r>
              <a:rPr lang="en-US" sz="1527" b="0" i="0" spc="0" dirty="0">
                <a:solidFill>
                  <a:srgbClr val="273A64"/>
                </a:solidFill>
                <a:latin typeface="Nunito"/>
              </a:rPr>
              <a:t>CDS</a:t>
            </a:r>
          </a:p>
          <a:p>
            <a:pPr marL="316287" lvl="0" indent="-285750" algn="l">
              <a:lnSpc>
                <a:spcPts val="1832"/>
              </a:lnSpc>
              <a:buSzPct val="150000"/>
              <a:buFont typeface="Arial" panose="020B0604020202020204" pitchFamily="34" charset="0"/>
              <a:buChar char="•"/>
            </a:pPr>
            <a:r>
              <a:rPr lang="en-US" sz="1527" b="0" i="0" spc="0" dirty="0">
                <a:solidFill>
                  <a:srgbClr val="273A64"/>
                </a:solidFill>
                <a:latin typeface="Nunito"/>
              </a:rPr>
              <a:t>Personal Care</a:t>
            </a:r>
          </a:p>
          <a:p>
            <a:pPr marL="316287" lvl="0" indent="-285750" algn="l">
              <a:lnSpc>
                <a:spcPts val="1832"/>
              </a:lnSpc>
              <a:buSzPct val="150000"/>
              <a:buFont typeface="Arial" panose="020B0604020202020204" pitchFamily="34" charset="0"/>
              <a:buChar char="•"/>
            </a:pPr>
            <a:r>
              <a:rPr lang="en-US" sz="1527" b="0" i="0" spc="0" dirty="0">
                <a:solidFill>
                  <a:srgbClr val="273A64"/>
                </a:solidFill>
                <a:latin typeface="Nunito"/>
              </a:rPr>
              <a:t>Service Standard Regulations</a:t>
            </a:r>
          </a:p>
        </p:txBody>
      </p:sp>
      <p:grpSp>
        <p:nvGrpSpPr>
          <p:cNvPr id="10" name="Group 10"/>
          <p:cNvGrpSpPr/>
          <p:nvPr/>
        </p:nvGrpSpPr>
        <p:grpSpPr>
          <a:xfrm rot="21600000">
            <a:off x="6066611" y="601265"/>
            <a:ext cx="3412893" cy="4388645"/>
            <a:chOff x="6066611" y="601265"/>
            <a:chExt cx="3412893" cy="4388645"/>
          </a:xfrm>
        </p:grpSpPr>
        <p:sp>
          <p:nvSpPr>
            <p:cNvPr id="9" name="Freeform 9"/>
            <p:cNvSpPr/>
            <p:nvPr/>
          </p:nvSpPr>
          <p:spPr>
            <a:xfrm>
              <a:off x="6066611" y="601265"/>
              <a:ext cx="3412893" cy="4388645"/>
            </a:xfrm>
            <a:custGeom>
              <a:avLst/>
              <a:gdLst/>
              <a:ahLst/>
              <a:cxnLst/>
              <a:rect l="0" t="0" r="0" b="0"/>
              <a:pathLst>
                <a:path w="304800" h="304800">
                  <a:moveTo>
                    <a:pt x="0" y="0"/>
                  </a:moveTo>
                  <a:lnTo>
                    <a:pt x="0" y="304800"/>
                  </a:lnTo>
                  <a:lnTo>
                    <a:pt x="304800" y="304800"/>
                  </a:lnTo>
                  <a:lnTo>
                    <a:pt x="304800" y="0"/>
                  </a:lnTo>
                  <a:lnTo>
                    <a:pt x="0" y="0"/>
                  </a:lnTo>
                  <a:close/>
                </a:path>
              </a:pathLst>
            </a:custGeom>
            <a:blipFill>
              <a:blip r:embed="rId2" cstate="screen">
                <a:alphaModFix/>
                <a:extLst>
                  <a:ext uri="{28A0092B-C50C-407E-A947-70E740481C1C}">
                    <a14:useLocalDpi xmlns:a14="http://schemas.microsoft.com/office/drawing/2010/main"/>
                  </a:ext>
                </a:extLst>
              </a:blip>
              <a:stretch>
                <a:fillRect b="217"/>
              </a:stretch>
            </a:blipFill>
          </p:spPr>
        </p:sp>
      </p:grpSp>
      <p:grpSp>
        <p:nvGrpSpPr>
          <p:cNvPr id="12" name="Group 12"/>
          <p:cNvGrpSpPr/>
          <p:nvPr/>
        </p:nvGrpSpPr>
        <p:grpSpPr>
          <a:xfrm>
            <a:off x="8817238" y="-32736"/>
            <a:ext cx="961089" cy="1243742"/>
            <a:chOff x="8817238" y="-32736"/>
            <a:chExt cx="961089" cy="1243742"/>
          </a:xfrm>
        </p:grpSpPr>
        <p:sp>
          <p:nvSpPr>
            <p:cNvPr id="11" name="Freeform 11"/>
            <p:cNvSpPr/>
            <p:nvPr/>
          </p:nvSpPr>
          <p:spPr>
            <a:xfrm>
              <a:off x="8817238" y="-32736"/>
              <a:ext cx="961089" cy="1243742"/>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100000"/>
              </a:srgbClr>
            </a:solidFill>
          </p:spPr>
        </p:sp>
      </p:grpSp>
      <p:grpSp>
        <p:nvGrpSpPr>
          <p:cNvPr id="14" name="Group 14"/>
          <p:cNvGrpSpPr/>
          <p:nvPr/>
        </p:nvGrpSpPr>
        <p:grpSpPr>
          <a:xfrm rot="16200000" flipH="1">
            <a:off x="9007467" y="4502158"/>
            <a:ext cx="238125" cy="1181100"/>
            <a:chOff x="9007467" y="4502158"/>
            <a:chExt cx="238125" cy="1181100"/>
          </a:xfrm>
        </p:grpSpPr>
        <p:sp>
          <p:nvSpPr>
            <p:cNvPr id="13" name="Freeform 13"/>
            <p:cNvSpPr/>
            <p:nvPr/>
          </p:nvSpPr>
          <p:spPr>
            <a:xfrm>
              <a:off x="9007467" y="4502158"/>
              <a:ext cx="238125" cy="11811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grpSp>
        <p:nvGrpSpPr>
          <p:cNvPr id="16" name="Group 16"/>
          <p:cNvGrpSpPr/>
          <p:nvPr/>
        </p:nvGrpSpPr>
        <p:grpSpPr>
          <a:xfrm rot="10800000" flipH="1">
            <a:off x="9478161" y="4049704"/>
            <a:ext cx="238125" cy="1104916"/>
            <a:chOff x="9478161" y="4049704"/>
            <a:chExt cx="238125" cy="1104916"/>
          </a:xfrm>
        </p:grpSpPr>
        <p:sp>
          <p:nvSpPr>
            <p:cNvPr id="15" name="Freeform 15"/>
            <p:cNvSpPr/>
            <p:nvPr/>
          </p:nvSpPr>
          <p:spPr>
            <a:xfrm>
              <a:off x="9478161" y="4049704"/>
              <a:ext cx="238125" cy="110491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sp>
        <p:nvSpPr>
          <p:cNvPr id="17" name="TextBox 17"/>
          <p:cNvSpPr txBox="1"/>
          <p:nvPr/>
        </p:nvSpPr>
        <p:spPr>
          <a:xfrm rot="21600000">
            <a:off x="1457325" y="2196096"/>
            <a:ext cx="2740875" cy="228600"/>
          </a:xfrm>
          <a:prstGeom prst="rect">
            <a:avLst/>
          </a:prstGeom>
        </p:spPr>
        <p:txBody>
          <a:bodyPr lIns="0" tIns="21600" rIns="0" bIns="0" rtlCol="0" anchor="t"/>
          <a:lstStyle/>
          <a:p>
            <a:pPr marL="316287" lvl="0" indent="-285750" algn="l">
              <a:lnSpc>
                <a:spcPts val="1832"/>
              </a:lnSpc>
              <a:buSzPct val="150000"/>
              <a:buFont typeface="Arial" panose="020B0604020202020204" pitchFamily="34" charset="0"/>
              <a:buChar char="•"/>
            </a:pPr>
            <a:r>
              <a:rPr lang="en-US" sz="1527" b="0" i="0" spc="0" dirty="0">
                <a:solidFill>
                  <a:srgbClr val="273A64"/>
                </a:solidFill>
                <a:latin typeface="Nunito"/>
              </a:rPr>
              <a:t>House Bill 1682</a:t>
            </a:r>
          </a:p>
        </p:txBody>
      </p:sp>
      <p:sp>
        <p:nvSpPr>
          <p:cNvPr id="18" name="TextBox 18"/>
          <p:cNvSpPr txBox="1"/>
          <p:nvPr/>
        </p:nvSpPr>
        <p:spPr>
          <a:xfrm rot="21600000">
            <a:off x="1302544" y="2812839"/>
            <a:ext cx="3445725" cy="247650"/>
          </a:xfrm>
          <a:prstGeom prst="rect">
            <a:avLst/>
          </a:prstGeom>
        </p:spPr>
        <p:txBody>
          <a:bodyPr lIns="0" tIns="25200" rIns="0" bIns="0" rtlCol="0" anchor="t"/>
          <a:lstStyle/>
          <a:p>
            <a:pPr algn="l">
              <a:lnSpc>
                <a:spcPts val="1980"/>
              </a:lnSpc>
            </a:pPr>
            <a:r>
              <a:rPr lang="en-US" sz="1650" b="1" i="0" spc="0">
                <a:solidFill>
                  <a:srgbClr val="273A64"/>
                </a:solidFill>
                <a:latin typeface="Nunito"/>
              </a:rPr>
              <a:t>Regulation Revisions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1337">
            <a:off x="9524854" y="9693"/>
            <a:ext cx="238125" cy="733456"/>
            <a:chOff x="9524854" y="9693"/>
            <a:chExt cx="238125" cy="733456"/>
          </a:xfrm>
        </p:grpSpPr>
        <p:sp>
          <p:nvSpPr>
            <p:cNvPr id="2" name="Freeform 2"/>
            <p:cNvSpPr/>
            <p:nvPr/>
          </p:nvSpPr>
          <p:spPr>
            <a:xfrm>
              <a:off x="9524854" y="9693"/>
              <a:ext cx="238125" cy="73345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grpSp>
        <p:nvGrpSpPr>
          <p:cNvPr id="5" name="Group 5"/>
          <p:cNvGrpSpPr/>
          <p:nvPr/>
        </p:nvGrpSpPr>
        <p:grpSpPr>
          <a:xfrm rot="5400000">
            <a:off x="9277335" y="-247665"/>
            <a:ext cx="238125" cy="733456"/>
            <a:chOff x="9277335" y="-247665"/>
            <a:chExt cx="238125" cy="733456"/>
          </a:xfrm>
        </p:grpSpPr>
        <p:sp>
          <p:nvSpPr>
            <p:cNvPr id="4" name="Freeform 4"/>
            <p:cNvSpPr/>
            <p:nvPr/>
          </p:nvSpPr>
          <p:spPr>
            <a:xfrm>
              <a:off x="9277335" y="-247665"/>
              <a:ext cx="238125" cy="73345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grpSp>
        <p:nvGrpSpPr>
          <p:cNvPr id="7" name="Group 7"/>
          <p:cNvGrpSpPr/>
          <p:nvPr/>
        </p:nvGrpSpPr>
        <p:grpSpPr>
          <a:xfrm rot="21600000">
            <a:off x="184412" y="232925"/>
            <a:ext cx="9350375" cy="1155700"/>
            <a:chOff x="184412" y="232925"/>
            <a:chExt cx="9350375" cy="1155700"/>
          </a:xfrm>
        </p:grpSpPr>
        <p:sp>
          <p:nvSpPr>
            <p:cNvPr id="6" name="Freeform 6"/>
            <p:cNvSpPr/>
            <p:nvPr/>
          </p:nvSpPr>
          <p:spPr>
            <a:xfrm>
              <a:off x="184412" y="232925"/>
              <a:ext cx="9350375" cy="11557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43000"/>
              </a:srgbClr>
            </a:solidFill>
          </p:spPr>
        </p:sp>
      </p:grpSp>
      <p:sp>
        <p:nvSpPr>
          <p:cNvPr id="8" name="TextBox 8"/>
          <p:cNvSpPr txBox="1"/>
          <p:nvPr/>
        </p:nvSpPr>
        <p:spPr>
          <a:xfrm rot="21600000">
            <a:off x="522567" y="549329"/>
            <a:ext cx="5722200" cy="523875"/>
          </a:xfrm>
          <a:prstGeom prst="rect">
            <a:avLst/>
          </a:prstGeom>
        </p:spPr>
        <p:txBody>
          <a:bodyPr lIns="0" tIns="54000" rIns="0" bIns="0" rtlCol="0" anchor="t"/>
          <a:lstStyle/>
          <a:p>
            <a:pPr algn="l">
              <a:lnSpc>
                <a:spcPts val="4125"/>
              </a:lnSpc>
            </a:pPr>
            <a:r>
              <a:rPr lang="en-US" sz="3750" b="1" i="0" spc="150">
                <a:solidFill>
                  <a:srgbClr val="273A64">
                    <a:alpha val="100000"/>
                  </a:srgbClr>
                </a:solidFill>
                <a:latin typeface="Poppins"/>
              </a:rPr>
              <a:t>LOC </a:t>
            </a:r>
            <a:r>
              <a:rPr lang="en-US" sz="3750" b="1" i="0" spc="150">
                <a:solidFill>
                  <a:srgbClr val="8695D4">
                    <a:alpha val="100000"/>
                  </a:srgbClr>
                </a:solidFill>
                <a:latin typeface="Poppins"/>
              </a:rPr>
              <a:t>Transformation</a:t>
            </a:r>
          </a:p>
        </p:txBody>
      </p:sp>
      <p:grpSp>
        <p:nvGrpSpPr>
          <p:cNvPr id="10" name="Group 10"/>
          <p:cNvGrpSpPr/>
          <p:nvPr/>
        </p:nvGrpSpPr>
        <p:grpSpPr>
          <a:xfrm rot="21600000">
            <a:off x="242309" y="3293080"/>
            <a:ext cx="1691559" cy="237875"/>
            <a:chOff x="242309" y="3293080"/>
            <a:chExt cx="1691559" cy="237875"/>
          </a:xfrm>
        </p:grpSpPr>
        <p:sp>
          <p:nvSpPr>
            <p:cNvPr id="9" name="Freeform 9"/>
            <p:cNvSpPr/>
            <p:nvPr/>
          </p:nvSpPr>
          <p:spPr>
            <a:xfrm>
              <a:off x="242309" y="3293080"/>
              <a:ext cx="1691559" cy="23787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grpSp>
        <p:nvGrpSpPr>
          <p:cNvPr id="12" name="Group 12"/>
          <p:cNvGrpSpPr/>
          <p:nvPr/>
        </p:nvGrpSpPr>
        <p:grpSpPr>
          <a:xfrm rot="21600000">
            <a:off x="1933868" y="3293080"/>
            <a:ext cx="1035882" cy="237875"/>
            <a:chOff x="1933868" y="3293080"/>
            <a:chExt cx="1035882" cy="237875"/>
          </a:xfrm>
        </p:grpSpPr>
        <p:sp>
          <p:nvSpPr>
            <p:cNvPr id="11" name="Freeform 11"/>
            <p:cNvSpPr/>
            <p:nvPr/>
          </p:nvSpPr>
          <p:spPr>
            <a:xfrm>
              <a:off x="1933868" y="3293080"/>
              <a:ext cx="1035882" cy="23787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67000"/>
              </a:srgbClr>
            </a:solidFill>
          </p:spPr>
        </p:sp>
      </p:grpSp>
      <p:grpSp>
        <p:nvGrpSpPr>
          <p:cNvPr id="14" name="Group 14"/>
          <p:cNvGrpSpPr/>
          <p:nvPr/>
        </p:nvGrpSpPr>
        <p:grpSpPr>
          <a:xfrm rot="21600000">
            <a:off x="4008389" y="3293080"/>
            <a:ext cx="1691559" cy="237875"/>
            <a:chOff x="4008389" y="3293080"/>
            <a:chExt cx="1691559" cy="237875"/>
          </a:xfrm>
        </p:grpSpPr>
        <p:sp>
          <p:nvSpPr>
            <p:cNvPr id="13" name="Freeform 13"/>
            <p:cNvSpPr/>
            <p:nvPr/>
          </p:nvSpPr>
          <p:spPr>
            <a:xfrm>
              <a:off x="4008389" y="3293080"/>
              <a:ext cx="1691559" cy="23787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100000"/>
              </a:srgbClr>
            </a:solidFill>
          </p:spPr>
        </p:sp>
      </p:grpSp>
      <p:grpSp>
        <p:nvGrpSpPr>
          <p:cNvPr id="16" name="Group 16"/>
          <p:cNvGrpSpPr/>
          <p:nvPr/>
        </p:nvGrpSpPr>
        <p:grpSpPr>
          <a:xfrm rot="21600000">
            <a:off x="5699948" y="3293080"/>
            <a:ext cx="1691559" cy="237875"/>
            <a:chOff x="5699948" y="3293080"/>
            <a:chExt cx="1691559" cy="237875"/>
          </a:xfrm>
        </p:grpSpPr>
        <p:sp>
          <p:nvSpPr>
            <p:cNvPr id="15" name="Freeform 15"/>
            <p:cNvSpPr/>
            <p:nvPr/>
          </p:nvSpPr>
          <p:spPr>
            <a:xfrm>
              <a:off x="5699948" y="3293080"/>
              <a:ext cx="1691559" cy="23787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0E4F6">
                <a:alpha val="100000"/>
              </a:srgbClr>
            </a:solidFill>
          </p:spPr>
        </p:sp>
      </p:grpSp>
      <p:cxnSp>
        <p:nvCxnSpPr>
          <p:cNvPr id="17" name="Straight Connector 17"/>
          <p:cNvCxnSpPr>
            <a:cxnSpLocks/>
          </p:cNvCxnSpPr>
          <p:nvPr/>
        </p:nvCxnSpPr>
        <p:spPr>
          <a:xfrm rot="5400000">
            <a:off x="-301377" y="4051128"/>
            <a:ext cx="1351677" cy="0"/>
          </a:xfrm>
          <a:prstGeom prst="line">
            <a:avLst/>
          </a:prstGeom>
          <a:ln w="13208">
            <a:solidFill>
              <a:srgbClr val="464646">
                <a:alpha val="100000"/>
              </a:srgbClr>
            </a:solidFill>
          </a:ln>
        </p:spPr>
        <p:style>
          <a:lnRef idx="1">
            <a:schemeClr val="accent1"/>
          </a:lnRef>
          <a:fillRef idx="0">
            <a:schemeClr val="accent1"/>
          </a:fillRef>
          <a:effectRef idx="0">
            <a:schemeClr val="accent1"/>
          </a:effectRef>
          <a:fontRef idx="minor">
            <a:schemeClr val="tx1"/>
          </a:fontRef>
        </p:style>
      </p:cxnSp>
      <p:sp>
        <p:nvSpPr>
          <p:cNvPr id="18" name="TextBox 18"/>
          <p:cNvSpPr txBox="1"/>
          <p:nvPr/>
        </p:nvSpPr>
        <p:spPr>
          <a:xfrm rot="21600000">
            <a:off x="549327" y="3744734"/>
            <a:ext cx="1826462" cy="295275"/>
          </a:xfrm>
          <a:prstGeom prst="rect">
            <a:avLst/>
          </a:prstGeom>
        </p:spPr>
        <p:txBody>
          <a:bodyPr lIns="0" tIns="36000" rIns="0" bIns="0" rtlCol="0" anchor="t"/>
          <a:lstStyle/>
          <a:p>
            <a:pPr algn="l">
              <a:lnSpc>
                <a:spcPts val="2397"/>
              </a:lnSpc>
            </a:pPr>
            <a:r>
              <a:rPr lang="en-US" b="1" i="0" spc="0">
                <a:solidFill>
                  <a:srgbClr val="000000">
                    <a:alpha val="100000"/>
                  </a:srgbClr>
                </a:solidFill>
                <a:latin typeface="Bebas Neue"/>
              </a:rPr>
              <a:t>Fall 2020</a:t>
            </a:r>
          </a:p>
        </p:txBody>
      </p:sp>
      <p:sp>
        <p:nvSpPr>
          <p:cNvPr id="19" name="TextBox 19"/>
          <p:cNvSpPr txBox="1"/>
          <p:nvPr/>
        </p:nvSpPr>
        <p:spPr>
          <a:xfrm rot="21600000">
            <a:off x="549327" y="4157130"/>
            <a:ext cx="1593036" cy="438150"/>
          </a:xfrm>
          <a:prstGeom prst="rect">
            <a:avLst/>
          </a:prstGeom>
        </p:spPr>
        <p:txBody>
          <a:bodyPr lIns="0" tIns="18000" rIns="0" bIns="0" rtlCol="0" anchor="t"/>
          <a:lstStyle/>
          <a:p>
            <a:pPr algn="l">
              <a:lnSpc>
                <a:spcPts val="1759"/>
              </a:lnSpc>
            </a:pPr>
            <a:r>
              <a:rPr lang="en-US" sz="1353" b="1" i="0" spc="0">
                <a:solidFill>
                  <a:srgbClr val="000000">
                    <a:alpha val="100000"/>
                  </a:srgbClr>
                </a:solidFill>
                <a:latin typeface="Nunito"/>
              </a:rPr>
              <a:t>Stakeholder Engagement</a:t>
            </a:r>
          </a:p>
        </p:txBody>
      </p:sp>
      <p:grpSp>
        <p:nvGrpSpPr>
          <p:cNvPr id="21" name="Group 21"/>
          <p:cNvGrpSpPr/>
          <p:nvPr/>
        </p:nvGrpSpPr>
        <p:grpSpPr>
          <a:xfrm rot="21600000">
            <a:off x="5785704" y="3338476"/>
            <a:ext cx="132153" cy="132153"/>
            <a:chOff x="5785704" y="3338476"/>
            <a:chExt cx="132153" cy="132153"/>
          </a:xfrm>
        </p:grpSpPr>
        <p:sp>
          <p:nvSpPr>
            <p:cNvPr id="20" name="Freeform 20"/>
            <p:cNvSpPr/>
            <p:nvPr/>
          </p:nvSpPr>
          <p:spPr>
            <a:xfrm>
              <a:off x="5785704" y="3338476"/>
              <a:ext cx="132153" cy="132153"/>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464646">
                <a:alpha val="100000"/>
              </a:srgbClr>
            </a:solidFill>
          </p:spPr>
        </p:sp>
      </p:grpSp>
      <p:cxnSp>
        <p:nvCxnSpPr>
          <p:cNvPr id="22" name="Straight Connector 22"/>
          <p:cNvCxnSpPr>
            <a:cxnSpLocks/>
          </p:cNvCxnSpPr>
          <p:nvPr/>
        </p:nvCxnSpPr>
        <p:spPr>
          <a:xfrm rot="5400000">
            <a:off x="5175941" y="4051128"/>
            <a:ext cx="1351677" cy="0"/>
          </a:xfrm>
          <a:prstGeom prst="line">
            <a:avLst/>
          </a:prstGeom>
          <a:ln w="13208">
            <a:solidFill>
              <a:srgbClr val="464646">
                <a:alpha val="100000"/>
              </a:srgbClr>
            </a:solidFill>
          </a:ln>
        </p:spPr>
        <p:style>
          <a:lnRef idx="1">
            <a:schemeClr val="accent1"/>
          </a:lnRef>
          <a:fillRef idx="0">
            <a:schemeClr val="accent1"/>
          </a:fillRef>
          <a:effectRef idx="0">
            <a:schemeClr val="accent1"/>
          </a:effectRef>
          <a:fontRef idx="minor">
            <a:schemeClr val="tx1"/>
          </a:fontRef>
        </p:style>
      </p:cxnSp>
      <p:sp>
        <p:nvSpPr>
          <p:cNvPr id="23" name="TextBox 23"/>
          <p:cNvSpPr txBox="1"/>
          <p:nvPr/>
        </p:nvSpPr>
        <p:spPr>
          <a:xfrm rot="21600000">
            <a:off x="5986049" y="3745634"/>
            <a:ext cx="1986376" cy="295275"/>
          </a:xfrm>
          <a:prstGeom prst="rect">
            <a:avLst/>
          </a:prstGeom>
        </p:spPr>
        <p:txBody>
          <a:bodyPr lIns="0" tIns="36000" rIns="0" bIns="0" rtlCol="0" anchor="t"/>
          <a:lstStyle/>
          <a:p>
            <a:pPr algn="l">
              <a:lnSpc>
                <a:spcPts val="2397"/>
              </a:lnSpc>
            </a:pPr>
            <a:r>
              <a:rPr lang="en-US" b="1" i="0" spc="0" dirty="0">
                <a:solidFill>
                  <a:srgbClr val="000000">
                    <a:alpha val="100000"/>
                  </a:srgbClr>
                </a:solidFill>
                <a:latin typeface="Bebas Neue"/>
              </a:rPr>
              <a:t>October 31, 2021</a:t>
            </a:r>
          </a:p>
        </p:txBody>
      </p:sp>
      <p:grpSp>
        <p:nvGrpSpPr>
          <p:cNvPr id="25" name="Group 25"/>
          <p:cNvGrpSpPr/>
          <p:nvPr/>
        </p:nvGrpSpPr>
        <p:grpSpPr>
          <a:xfrm rot="10800000">
            <a:off x="1973514" y="3338476"/>
            <a:ext cx="132153" cy="132153"/>
            <a:chOff x="1973514" y="3338476"/>
            <a:chExt cx="132153" cy="132153"/>
          </a:xfrm>
        </p:grpSpPr>
        <p:sp>
          <p:nvSpPr>
            <p:cNvPr id="24" name="Freeform 24"/>
            <p:cNvSpPr/>
            <p:nvPr/>
          </p:nvSpPr>
          <p:spPr>
            <a:xfrm>
              <a:off x="1973514" y="3338476"/>
              <a:ext cx="132153" cy="132153"/>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464646">
                <a:alpha val="100000"/>
              </a:srgbClr>
            </a:solidFill>
          </p:spPr>
        </p:sp>
      </p:grpSp>
      <p:sp>
        <p:nvSpPr>
          <p:cNvPr id="26" name="TextBox 26"/>
          <p:cNvSpPr txBox="1"/>
          <p:nvPr/>
        </p:nvSpPr>
        <p:spPr>
          <a:xfrm rot="21600000">
            <a:off x="5988241" y="4157130"/>
            <a:ext cx="1593036" cy="438150"/>
          </a:xfrm>
          <a:prstGeom prst="rect">
            <a:avLst/>
          </a:prstGeom>
        </p:spPr>
        <p:txBody>
          <a:bodyPr lIns="0" tIns="18000" rIns="0" bIns="0" rtlCol="0" anchor="t"/>
          <a:lstStyle/>
          <a:p>
            <a:pPr algn="l">
              <a:lnSpc>
                <a:spcPts val="1759"/>
              </a:lnSpc>
            </a:pPr>
            <a:r>
              <a:rPr lang="en-US" sz="1353" b="1" i="0" spc="0">
                <a:solidFill>
                  <a:srgbClr val="000000">
                    <a:alpha val="100000"/>
                  </a:srgbClr>
                </a:solidFill>
                <a:latin typeface="Nunito"/>
              </a:rPr>
              <a:t>Dual LOC System goes into effect</a:t>
            </a:r>
          </a:p>
        </p:txBody>
      </p:sp>
      <p:cxnSp>
        <p:nvCxnSpPr>
          <p:cNvPr id="27" name="Straight Connector 27"/>
          <p:cNvCxnSpPr>
            <a:cxnSpLocks/>
          </p:cNvCxnSpPr>
          <p:nvPr/>
        </p:nvCxnSpPr>
        <p:spPr>
          <a:xfrm rot="16200000">
            <a:off x="1363752" y="2765527"/>
            <a:ext cx="1351677" cy="0"/>
          </a:xfrm>
          <a:prstGeom prst="line">
            <a:avLst/>
          </a:prstGeom>
          <a:ln w="13208">
            <a:solidFill>
              <a:srgbClr val="464646">
                <a:alpha val="100000"/>
              </a:srgbClr>
            </a:solidFill>
          </a:ln>
        </p:spPr>
        <p:style>
          <a:lnRef idx="1">
            <a:schemeClr val="accent1"/>
          </a:lnRef>
          <a:fillRef idx="0">
            <a:schemeClr val="accent1"/>
          </a:fillRef>
          <a:effectRef idx="0">
            <a:schemeClr val="accent1"/>
          </a:effectRef>
          <a:fontRef idx="minor">
            <a:schemeClr val="tx1"/>
          </a:fontRef>
        </p:style>
      </p:cxnSp>
      <p:sp>
        <p:nvSpPr>
          <p:cNvPr id="28" name="TextBox 28"/>
          <p:cNvSpPr txBox="1"/>
          <p:nvPr/>
        </p:nvSpPr>
        <p:spPr>
          <a:xfrm rot="21600000">
            <a:off x="3256411" y="3745968"/>
            <a:ext cx="1703695" cy="295275"/>
          </a:xfrm>
          <a:prstGeom prst="rect">
            <a:avLst/>
          </a:prstGeom>
        </p:spPr>
        <p:txBody>
          <a:bodyPr lIns="0" tIns="36000" rIns="0" bIns="0" rtlCol="0" anchor="t"/>
          <a:lstStyle/>
          <a:p>
            <a:pPr algn="l">
              <a:lnSpc>
                <a:spcPts val="2397"/>
              </a:lnSpc>
            </a:pPr>
            <a:r>
              <a:rPr lang="en-US" b="1" i="0" spc="0" dirty="0">
                <a:solidFill>
                  <a:srgbClr val="000000">
                    <a:alpha val="100000"/>
                  </a:srgbClr>
                </a:solidFill>
                <a:latin typeface="Bebas Neue"/>
              </a:rPr>
              <a:t>Feb </a:t>
            </a:r>
            <a:r>
              <a:rPr lang="en-US" b="1" i="0" spc="0" dirty="0" smtClean="0">
                <a:solidFill>
                  <a:srgbClr val="000000">
                    <a:alpha val="100000"/>
                  </a:srgbClr>
                </a:solidFill>
                <a:latin typeface="Bebas Neue"/>
              </a:rPr>
              <a:t>16 - Mar </a:t>
            </a:r>
            <a:r>
              <a:rPr lang="en-US" b="1" i="0" spc="0" dirty="0">
                <a:solidFill>
                  <a:srgbClr val="000000">
                    <a:alpha val="100000"/>
                  </a:srgbClr>
                </a:solidFill>
                <a:latin typeface="Bebas Neue"/>
              </a:rPr>
              <a:t>18</a:t>
            </a:r>
          </a:p>
        </p:txBody>
      </p:sp>
      <p:sp>
        <p:nvSpPr>
          <p:cNvPr id="29" name="TextBox 29"/>
          <p:cNvSpPr txBox="1"/>
          <p:nvPr/>
        </p:nvSpPr>
        <p:spPr>
          <a:xfrm rot="21600000">
            <a:off x="3256412" y="4157130"/>
            <a:ext cx="1694526" cy="438150"/>
          </a:xfrm>
          <a:prstGeom prst="rect">
            <a:avLst/>
          </a:prstGeom>
        </p:spPr>
        <p:txBody>
          <a:bodyPr lIns="0" tIns="18000" rIns="0" bIns="0" rtlCol="0" anchor="t"/>
          <a:lstStyle/>
          <a:p>
            <a:pPr algn="l">
              <a:lnSpc>
                <a:spcPts val="1759"/>
              </a:lnSpc>
            </a:pPr>
            <a:r>
              <a:rPr lang="en-US" sz="1353" b="1" i="0" spc="0">
                <a:solidFill>
                  <a:srgbClr val="000000">
                    <a:alpha val="100000"/>
                  </a:srgbClr>
                </a:solidFill>
                <a:latin typeface="Nunito"/>
              </a:rPr>
              <a:t>Regulation public comment period </a:t>
            </a:r>
          </a:p>
        </p:txBody>
      </p:sp>
      <p:grpSp>
        <p:nvGrpSpPr>
          <p:cNvPr id="31" name="Group 31"/>
          <p:cNvGrpSpPr/>
          <p:nvPr/>
        </p:nvGrpSpPr>
        <p:grpSpPr>
          <a:xfrm rot="10800000">
            <a:off x="4074466" y="3338476"/>
            <a:ext cx="132153" cy="132153"/>
            <a:chOff x="4074466" y="3338476"/>
            <a:chExt cx="132153" cy="132153"/>
          </a:xfrm>
        </p:grpSpPr>
        <p:sp>
          <p:nvSpPr>
            <p:cNvPr id="30" name="Freeform 30"/>
            <p:cNvSpPr/>
            <p:nvPr/>
          </p:nvSpPr>
          <p:spPr>
            <a:xfrm>
              <a:off x="4074466" y="3338476"/>
              <a:ext cx="132153" cy="132153"/>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464646">
                <a:alpha val="100000"/>
              </a:srgbClr>
            </a:solidFill>
          </p:spPr>
        </p:sp>
      </p:grpSp>
      <p:cxnSp>
        <p:nvCxnSpPr>
          <p:cNvPr id="32" name="Straight Connector 32"/>
          <p:cNvCxnSpPr>
            <a:cxnSpLocks/>
          </p:cNvCxnSpPr>
          <p:nvPr/>
        </p:nvCxnSpPr>
        <p:spPr>
          <a:xfrm rot="16200000">
            <a:off x="3464704" y="2743787"/>
            <a:ext cx="1351677" cy="0"/>
          </a:xfrm>
          <a:prstGeom prst="line">
            <a:avLst/>
          </a:prstGeom>
          <a:ln w="13208">
            <a:solidFill>
              <a:srgbClr val="464646">
                <a:alpha val="100000"/>
              </a:srgbClr>
            </a:solidFill>
          </a:ln>
        </p:spPr>
        <p:style>
          <a:lnRef idx="1">
            <a:schemeClr val="accent1"/>
          </a:lnRef>
          <a:fillRef idx="0">
            <a:schemeClr val="accent1"/>
          </a:fillRef>
          <a:effectRef idx="0">
            <a:schemeClr val="accent1"/>
          </a:effectRef>
          <a:fontRef idx="minor">
            <a:schemeClr val="tx1"/>
          </a:fontRef>
        </p:style>
      </p:cxnSp>
      <p:sp>
        <p:nvSpPr>
          <p:cNvPr id="33" name="TextBox 33"/>
          <p:cNvSpPr txBox="1"/>
          <p:nvPr/>
        </p:nvSpPr>
        <p:spPr>
          <a:xfrm rot="21600000">
            <a:off x="4276527" y="1866610"/>
            <a:ext cx="2560042" cy="295275"/>
          </a:xfrm>
          <a:prstGeom prst="rect">
            <a:avLst/>
          </a:prstGeom>
        </p:spPr>
        <p:txBody>
          <a:bodyPr lIns="0" tIns="36000" rIns="0" bIns="0" rtlCol="0" anchor="t"/>
          <a:lstStyle/>
          <a:p>
            <a:pPr algn="l">
              <a:lnSpc>
                <a:spcPts val="2397"/>
              </a:lnSpc>
            </a:pPr>
            <a:r>
              <a:rPr lang="en-US" b="1" dirty="0">
                <a:solidFill>
                  <a:srgbClr val="000000">
                    <a:alpha val="100000"/>
                  </a:srgbClr>
                </a:solidFill>
                <a:latin typeface="Bebas Neue"/>
              </a:rPr>
              <a:t>S</a:t>
            </a:r>
            <a:r>
              <a:rPr lang="en-US" b="1" i="0" spc="0" dirty="0" smtClean="0">
                <a:solidFill>
                  <a:srgbClr val="000000">
                    <a:alpha val="100000"/>
                  </a:srgbClr>
                </a:solidFill>
                <a:latin typeface="Bebas Neue"/>
              </a:rPr>
              <a:t>pring/Summer </a:t>
            </a:r>
            <a:r>
              <a:rPr lang="en-US" b="1" i="0" spc="0" dirty="0">
                <a:solidFill>
                  <a:srgbClr val="000000">
                    <a:alpha val="100000"/>
                  </a:srgbClr>
                </a:solidFill>
                <a:latin typeface="Bebas Neue"/>
              </a:rPr>
              <a:t>2021</a:t>
            </a:r>
          </a:p>
        </p:txBody>
      </p:sp>
      <p:sp>
        <p:nvSpPr>
          <p:cNvPr id="34" name="TextBox 34"/>
          <p:cNvSpPr txBox="1"/>
          <p:nvPr/>
        </p:nvSpPr>
        <p:spPr>
          <a:xfrm rot="21600000">
            <a:off x="4272001" y="2294582"/>
            <a:ext cx="1593036" cy="438150"/>
          </a:xfrm>
          <a:prstGeom prst="rect">
            <a:avLst/>
          </a:prstGeom>
        </p:spPr>
        <p:txBody>
          <a:bodyPr lIns="0" tIns="18000" rIns="0" bIns="0" rtlCol="0" anchor="t"/>
          <a:lstStyle/>
          <a:p>
            <a:pPr algn="l">
              <a:lnSpc>
                <a:spcPts val="1759"/>
              </a:lnSpc>
            </a:pPr>
            <a:r>
              <a:rPr lang="en-US" sz="1353" b="1" i="0" spc="0">
                <a:solidFill>
                  <a:srgbClr val="000000">
                    <a:alpha val="100000"/>
                  </a:srgbClr>
                </a:solidFill>
                <a:latin typeface="Nunito"/>
              </a:rPr>
              <a:t>InterRAI-HC training</a:t>
            </a:r>
          </a:p>
        </p:txBody>
      </p:sp>
      <p:sp>
        <p:nvSpPr>
          <p:cNvPr id="35" name="TextBox 35"/>
          <p:cNvSpPr txBox="1"/>
          <p:nvPr/>
        </p:nvSpPr>
        <p:spPr>
          <a:xfrm rot="21600000">
            <a:off x="2133741" y="2294582"/>
            <a:ext cx="1797254" cy="438150"/>
          </a:xfrm>
          <a:prstGeom prst="rect">
            <a:avLst/>
          </a:prstGeom>
        </p:spPr>
        <p:txBody>
          <a:bodyPr lIns="0" tIns="18000" rIns="0" bIns="0" rtlCol="0" anchor="t"/>
          <a:lstStyle/>
          <a:p>
            <a:pPr algn="l">
              <a:lnSpc>
                <a:spcPts val="1759"/>
              </a:lnSpc>
            </a:pPr>
            <a:r>
              <a:rPr lang="en-US" sz="1353" b="1" i="0" spc="0">
                <a:solidFill>
                  <a:srgbClr val="000000">
                    <a:alpha val="100000"/>
                  </a:srgbClr>
                </a:solidFill>
                <a:latin typeface="Nunito"/>
              </a:rPr>
              <a:t> 1915(c) Waiver public comment period</a:t>
            </a:r>
          </a:p>
        </p:txBody>
      </p:sp>
      <p:sp>
        <p:nvSpPr>
          <p:cNvPr id="36" name="TextBox 36"/>
          <p:cNvSpPr txBox="1"/>
          <p:nvPr/>
        </p:nvSpPr>
        <p:spPr>
          <a:xfrm rot="21600000">
            <a:off x="2133741" y="1867511"/>
            <a:ext cx="2006802" cy="295275"/>
          </a:xfrm>
          <a:prstGeom prst="rect">
            <a:avLst/>
          </a:prstGeom>
        </p:spPr>
        <p:txBody>
          <a:bodyPr lIns="0" tIns="36000" rIns="0" bIns="0" rtlCol="0" anchor="t"/>
          <a:lstStyle/>
          <a:p>
            <a:pPr algn="l">
              <a:lnSpc>
                <a:spcPts val="2397"/>
              </a:lnSpc>
            </a:pPr>
            <a:r>
              <a:rPr lang="en-US" b="1" i="0" spc="0" dirty="0">
                <a:solidFill>
                  <a:srgbClr val="000000">
                    <a:alpha val="100000"/>
                  </a:srgbClr>
                </a:solidFill>
                <a:latin typeface="Bebas Neue"/>
              </a:rPr>
              <a:t>Jan </a:t>
            </a:r>
            <a:r>
              <a:rPr lang="en-US" b="1" i="0" spc="0" dirty="0" smtClean="0">
                <a:solidFill>
                  <a:srgbClr val="000000">
                    <a:alpha val="100000"/>
                  </a:srgbClr>
                </a:solidFill>
                <a:latin typeface="Bebas Neue"/>
              </a:rPr>
              <a:t>13 - Feb </a:t>
            </a:r>
            <a:r>
              <a:rPr lang="en-US" b="1" i="0" spc="0" dirty="0">
                <a:solidFill>
                  <a:srgbClr val="000000">
                    <a:alpha val="100000"/>
                  </a:srgbClr>
                </a:solidFill>
                <a:latin typeface="Bebas Neue"/>
              </a:rPr>
              <a:t>19</a:t>
            </a:r>
          </a:p>
        </p:txBody>
      </p:sp>
      <p:grpSp>
        <p:nvGrpSpPr>
          <p:cNvPr id="38" name="Group 38"/>
          <p:cNvGrpSpPr/>
          <p:nvPr/>
        </p:nvGrpSpPr>
        <p:grpSpPr>
          <a:xfrm rot="21600000">
            <a:off x="2973770" y="3293080"/>
            <a:ext cx="1038501" cy="237875"/>
            <a:chOff x="2973770" y="3293080"/>
            <a:chExt cx="1038501" cy="237875"/>
          </a:xfrm>
        </p:grpSpPr>
        <p:sp>
          <p:nvSpPr>
            <p:cNvPr id="37" name="Freeform 37"/>
            <p:cNvSpPr/>
            <p:nvPr/>
          </p:nvSpPr>
          <p:spPr>
            <a:xfrm>
              <a:off x="2973770" y="3293080"/>
              <a:ext cx="1038501" cy="23787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8897D7">
                <a:alpha val="100000"/>
              </a:srgbClr>
            </a:solidFill>
          </p:spPr>
        </p:sp>
      </p:grpSp>
      <p:grpSp>
        <p:nvGrpSpPr>
          <p:cNvPr id="40" name="Group 40"/>
          <p:cNvGrpSpPr/>
          <p:nvPr/>
        </p:nvGrpSpPr>
        <p:grpSpPr>
          <a:xfrm rot="21600000">
            <a:off x="3054522" y="3338476"/>
            <a:ext cx="132153" cy="132153"/>
            <a:chOff x="3054522" y="3338476"/>
            <a:chExt cx="132153" cy="132153"/>
          </a:xfrm>
        </p:grpSpPr>
        <p:sp>
          <p:nvSpPr>
            <p:cNvPr id="39" name="Freeform 39"/>
            <p:cNvSpPr/>
            <p:nvPr/>
          </p:nvSpPr>
          <p:spPr>
            <a:xfrm>
              <a:off x="3054522" y="3338476"/>
              <a:ext cx="132153" cy="132153"/>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464646">
                <a:alpha val="100000"/>
              </a:srgbClr>
            </a:solidFill>
          </p:spPr>
        </p:sp>
      </p:grpSp>
      <p:cxnSp>
        <p:nvCxnSpPr>
          <p:cNvPr id="41" name="Straight Connector 41"/>
          <p:cNvCxnSpPr>
            <a:cxnSpLocks/>
          </p:cNvCxnSpPr>
          <p:nvPr/>
        </p:nvCxnSpPr>
        <p:spPr>
          <a:xfrm rot="5400000">
            <a:off x="2444760" y="4051128"/>
            <a:ext cx="1351677" cy="0"/>
          </a:xfrm>
          <a:prstGeom prst="line">
            <a:avLst/>
          </a:prstGeom>
          <a:ln w="13208">
            <a:solidFill>
              <a:srgbClr val="464646">
                <a:alpha val="100000"/>
              </a:srgbClr>
            </a:solidFill>
          </a:ln>
        </p:spPr>
        <p:style>
          <a:lnRef idx="1">
            <a:schemeClr val="accent1"/>
          </a:lnRef>
          <a:fillRef idx="0">
            <a:schemeClr val="accent1"/>
          </a:fillRef>
          <a:effectRef idx="0">
            <a:schemeClr val="accent1"/>
          </a:effectRef>
          <a:fontRef idx="minor">
            <a:schemeClr val="tx1"/>
          </a:fontRef>
        </p:style>
      </p:cxnSp>
      <p:grpSp>
        <p:nvGrpSpPr>
          <p:cNvPr id="43" name="Group 43"/>
          <p:cNvGrpSpPr/>
          <p:nvPr/>
        </p:nvGrpSpPr>
        <p:grpSpPr>
          <a:xfrm rot="21600000">
            <a:off x="7387625" y="3293080"/>
            <a:ext cx="1691559" cy="237875"/>
            <a:chOff x="7387625" y="3293080"/>
            <a:chExt cx="1691559" cy="237875"/>
          </a:xfrm>
        </p:grpSpPr>
        <p:sp>
          <p:nvSpPr>
            <p:cNvPr id="42" name="Freeform 42"/>
            <p:cNvSpPr/>
            <p:nvPr/>
          </p:nvSpPr>
          <p:spPr>
            <a:xfrm>
              <a:off x="7387625" y="3293080"/>
              <a:ext cx="1691559" cy="23787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EBE9E9">
                <a:alpha val="100000"/>
              </a:srgbClr>
            </a:solidFill>
          </p:spPr>
        </p:sp>
      </p:grpSp>
      <p:grpSp>
        <p:nvGrpSpPr>
          <p:cNvPr id="45" name="Group 45"/>
          <p:cNvGrpSpPr/>
          <p:nvPr/>
        </p:nvGrpSpPr>
        <p:grpSpPr>
          <a:xfrm rot="10800000">
            <a:off x="7449819" y="3338476"/>
            <a:ext cx="132153" cy="132153"/>
            <a:chOff x="7449819" y="3338476"/>
            <a:chExt cx="132153" cy="132153"/>
          </a:xfrm>
        </p:grpSpPr>
        <p:sp>
          <p:nvSpPr>
            <p:cNvPr id="44" name="Freeform 44"/>
            <p:cNvSpPr/>
            <p:nvPr/>
          </p:nvSpPr>
          <p:spPr>
            <a:xfrm>
              <a:off x="7449819" y="3338476"/>
              <a:ext cx="132153" cy="132153"/>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464646">
                <a:alpha val="100000"/>
              </a:srgbClr>
            </a:solidFill>
          </p:spPr>
        </p:sp>
      </p:grpSp>
      <p:cxnSp>
        <p:nvCxnSpPr>
          <p:cNvPr id="46" name="Straight Connector 46"/>
          <p:cNvCxnSpPr>
            <a:cxnSpLocks/>
          </p:cNvCxnSpPr>
          <p:nvPr/>
        </p:nvCxnSpPr>
        <p:spPr>
          <a:xfrm rot="16200000">
            <a:off x="6840057" y="2743787"/>
            <a:ext cx="1351677" cy="0"/>
          </a:xfrm>
          <a:prstGeom prst="line">
            <a:avLst/>
          </a:prstGeom>
          <a:ln w="13208">
            <a:solidFill>
              <a:srgbClr val="464646">
                <a:alpha val="100000"/>
              </a:srgbClr>
            </a:solidFill>
          </a:ln>
        </p:spPr>
        <p:style>
          <a:lnRef idx="1">
            <a:schemeClr val="accent1"/>
          </a:lnRef>
          <a:fillRef idx="0">
            <a:schemeClr val="accent1"/>
          </a:fillRef>
          <a:effectRef idx="0">
            <a:schemeClr val="accent1"/>
          </a:effectRef>
          <a:fontRef idx="minor">
            <a:schemeClr val="tx1"/>
          </a:fontRef>
        </p:style>
      </p:cxnSp>
      <p:sp>
        <p:nvSpPr>
          <p:cNvPr id="47" name="TextBox 47"/>
          <p:cNvSpPr txBox="1"/>
          <p:nvPr/>
        </p:nvSpPr>
        <p:spPr>
          <a:xfrm rot="21600000">
            <a:off x="7651880" y="1866610"/>
            <a:ext cx="1607712" cy="295275"/>
          </a:xfrm>
          <a:prstGeom prst="rect">
            <a:avLst/>
          </a:prstGeom>
        </p:spPr>
        <p:txBody>
          <a:bodyPr lIns="0" tIns="36000" rIns="0" bIns="0" rtlCol="0" anchor="t"/>
          <a:lstStyle/>
          <a:p>
            <a:pPr algn="l">
              <a:lnSpc>
                <a:spcPts val="2397"/>
              </a:lnSpc>
            </a:pPr>
            <a:r>
              <a:rPr lang="en-US" b="1" i="0" spc="0">
                <a:solidFill>
                  <a:srgbClr val="000000">
                    <a:alpha val="100000"/>
                  </a:srgbClr>
                </a:solidFill>
                <a:latin typeface="Bebas Neue"/>
              </a:rPr>
              <a:t>April 1, 2024</a:t>
            </a:r>
          </a:p>
        </p:txBody>
      </p:sp>
      <p:sp>
        <p:nvSpPr>
          <p:cNvPr id="48" name="TextBox 48"/>
          <p:cNvSpPr txBox="1"/>
          <p:nvPr/>
        </p:nvSpPr>
        <p:spPr>
          <a:xfrm rot="21600000">
            <a:off x="7647354" y="2294582"/>
            <a:ext cx="1651738" cy="438150"/>
          </a:xfrm>
          <a:prstGeom prst="rect">
            <a:avLst/>
          </a:prstGeom>
        </p:spPr>
        <p:txBody>
          <a:bodyPr lIns="0" tIns="18000" rIns="0" bIns="0" rtlCol="0" anchor="t"/>
          <a:lstStyle/>
          <a:p>
            <a:pPr algn="l">
              <a:lnSpc>
                <a:spcPts val="1759"/>
              </a:lnSpc>
            </a:pPr>
            <a:r>
              <a:rPr lang="en-US" sz="1353" b="1" i="0" spc="0">
                <a:solidFill>
                  <a:srgbClr val="000000">
                    <a:alpha val="100000"/>
                  </a:srgbClr>
                </a:solidFill>
                <a:latin typeface="Nunito"/>
              </a:rPr>
              <a:t>Transformed LOC only goes into effect</a:t>
            </a:r>
          </a:p>
        </p:txBody>
      </p:sp>
      <p:grpSp>
        <p:nvGrpSpPr>
          <p:cNvPr id="50" name="Group 50"/>
          <p:cNvGrpSpPr/>
          <p:nvPr/>
        </p:nvGrpSpPr>
        <p:grpSpPr>
          <a:xfrm rot="5400000">
            <a:off x="8982602" y="3194589"/>
            <a:ext cx="623707" cy="433671"/>
            <a:chOff x="8982602" y="3194589"/>
            <a:chExt cx="623707" cy="433671"/>
          </a:xfrm>
        </p:grpSpPr>
        <p:sp>
          <p:nvSpPr>
            <p:cNvPr id="49" name="Freeform 49"/>
            <p:cNvSpPr/>
            <p:nvPr/>
          </p:nvSpPr>
          <p:spPr>
            <a:xfrm>
              <a:off x="8982602" y="3194589"/>
              <a:ext cx="623707" cy="433671"/>
            </a:xfrm>
            <a:custGeom>
              <a:avLst/>
              <a:gdLst/>
              <a:ahLst/>
              <a:cxnLst/>
              <a:rect l="0" t="0" r="0" b="0"/>
              <a:pathLst>
                <a:path w="302895" h="210883">
                  <a:moveTo>
                    <a:pt x="151409" y="0"/>
                  </a:moveTo>
                  <a:lnTo>
                    <a:pt x="0" y="210883"/>
                  </a:lnTo>
                  <a:lnTo>
                    <a:pt x="302895" y="210883"/>
                  </a:lnTo>
                  <a:lnTo>
                    <a:pt x="151409" y="0"/>
                  </a:lnTo>
                  <a:close/>
                </a:path>
              </a:pathLst>
            </a:custGeom>
            <a:solidFill>
              <a:srgbClr val="EBE9E9">
                <a:alpha val="100000"/>
              </a:srgbClr>
            </a:solidFill>
          </p:spPr>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1337">
            <a:off x="9524854" y="9693"/>
            <a:ext cx="238125" cy="733456"/>
            <a:chOff x="9524854" y="9693"/>
            <a:chExt cx="238125" cy="733456"/>
          </a:xfrm>
        </p:grpSpPr>
        <p:sp>
          <p:nvSpPr>
            <p:cNvPr id="2" name="Freeform 2"/>
            <p:cNvSpPr/>
            <p:nvPr/>
          </p:nvSpPr>
          <p:spPr>
            <a:xfrm>
              <a:off x="9524854" y="9693"/>
              <a:ext cx="238125" cy="73345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grpSp>
        <p:nvGrpSpPr>
          <p:cNvPr id="5" name="Group 5"/>
          <p:cNvGrpSpPr/>
          <p:nvPr/>
        </p:nvGrpSpPr>
        <p:grpSpPr>
          <a:xfrm rot="5400000">
            <a:off x="9277335" y="-247665"/>
            <a:ext cx="238125" cy="733456"/>
            <a:chOff x="9277335" y="-247665"/>
            <a:chExt cx="238125" cy="733456"/>
          </a:xfrm>
        </p:grpSpPr>
        <p:sp>
          <p:nvSpPr>
            <p:cNvPr id="4" name="Freeform 4"/>
            <p:cNvSpPr/>
            <p:nvPr/>
          </p:nvSpPr>
          <p:spPr>
            <a:xfrm>
              <a:off x="9277335" y="-247665"/>
              <a:ext cx="238125" cy="73345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grpSp>
        <p:nvGrpSpPr>
          <p:cNvPr id="7" name="Group 7"/>
          <p:cNvGrpSpPr/>
          <p:nvPr/>
        </p:nvGrpSpPr>
        <p:grpSpPr>
          <a:xfrm rot="21600000">
            <a:off x="184412" y="232925"/>
            <a:ext cx="9350375" cy="669925"/>
            <a:chOff x="184412" y="232925"/>
            <a:chExt cx="9350375" cy="669925"/>
          </a:xfrm>
        </p:grpSpPr>
        <p:sp>
          <p:nvSpPr>
            <p:cNvPr id="6" name="Freeform 6"/>
            <p:cNvSpPr/>
            <p:nvPr/>
          </p:nvSpPr>
          <p:spPr>
            <a:xfrm>
              <a:off x="184412" y="232925"/>
              <a:ext cx="9350375" cy="66992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43000"/>
              </a:srgbClr>
            </a:solidFill>
          </p:spPr>
        </p:sp>
      </p:grpSp>
      <p:sp>
        <p:nvSpPr>
          <p:cNvPr id="8" name="TextBox 8"/>
          <p:cNvSpPr txBox="1"/>
          <p:nvPr/>
        </p:nvSpPr>
        <p:spPr>
          <a:xfrm rot="21600000">
            <a:off x="522567" y="296425"/>
            <a:ext cx="7545668" cy="523875"/>
          </a:xfrm>
          <a:prstGeom prst="rect">
            <a:avLst/>
          </a:prstGeom>
        </p:spPr>
        <p:txBody>
          <a:bodyPr lIns="0" tIns="54000" rIns="0" bIns="0" rtlCol="0" anchor="t"/>
          <a:lstStyle/>
          <a:p>
            <a:pPr algn="l">
              <a:lnSpc>
                <a:spcPts val="4125"/>
              </a:lnSpc>
            </a:pPr>
            <a:r>
              <a:rPr lang="en-US" sz="3750" b="1" i="0" spc="150" dirty="0">
                <a:solidFill>
                  <a:srgbClr val="273A64">
                    <a:alpha val="100000"/>
                  </a:srgbClr>
                </a:solidFill>
                <a:latin typeface="Poppins"/>
              </a:rPr>
              <a:t>LOC </a:t>
            </a:r>
            <a:r>
              <a:rPr lang="en-US" sz="3750" b="1" i="0" spc="150" dirty="0" smtClean="0">
                <a:solidFill>
                  <a:srgbClr val="8695D4">
                    <a:alpha val="100000"/>
                  </a:srgbClr>
                </a:solidFill>
                <a:latin typeface="Poppins"/>
              </a:rPr>
              <a:t>Transformation</a:t>
            </a:r>
            <a:endParaRPr lang="en-US" sz="3750" b="1" i="0" spc="150" dirty="0">
              <a:solidFill>
                <a:srgbClr val="8695D4">
                  <a:alpha val="100000"/>
                </a:srgbClr>
              </a:solidFill>
              <a:latin typeface="Poppins"/>
            </a:endParaRPr>
          </a:p>
        </p:txBody>
      </p:sp>
      <p:grpSp>
        <p:nvGrpSpPr>
          <p:cNvPr id="10" name="Group 10"/>
          <p:cNvGrpSpPr/>
          <p:nvPr/>
        </p:nvGrpSpPr>
        <p:grpSpPr>
          <a:xfrm rot="21600000">
            <a:off x="778138" y="1124552"/>
            <a:ext cx="4390197" cy="869738"/>
            <a:chOff x="778138" y="1124552"/>
            <a:chExt cx="4390197" cy="869738"/>
          </a:xfrm>
        </p:grpSpPr>
        <p:sp>
          <p:nvSpPr>
            <p:cNvPr id="9" name="Freeform 9"/>
            <p:cNvSpPr/>
            <p:nvPr/>
          </p:nvSpPr>
          <p:spPr>
            <a:xfrm>
              <a:off x="778138" y="1124552"/>
              <a:ext cx="4390197" cy="869738"/>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8695D4">
                <a:alpha val="100000"/>
              </a:srgbClr>
            </a:solidFill>
          </p:spPr>
        </p:sp>
      </p:grpSp>
      <p:grpSp>
        <p:nvGrpSpPr>
          <p:cNvPr id="12" name="Group 12"/>
          <p:cNvGrpSpPr/>
          <p:nvPr/>
        </p:nvGrpSpPr>
        <p:grpSpPr>
          <a:xfrm rot="21600000">
            <a:off x="778138" y="2186589"/>
            <a:ext cx="4390197" cy="869738"/>
            <a:chOff x="778138" y="2186589"/>
            <a:chExt cx="4390197" cy="869738"/>
          </a:xfrm>
        </p:grpSpPr>
        <p:sp>
          <p:nvSpPr>
            <p:cNvPr id="11" name="Freeform 11"/>
            <p:cNvSpPr/>
            <p:nvPr/>
          </p:nvSpPr>
          <p:spPr>
            <a:xfrm>
              <a:off x="778138" y="2186589"/>
              <a:ext cx="4390197" cy="869738"/>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8695D4">
                <a:alpha val="71000"/>
              </a:srgbClr>
            </a:solidFill>
          </p:spPr>
        </p:sp>
      </p:grpSp>
      <p:grpSp>
        <p:nvGrpSpPr>
          <p:cNvPr id="14" name="Group 14"/>
          <p:cNvGrpSpPr/>
          <p:nvPr/>
        </p:nvGrpSpPr>
        <p:grpSpPr>
          <a:xfrm rot="21600000">
            <a:off x="778138" y="3253389"/>
            <a:ext cx="4390197" cy="869738"/>
            <a:chOff x="778138" y="3253389"/>
            <a:chExt cx="4390197" cy="869738"/>
          </a:xfrm>
        </p:grpSpPr>
        <p:sp>
          <p:nvSpPr>
            <p:cNvPr id="13" name="Freeform 13"/>
            <p:cNvSpPr/>
            <p:nvPr/>
          </p:nvSpPr>
          <p:spPr>
            <a:xfrm>
              <a:off x="778138" y="3253389"/>
              <a:ext cx="4390197" cy="869738"/>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70000"/>
              </a:srgbClr>
            </a:solidFill>
          </p:spPr>
        </p:sp>
      </p:grpSp>
      <p:grpSp>
        <p:nvGrpSpPr>
          <p:cNvPr id="16" name="Group 16"/>
          <p:cNvGrpSpPr/>
          <p:nvPr/>
        </p:nvGrpSpPr>
        <p:grpSpPr>
          <a:xfrm rot="21600000">
            <a:off x="778138" y="4324952"/>
            <a:ext cx="4390197" cy="869738"/>
            <a:chOff x="778138" y="4324952"/>
            <a:chExt cx="4390197" cy="869738"/>
          </a:xfrm>
        </p:grpSpPr>
        <p:sp>
          <p:nvSpPr>
            <p:cNvPr id="15" name="Freeform 15"/>
            <p:cNvSpPr/>
            <p:nvPr/>
          </p:nvSpPr>
          <p:spPr>
            <a:xfrm>
              <a:off x="778138" y="4324952"/>
              <a:ext cx="4390197" cy="869738"/>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36000"/>
              </a:srgbClr>
            </a:solidFill>
          </p:spPr>
        </p:sp>
      </p:grpSp>
      <p:grpSp>
        <p:nvGrpSpPr>
          <p:cNvPr id="18" name="Group 18"/>
          <p:cNvGrpSpPr/>
          <p:nvPr/>
        </p:nvGrpSpPr>
        <p:grpSpPr>
          <a:xfrm rot="21600000">
            <a:off x="6359788" y="1124552"/>
            <a:ext cx="2570922" cy="869738"/>
            <a:chOff x="6359788" y="1124552"/>
            <a:chExt cx="2570922" cy="869738"/>
          </a:xfrm>
        </p:grpSpPr>
        <p:sp>
          <p:nvSpPr>
            <p:cNvPr id="17" name="Freeform 17"/>
            <p:cNvSpPr/>
            <p:nvPr/>
          </p:nvSpPr>
          <p:spPr>
            <a:xfrm>
              <a:off x="6359788" y="1124552"/>
              <a:ext cx="2570922" cy="869738"/>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8695D4">
                <a:alpha val="100000"/>
              </a:srgbClr>
            </a:solidFill>
          </p:spPr>
        </p:sp>
      </p:grpSp>
      <p:grpSp>
        <p:nvGrpSpPr>
          <p:cNvPr id="20" name="Group 20"/>
          <p:cNvGrpSpPr/>
          <p:nvPr/>
        </p:nvGrpSpPr>
        <p:grpSpPr>
          <a:xfrm rot="21600000">
            <a:off x="6359788" y="2186589"/>
            <a:ext cx="2570922" cy="869738"/>
            <a:chOff x="6359788" y="2186589"/>
            <a:chExt cx="2570922" cy="869738"/>
          </a:xfrm>
        </p:grpSpPr>
        <p:sp>
          <p:nvSpPr>
            <p:cNvPr id="19" name="Freeform 19"/>
            <p:cNvSpPr/>
            <p:nvPr/>
          </p:nvSpPr>
          <p:spPr>
            <a:xfrm>
              <a:off x="6359788" y="2186589"/>
              <a:ext cx="2570922" cy="869738"/>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8695D4">
                <a:alpha val="71000"/>
              </a:srgbClr>
            </a:solidFill>
          </p:spPr>
        </p:sp>
      </p:grpSp>
      <p:grpSp>
        <p:nvGrpSpPr>
          <p:cNvPr id="22" name="Group 22"/>
          <p:cNvGrpSpPr/>
          <p:nvPr/>
        </p:nvGrpSpPr>
        <p:grpSpPr>
          <a:xfrm rot="21600000">
            <a:off x="6359788" y="3253389"/>
            <a:ext cx="2570922" cy="869738"/>
            <a:chOff x="6359788" y="3253389"/>
            <a:chExt cx="2570922" cy="869738"/>
          </a:xfrm>
        </p:grpSpPr>
        <p:sp>
          <p:nvSpPr>
            <p:cNvPr id="21" name="Freeform 21"/>
            <p:cNvSpPr/>
            <p:nvPr/>
          </p:nvSpPr>
          <p:spPr>
            <a:xfrm>
              <a:off x="6359788" y="3253389"/>
              <a:ext cx="2570922" cy="869738"/>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70000"/>
              </a:srgbClr>
            </a:solidFill>
          </p:spPr>
        </p:sp>
      </p:grpSp>
      <p:grpSp>
        <p:nvGrpSpPr>
          <p:cNvPr id="24" name="Group 24"/>
          <p:cNvGrpSpPr/>
          <p:nvPr/>
        </p:nvGrpSpPr>
        <p:grpSpPr>
          <a:xfrm rot="21600000">
            <a:off x="6359788" y="4324952"/>
            <a:ext cx="2570922" cy="869738"/>
            <a:chOff x="6359788" y="4324952"/>
            <a:chExt cx="2570922" cy="869738"/>
          </a:xfrm>
        </p:grpSpPr>
        <p:sp>
          <p:nvSpPr>
            <p:cNvPr id="23" name="Freeform 23"/>
            <p:cNvSpPr/>
            <p:nvPr/>
          </p:nvSpPr>
          <p:spPr>
            <a:xfrm>
              <a:off x="6359788" y="4324952"/>
              <a:ext cx="2570922" cy="869738"/>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36000"/>
              </a:srgbClr>
            </a:solidFill>
          </p:spPr>
        </p:sp>
      </p:grpSp>
      <p:grpSp>
        <p:nvGrpSpPr>
          <p:cNvPr id="26" name="Group 26"/>
          <p:cNvGrpSpPr/>
          <p:nvPr/>
        </p:nvGrpSpPr>
        <p:grpSpPr>
          <a:xfrm rot="21600000">
            <a:off x="5467350" y="1381125"/>
            <a:ext cx="626533" cy="352425"/>
            <a:chOff x="5467350" y="1381125"/>
            <a:chExt cx="626533" cy="352425"/>
          </a:xfrm>
        </p:grpSpPr>
        <p:sp>
          <p:nvSpPr>
            <p:cNvPr id="25" name="Freeform 25"/>
            <p:cNvSpPr/>
            <p:nvPr/>
          </p:nvSpPr>
          <p:spPr>
            <a:xfrm>
              <a:off x="5467350" y="1381125"/>
              <a:ext cx="626533" cy="352425"/>
            </a:xfrm>
            <a:custGeom>
              <a:avLst/>
              <a:gdLst/>
              <a:ahLst/>
              <a:cxnLst/>
              <a:rect l="0" t="0" r="0" b="0"/>
              <a:pathLst>
                <a:path w="302895" h="170307">
                  <a:moveTo>
                    <a:pt x="302895" y="85230"/>
                  </a:moveTo>
                  <a:lnTo>
                    <a:pt x="161144" y="0"/>
                  </a:lnTo>
                  <a:lnTo>
                    <a:pt x="161144" y="54845"/>
                  </a:lnTo>
                  <a:lnTo>
                    <a:pt x="0" y="54845"/>
                  </a:lnTo>
                  <a:lnTo>
                    <a:pt x="0" y="115462"/>
                  </a:lnTo>
                  <a:lnTo>
                    <a:pt x="161134" y="115462"/>
                  </a:lnTo>
                  <a:lnTo>
                    <a:pt x="161134" y="170307"/>
                  </a:lnTo>
                  <a:lnTo>
                    <a:pt x="302895" y="85230"/>
                  </a:lnTo>
                  <a:close/>
                </a:path>
              </a:pathLst>
            </a:custGeom>
            <a:solidFill>
              <a:srgbClr val="273A64">
                <a:alpha val="100000"/>
              </a:srgbClr>
            </a:solidFill>
          </p:spPr>
        </p:sp>
      </p:grpSp>
      <p:grpSp>
        <p:nvGrpSpPr>
          <p:cNvPr id="28" name="Group 28"/>
          <p:cNvGrpSpPr/>
          <p:nvPr/>
        </p:nvGrpSpPr>
        <p:grpSpPr>
          <a:xfrm rot="21600000">
            <a:off x="5467350" y="2438400"/>
            <a:ext cx="626533" cy="352425"/>
            <a:chOff x="5467350" y="2438400"/>
            <a:chExt cx="626533" cy="352425"/>
          </a:xfrm>
        </p:grpSpPr>
        <p:sp>
          <p:nvSpPr>
            <p:cNvPr id="27" name="Freeform 27"/>
            <p:cNvSpPr/>
            <p:nvPr/>
          </p:nvSpPr>
          <p:spPr>
            <a:xfrm>
              <a:off x="5467350" y="2438400"/>
              <a:ext cx="626533" cy="352425"/>
            </a:xfrm>
            <a:custGeom>
              <a:avLst/>
              <a:gdLst/>
              <a:ahLst/>
              <a:cxnLst/>
              <a:rect l="0" t="0" r="0" b="0"/>
              <a:pathLst>
                <a:path w="302895" h="170307">
                  <a:moveTo>
                    <a:pt x="302895" y="85230"/>
                  </a:moveTo>
                  <a:lnTo>
                    <a:pt x="161144" y="0"/>
                  </a:lnTo>
                  <a:lnTo>
                    <a:pt x="161144" y="54845"/>
                  </a:lnTo>
                  <a:lnTo>
                    <a:pt x="0" y="54845"/>
                  </a:lnTo>
                  <a:lnTo>
                    <a:pt x="0" y="115462"/>
                  </a:lnTo>
                  <a:lnTo>
                    <a:pt x="161134" y="115462"/>
                  </a:lnTo>
                  <a:lnTo>
                    <a:pt x="161134" y="170307"/>
                  </a:lnTo>
                  <a:lnTo>
                    <a:pt x="302895" y="85230"/>
                  </a:lnTo>
                  <a:close/>
                </a:path>
              </a:pathLst>
            </a:custGeom>
            <a:solidFill>
              <a:srgbClr val="273A64">
                <a:alpha val="100000"/>
              </a:srgbClr>
            </a:solidFill>
          </p:spPr>
        </p:sp>
      </p:grpSp>
      <p:grpSp>
        <p:nvGrpSpPr>
          <p:cNvPr id="30" name="Group 30"/>
          <p:cNvGrpSpPr/>
          <p:nvPr/>
        </p:nvGrpSpPr>
        <p:grpSpPr>
          <a:xfrm rot="21600000">
            <a:off x="5467350" y="3505200"/>
            <a:ext cx="626533" cy="352425"/>
            <a:chOff x="5467350" y="3505200"/>
            <a:chExt cx="626533" cy="352425"/>
          </a:xfrm>
        </p:grpSpPr>
        <p:sp>
          <p:nvSpPr>
            <p:cNvPr id="29" name="Freeform 29"/>
            <p:cNvSpPr/>
            <p:nvPr/>
          </p:nvSpPr>
          <p:spPr>
            <a:xfrm>
              <a:off x="5467350" y="3505200"/>
              <a:ext cx="626533" cy="352425"/>
            </a:xfrm>
            <a:custGeom>
              <a:avLst/>
              <a:gdLst/>
              <a:ahLst/>
              <a:cxnLst/>
              <a:rect l="0" t="0" r="0" b="0"/>
              <a:pathLst>
                <a:path w="302895" h="170307">
                  <a:moveTo>
                    <a:pt x="302895" y="85230"/>
                  </a:moveTo>
                  <a:lnTo>
                    <a:pt x="161144" y="0"/>
                  </a:lnTo>
                  <a:lnTo>
                    <a:pt x="161144" y="54845"/>
                  </a:lnTo>
                  <a:lnTo>
                    <a:pt x="0" y="54845"/>
                  </a:lnTo>
                  <a:lnTo>
                    <a:pt x="0" y="115462"/>
                  </a:lnTo>
                  <a:lnTo>
                    <a:pt x="161134" y="115462"/>
                  </a:lnTo>
                  <a:lnTo>
                    <a:pt x="161134" y="170307"/>
                  </a:lnTo>
                  <a:lnTo>
                    <a:pt x="302895" y="85230"/>
                  </a:lnTo>
                  <a:close/>
                </a:path>
              </a:pathLst>
            </a:custGeom>
            <a:solidFill>
              <a:srgbClr val="273A64">
                <a:alpha val="100000"/>
              </a:srgbClr>
            </a:solidFill>
          </p:spPr>
        </p:sp>
      </p:grpSp>
      <p:grpSp>
        <p:nvGrpSpPr>
          <p:cNvPr id="32" name="Group 32"/>
          <p:cNvGrpSpPr/>
          <p:nvPr/>
        </p:nvGrpSpPr>
        <p:grpSpPr>
          <a:xfrm rot="21600000">
            <a:off x="5467350" y="4581525"/>
            <a:ext cx="626533" cy="352425"/>
            <a:chOff x="5467350" y="4581525"/>
            <a:chExt cx="626533" cy="352425"/>
          </a:xfrm>
        </p:grpSpPr>
        <p:sp>
          <p:nvSpPr>
            <p:cNvPr id="31" name="Freeform 31"/>
            <p:cNvSpPr/>
            <p:nvPr/>
          </p:nvSpPr>
          <p:spPr>
            <a:xfrm>
              <a:off x="5467350" y="4581525"/>
              <a:ext cx="626533" cy="352425"/>
            </a:xfrm>
            <a:custGeom>
              <a:avLst/>
              <a:gdLst/>
              <a:ahLst/>
              <a:cxnLst/>
              <a:rect l="0" t="0" r="0" b="0"/>
              <a:pathLst>
                <a:path w="302895" h="170307">
                  <a:moveTo>
                    <a:pt x="302895" y="85230"/>
                  </a:moveTo>
                  <a:lnTo>
                    <a:pt x="161144" y="0"/>
                  </a:lnTo>
                  <a:lnTo>
                    <a:pt x="161144" y="54845"/>
                  </a:lnTo>
                  <a:lnTo>
                    <a:pt x="0" y="54845"/>
                  </a:lnTo>
                  <a:lnTo>
                    <a:pt x="0" y="115462"/>
                  </a:lnTo>
                  <a:lnTo>
                    <a:pt x="161134" y="115462"/>
                  </a:lnTo>
                  <a:lnTo>
                    <a:pt x="161134" y="170307"/>
                  </a:lnTo>
                  <a:lnTo>
                    <a:pt x="302895" y="85230"/>
                  </a:lnTo>
                  <a:close/>
                </a:path>
              </a:pathLst>
            </a:custGeom>
            <a:solidFill>
              <a:srgbClr val="273A64">
                <a:alpha val="100000"/>
              </a:srgbClr>
            </a:solidFill>
          </p:spPr>
        </p:sp>
      </p:grpSp>
      <p:sp>
        <p:nvSpPr>
          <p:cNvPr id="33" name="TextBox 33"/>
          <p:cNvSpPr txBox="1"/>
          <p:nvPr/>
        </p:nvSpPr>
        <p:spPr>
          <a:xfrm rot="21600000">
            <a:off x="902740" y="1230457"/>
            <a:ext cx="4148194" cy="657225"/>
          </a:xfrm>
          <a:prstGeom prst="rect">
            <a:avLst/>
          </a:prstGeom>
        </p:spPr>
        <p:txBody>
          <a:bodyPr lIns="0" tIns="25200" rIns="0" bIns="0" rtlCol="0" anchor="t"/>
          <a:lstStyle/>
          <a:p>
            <a:pPr algn="ctr">
              <a:lnSpc>
                <a:spcPts val="1725"/>
              </a:lnSpc>
            </a:pPr>
            <a:r>
              <a:rPr lang="en-US" sz="1725" b="0" i="0" spc="0">
                <a:solidFill>
                  <a:srgbClr val="273A64">
                    <a:alpha val="100000"/>
                  </a:srgbClr>
                </a:solidFill>
                <a:latin typeface="Nunito"/>
              </a:rPr>
              <a:t>Standard LOC is</a:t>
            </a:r>
            <a:r>
              <a:rPr lang="en-US" sz="1725" b="1" i="0" spc="0">
                <a:solidFill>
                  <a:srgbClr val="273A64">
                    <a:alpha val="100000"/>
                  </a:srgbClr>
                </a:solidFill>
                <a:latin typeface="Nunito"/>
              </a:rPr>
              <a:t> </a:t>
            </a:r>
            <a:r>
              <a:rPr lang="en-US" sz="1725" b="1" i="0" u="sng" spc="0">
                <a:solidFill>
                  <a:srgbClr val="273A64">
                    <a:alpha val="100000"/>
                  </a:srgbClr>
                </a:solidFill>
                <a:latin typeface="Nunito"/>
              </a:rPr>
              <a:t>met</a:t>
            </a:r>
          </a:p>
          <a:p>
            <a:pPr algn="ctr">
              <a:lnSpc>
                <a:spcPts val="1725"/>
              </a:lnSpc>
            </a:pPr>
            <a:r>
              <a:rPr lang="en-US" sz="1725" b="0" i="0" spc="0">
                <a:solidFill>
                  <a:srgbClr val="273A64">
                    <a:alpha val="100000"/>
                  </a:srgbClr>
                </a:solidFill>
                <a:latin typeface="Nunito"/>
              </a:rPr>
              <a:t>&amp;</a:t>
            </a:r>
          </a:p>
          <a:p>
            <a:pPr algn="ctr">
              <a:lnSpc>
                <a:spcPts val="1725"/>
              </a:lnSpc>
            </a:pPr>
            <a:r>
              <a:rPr lang="en-US" sz="1725" b="0" i="0" spc="0">
                <a:solidFill>
                  <a:srgbClr val="273A64">
                    <a:alpha val="100000"/>
                  </a:srgbClr>
                </a:solidFill>
                <a:latin typeface="Nunito"/>
              </a:rPr>
              <a:t>Transformed LOC is</a:t>
            </a:r>
            <a:r>
              <a:rPr lang="en-US" sz="1725" b="1" i="0" spc="0">
                <a:solidFill>
                  <a:srgbClr val="273A64">
                    <a:alpha val="100000"/>
                  </a:srgbClr>
                </a:solidFill>
                <a:latin typeface="Nunito"/>
              </a:rPr>
              <a:t> </a:t>
            </a:r>
            <a:r>
              <a:rPr lang="en-US" sz="1725" b="1" i="0" u="sng" spc="0">
                <a:solidFill>
                  <a:srgbClr val="273A64">
                    <a:alpha val="100000"/>
                  </a:srgbClr>
                </a:solidFill>
                <a:latin typeface="Nunito"/>
              </a:rPr>
              <a:t>met</a:t>
            </a:r>
          </a:p>
        </p:txBody>
      </p:sp>
      <p:sp>
        <p:nvSpPr>
          <p:cNvPr id="34" name="TextBox 34"/>
          <p:cNvSpPr txBox="1"/>
          <p:nvPr/>
        </p:nvSpPr>
        <p:spPr>
          <a:xfrm rot="21600000">
            <a:off x="902740" y="2287732"/>
            <a:ext cx="4148194" cy="657225"/>
          </a:xfrm>
          <a:prstGeom prst="rect">
            <a:avLst/>
          </a:prstGeom>
        </p:spPr>
        <p:txBody>
          <a:bodyPr lIns="0" tIns="25200" rIns="0" bIns="0" rtlCol="0" anchor="t"/>
          <a:lstStyle/>
          <a:p>
            <a:pPr algn="ctr">
              <a:lnSpc>
                <a:spcPts val="1725"/>
              </a:lnSpc>
            </a:pPr>
            <a:r>
              <a:rPr lang="en-US" sz="1725" b="0" i="0" spc="0">
                <a:solidFill>
                  <a:srgbClr val="273A64">
                    <a:alpha val="100000"/>
                  </a:srgbClr>
                </a:solidFill>
                <a:latin typeface="Nunito"/>
              </a:rPr>
              <a:t>Standard LOC is</a:t>
            </a:r>
            <a:r>
              <a:rPr lang="en-US" sz="1725" b="1" i="0" spc="0">
                <a:solidFill>
                  <a:srgbClr val="273A64">
                    <a:alpha val="100000"/>
                  </a:srgbClr>
                </a:solidFill>
                <a:latin typeface="Nunito"/>
              </a:rPr>
              <a:t> </a:t>
            </a:r>
            <a:r>
              <a:rPr lang="en-US" sz="1725" b="1" i="0" u="sng" spc="0">
                <a:solidFill>
                  <a:srgbClr val="273A64">
                    <a:alpha val="100000"/>
                  </a:srgbClr>
                </a:solidFill>
                <a:latin typeface="Nunito"/>
              </a:rPr>
              <a:t>met</a:t>
            </a:r>
          </a:p>
          <a:p>
            <a:pPr algn="ctr">
              <a:lnSpc>
                <a:spcPts val="1725"/>
              </a:lnSpc>
            </a:pPr>
            <a:r>
              <a:rPr lang="en-US" sz="1725" b="0" i="0" spc="0">
                <a:solidFill>
                  <a:srgbClr val="273A64">
                    <a:alpha val="100000"/>
                  </a:srgbClr>
                </a:solidFill>
                <a:latin typeface="Nunito"/>
              </a:rPr>
              <a:t>&amp;</a:t>
            </a:r>
          </a:p>
          <a:p>
            <a:pPr algn="ctr">
              <a:lnSpc>
                <a:spcPts val="1725"/>
              </a:lnSpc>
            </a:pPr>
            <a:r>
              <a:rPr lang="en-US" sz="1725" b="0" i="0" spc="0">
                <a:solidFill>
                  <a:srgbClr val="273A64">
                    <a:alpha val="100000"/>
                  </a:srgbClr>
                </a:solidFill>
                <a:latin typeface="Nunito"/>
              </a:rPr>
              <a:t>Transformed LOC is</a:t>
            </a:r>
            <a:r>
              <a:rPr lang="en-US" sz="1725" b="1" i="0" spc="0">
                <a:solidFill>
                  <a:srgbClr val="273A64">
                    <a:alpha val="100000"/>
                  </a:srgbClr>
                </a:solidFill>
                <a:latin typeface="Nunito"/>
              </a:rPr>
              <a:t> </a:t>
            </a:r>
            <a:r>
              <a:rPr lang="en-US" sz="1725" b="1" i="0" u="sng" spc="0">
                <a:solidFill>
                  <a:srgbClr val="273A64">
                    <a:alpha val="100000"/>
                  </a:srgbClr>
                </a:solidFill>
                <a:latin typeface="Nunito"/>
              </a:rPr>
              <a:t>not met</a:t>
            </a:r>
          </a:p>
        </p:txBody>
      </p:sp>
      <p:sp>
        <p:nvSpPr>
          <p:cNvPr id="35" name="TextBox 35"/>
          <p:cNvSpPr txBox="1"/>
          <p:nvPr/>
        </p:nvSpPr>
        <p:spPr>
          <a:xfrm rot="21600000">
            <a:off x="902740" y="3354532"/>
            <a:ext cx="4148194" cy="657225"/>
          </a:xfrm>
          <a:prstGeom prst="rect">
            <a:avLst/>
          </a:prstGeom>
        </p:spPr>
        <p:txBody>
          <a:bodyPr lIns="0" tIns="25200" rIns="0" bIns="0" rtlCol="0" anchor="t"/>
          <a:lstStyle/>
          <a:p>
            <a:pPr algn="ctr">
              <a:lnSpc>
                <a:spcPts val="1725"/>
              </a:lnSpc>
            </a:pPr>
            <a:r>
              <a:rPr lang="en-US" sz="1725" b="0" i="0" spc="0">
                <a:solidFill>
                  <a:srgbClr val="273A64">
                    <a:alpha val="100000"/>
                  </a:srgbClr>
                </a:solidFill>
                <a:latin typeface="Nunito"/>
              </a:rPr>
              <a:t>Standard LOC is</a:t>
            </a:r>
            <a:r>
              <a:rPr lang="en-US" sz="1725" b="1" i="0" spc="0">
                <a:solidFill>
                  <a:srgbClr val="273A64">
                    <a:alpha val="100000"/>
                  </a:srgbClr>
                </a:solidFill>
                <a:latin typeface="Nunito"/>
              </a:rPr>
              <a:t> </a:t>
            </a:r>
            <a:r>
              <a:rPr lang="en-US" sz="1725" b="1" i="0" u="sng" spc="0">
                <a:solidFill>
                  <a:srgbClr val="273A64">
                    <a:alpha val="100000"/>
                  </a:srgbClr>
                </a:solidFill>
                <a:latin typeface="Nunito"/>
              </a:rPr>
              <a:t>not met</a:t>
            </a:r>
          </a:p>
          <a:p>
            <a:pPr algn="ctr">
              <a:lnSpc>
                <a:spcPts val="1725"/>
              </a:lnSpc>
            </a:pPr>
            <a:r>
              <a:rPr lang="en-US" sz="1725" b="0" i="0" spc="0">
                <a:solidFill>
                  <a:srgbClr val="273A64">
                    <a:alpha val="100000"/>
                  </a:srgbClr>
                </a:solidFill>
                <a:latin typeface="Nunito"/>
              </a:rPr>
              <a:t>&amp;</a:t>
            </a:r>
          </a:p>
          <a:p>
            <a:pPr algn="ctr">
              <a:lnSpc>
                <a:spcPts val="1725"/>
              </a:lnSpc>
            </a:pPr>
            <a:r>
              <a:rPr lang="en-US" sz="1725" b="0" i="0" spc="0">
                <a:solidFill>
                  <a:srgbClr val="273A64">
                    <a:alpha val="100000"/>
                  </a:srgbClr>
                </a:solidFill>
                <a:latin typeface="Nunito"/>
              </a:rPr>
              <a:t>Transformed LOC </a:t>
            </a:r>
            <a:r>
              <a:rPr lang="en-US" sz="1725" b="1" i="0" spc="0">
                <a:solidFill>
                  <a:srgbClr val="273A64">
                    <a:alpha val="100000"/>
                  </a:srgbClr>
                </a:solidFill>
                <a:latin typeface="Nunito"/>
              </a:rPr>
              <a:t>is </a:t>
            </a:r>
            <a:r>
              <a:rPr lang="en-US" sz="1725" b="1" i="0" u="sng" spc="0">
                <a:solidFill>
                  <a:srgbClr val="273A64">
                    <a:alpha val="100000"/>
                  </a:srgbClr>
                </a:solidFill>
                <a:latin typeface="Nunito"/>
              </a:rPr>
              <a:t>met</a:t>
            </a:r>
          </a:p>
        </p:txBody>
      </p:sp>
      <p:sp>
        <p:nvSpPr>
          <p:cNvPr id="36" name="TextBox 36"/>
          <p:cNvSpPr txBox="1"/>
          <p:nvPr/>
        </p:nvSpPr>
        <p:spPr>
          <a:xfrm rot="21600000">
            <a:off x="902740" y="4430857"/>
            <a:ext cx="4148194" cy="657225"/>
          </a:xfrm>
          <a:prstGeom prst="rect">
            <a:avLst/>
          </a:prstGeom>
        </p:spPr>
        <p:txBody>
          <a:bodyPr lIns="0" tIns="25200" rIns="0" bIns="0" rtlCol="0" anchor="t"/>
          <a:lstStyle/>
          <a:p>
            <a:pPr algn="ctr">
              <a:lnSpc>
                <a:spcPts val="1725"/>
              </a:lnSpc>
            </a:pPr>
            <a:r>
              <a:rPr lang="en-US" sz="1725" b="0" i="0" spc="0">
                <a:solidFill>
                  <a:srgbClr val="273A64">
                    <a:alpha val="100000"/>
                  </a:srgbClr>
                </a:solidFill>
                <a:latin typeface="Nunito"/>
              </a:rPr>
              <a:t>Standard LOC is</a:t>
            </a:r>
            <a:r>
              <a:rPr lang="en-US" sz="1725" b="1" i="0" spc="0">
                <a:solidFill>
                  <a:srgbClr val="273A64">
                    <a:alpha val="100000"/>
                  </a:srgbClr>
                </a:solidFill>
                <a:latin typeface="Nunito"/>
              </a:rPr>
              <a:t> </a:t>
            </a:r>
            <a:r>
              <a:rPr lang="en-US" sz="1725" b="1" i="0" u="sng" spc="0">
                <a:solidFill>
                  <a:srgbClr val="273A64">
                    <a:alpha val="100000"/>
                  </a:srgbClr>
                </a:solidFill>
                <a:latin typeface="Nunito"/>
              </a:rPr>
              <a:t>not met</a:t>
            </a:r>
          </a:p>
          <a:p>
            <a:pPr algn="ctr">
              <a:lnSpc>
                <a:spcPts val="1725"/>
              </a:lnSpc>
            </a:pPr>
            <a:r>
              <a:rPr lang="en-US" sz="1725" b="0" i="0" spc="0">
                <a:solidFill>
                  <a:srgbClr val="273A64">
                    <a:alpha val="100000"/>
                  </a:srgbClr>
                </a:solidFill>
                <a:latin typeface="Nunito"/>
              </a:rPr>
              <a:t>&amp;</a:t>
            </a:r>
          </a:p>
          <a:p>
            <a:pPr algn="ctr">
              <a:lnSpc>
                <a:spcPts val="1725"/>
              </a:lnSpc>
            </a:pPr>
            <a:r>
              <a:rPr lang="en-US" sz="1725" b="0" i="0" spc="0">
                <a:solidFill>
                  <a:srgbClr val="273A64">
                    <a:alpha val="100000"/>
                  </a:srgbClr>
                </a:solidFill>
                <a:latin typeface="Nunito"/>
              </a:rPr>
              <a:t>Transformed LOC</a:t>
            </a:r>
            <a:r>
              <a:rPr lang="en-US" sz="1725" b="1" i="0" spc="0">
                <a:solidFill>
                  <a:srgbClr val="273A64">
                    <a:alpha val="100000"/>
                  </a:srgbClr>
                </a:solidFill>
                <a:latin typeface="Nunito"/>
              </a:rPr>
              <a:t> is </a:t>
            </a:r>
            <a:r>
              <a:rPr lang="en-US" sz="1725" b="1" i="0" u="sng" spc="0">
                <a:solidFill>
                  <a:srgbClr val="273A64">
                    <a:alpha val="100000"/>
                  </a:srgbClr>
                </a:solidFill>
                <a:latin typeface="Nunito"/>
              </a:rPr>
              <a:t>not met</a:t>
            </a:r>
          </a:p>
        </p:txBody>
      </p:sp>
      <p:sp>
        <p:nvSpPr>
          <p:cNvPr id="37" name="TextBox 37"/>
          <p:cNvSpPr txBox="1"/>
          <p:nvPr/>
        </p:nvSpPr>
        <p:spPr>
          <a:xfrm rot="21600000">
            <a:off x="6465340" y="1249507"/>
            <a:ext cx="2376544" cy="628650"/>
          </a:xfrm>
          <a:prstGeom prst="rect">
            <a:avLst/>
          </a:prstGeom>
        </p:spPr>
        <p:txBody>
          <a:bodyPr lIns="0" tIns="28800" rIns="0" bIns="0" rtlCol="0" anchor="t"/>
          <a:lstStyle/>
          <a:p>
            <a:pPr algn="ctr">
              <a:lnSpc>
                <a:spcPts val="2498"/>
              </a:lnSpc>
            </a:pPr>
            <a:r>
              <a:rPr lang="en-US" sz="1921" b="0" i="0" spc="0">
                <a:solidFill>
                  <a:srgbClr val="273A64">
                    <a:alpha val="100000"/>
                  </a:srgbClr>
                </a:solidFill>
                <a:latin typeface="Nunito"/>
              </a:rPr>
              <a:t>Select Transformed LOC</a:t>
            </a:r>
          </a:p>
        </p:txBody>
      </p:sp>
      <p:sp>
        <p:nvSpPr>
          <p:cNvPr id="38" name="TextBox 38"/>
          <p:cNvSpPr txBox="1"/>
          <p:nvPr/>
        </p:nvSpPr>
        <p:spPr>
          <a:xfrm rot="21600000">
            <a:off x="6465340" y="2306782"/>
            <a:ext cx="2376544" cy="628650"/>
          </a:xfrm>
          <a:prstGeom prst="rect">
            <a:avLst/>
          </a:prstGeom>
        </p:spPr>
        <p:txBody>
          <a:bodyPr lIns="0" tIns="28800" rIns="0" bIns="0" rtlCol="0" anchor="t"/>
          <a:lstStyle/>
          <a:p>
            <a:pPr algn="ctr">
              <a:lnSpc>
                <a:spcPts val="2498"/>
              </a:lnSpc>
            </a:pPr>
            <a:r>
              <a:rPr lang="en-US" sz="1921" b="0" i="0" spc="0">
                <a:solidFill>
                  <a:srgbClr val="273A64">
                    <a:alpha val="100000"/>
                  </a:srgbClr>
                </a:solidFill>
                <a:latin typeface="Nunito"/>
              </a:rPr>
              <a:t>Select Standard</a:t>
            </a:r>
            <a:r>
              <a:rPr lang="en-US" sz="1921" b="1" dirty="0"/>
              <a:t/>
            </a:r>
            <a:br>
              <a:rPr lang="en-US" sz="1921" b="1" dirty="0"/>
            </a:br>
            <a:r>
              <a:rPr lang="en-US" sz="1921" b="0" i="0" spc="0">
                <a:solidFill>
                  <a:srgbClr val="273A64">
                    <a:alpha val="100000"/>
                  </a:srgbClr>
                </a:solidFill>
                <a:latin typeface="Nunito"/>
              </a:rPr>
              <a:t> LOC</a:t>
            </a:r>
          </a:p>
        </p:txBody>
      </p:sp>
      <p:sp>
        <p:nvSpPr>
          <p:cNvPr id="39" name="TextBox 39"/>
          <p:cNvSpPr txBox="1"/>
          <p:nvPr/>
        </p:nvSpPr>
        <p:spPr>
          <a:xfrm rot="21600000">
            <a:off x="6465340" y="3373582"/>
            <a:ext cx="2376544" cy="628650"/>
          </a:xfrm>
          <a:prstGeom prst="rect">
            <a:avLst/>
          </a:prstGeom>
        </p:spPr>
        <p:txBody>
          <a:bodyPr lIns="0" tIns="28800" rIns="0" bIns="0" rtlCol="0" anchor="t"/>
          <a:lstStyle/>
          <a:p>
            <a:pPr algn="ctr">
              <a:lnSpc>
                <a:spcPts val="2498"/>
              </a:lnSpc>
            </a:pPr>
            <a:r>
              <a:rPr lang="en-US" sz="1921" b="0" i="0" spc="0">
                <a:solidFill>
                  <a:srgbClr val="273A64">
                    <a:alpha val="100000"/>
                  </a:srgbClr>
                </a:solidFill>
                <a:latin typeface="Nunito"/>
              </a:rPr>
              <a:t>Select Transformed LOC</a:t>
            </a:r>
          </a:p>
        </p:txBody>
      </p:sp>
      <p:sp>
        <p:nvSpPr>
          <p:cNvPr id="40" name="TextBox 40"/>
          <p:cNvSpPr txBox="1"/>
          <p:nvPr/>
        </p:nvSpPr>
        <p:spPr>
          <a:xfrm rot="21600000">
            <a:off x="6465340" y="4449907"/>
            <a:ext cx="2376544" cy="628650"/>
          </a:xfrm>
          <a:prstGeom prst="rect">
            <a:avLst/>
          </a:prstGeom>
        </p:spPr>
        <p:txBody>
          <a:bodyPr lIns="0" tIns="28800" rIns="0" bIns="0" rtlCol="0" anchor="t"/>
          <a:lstStyle/>
          <a:p>
            <a:pPr algn="ctr">
              <a:lnSpc>
                <a:spcPts val="2498"/>
              </a:lnSpc>
            </a:pPr>
            <a:r>
              <a:rPr lang="en-US" sz="1921" b="0" i="0" spc="0">
                <a:solidFill>
                  <a:srgbClr val="273A64">
                    <a:alpha val="100000"/>
                  </a:srgbClr>
                </a:solidFill>
                <a:latin typeface="Nunito"/>
              </a:rPr>
              <a:t>Select Transformed LOC</a:t>
            </a:r>
          </a:p>
        </p:txBody>
      </p:sp>
    </p:spTree>
    <p:extLst>
      <p:ext uri="{BB962C8B-B14F-4D97-AF65-F5344CB8AC3E}">
        <p14:creationId xmlns:p14="http://schemas.microsoft.com/office/powerpoint/2010/main" val="717742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21600000">
            <a:off x="678788" y="218969"/>
            <a:ext cx="7501787" cy="495300"/>
          </a:xfrm>
          <a:prstGeom prst="rect">
            <a:avLst/>
          </a:prstGeom>
        </p:spPr>
        <p:txBody>
          <a:bodyPr lIns="0" tIns="50400" rIns="0" bIns="0" rtlCol="0" anchor="t"/>
          <a:lstStyle/>
          <a:p>
            <a:pPr algn="l">
              <a:lnSpc>
                <a:spcPts val="3940"/>
              </a:lnSpc>
            </a:pPr>
            <a:r>
              <a:rPr lang="en-US" sz="3582" b="1" i="0" spc="143">
                <a:solidFill>
                  <a:srgbClr val="273A64">
                    <a:alpha val="100000"/>
                  </a:srgbClr>
                </a:solidFill>
                <a:latin typeface="Poppins"/>
              </a:rPr>
              <a:t>Provider</a:t>
            </a:r>
            <a:r>
              <a:rPr lang="en-US" sz="3582" b="1" i="0" spc="143">
                <a:solidFill>
                  <a:srgbClr val="8695D4">
                    <a:alpha val="100000"/>
                  </a:srgbClr>
                </a:solidFill>
                <a:latin typeface="Poppins"/>
              </a:rPr>
              <a:t> Reassessments</a:t>
            </a:r>
          </a:p>
        </p:txBody>
      </p:sp>
      <p:cxnSp>
        <p:nvCxnSpPr>
          <p:cNvPr id="3" name="Straight Connector 3"/>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4" name="TextBox 4"/>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grpSp>
        <p:nvGrpSpPr>
          <p:cNvPr id="6" name="Group 6"/>
          <p:cNvGrpSpPr/>
          <p:nvPr/>
        </p:nvGrpSpPr>
        <p:grpSpPr>
          <a:xfrm rot="21600000">
            <a:off x="859101" y="1172177"/>
            <a:ext cx="3732972" cy="3536738"/>
            <a:chOff x="859101" y="1172177"/>
            <a:chExt cx="3732972" cy="3536738"/>
          </a:xfrm>
        </p:grpSpPr>
        <p:sp>
          <p:nvSpPr>
            <p:cNvPr id="5" name="Freeform 5"/>
            <p:cNvSpPr/>
            <p:nvPr/>
          </p:nvSpPr>
          <p:spPr>
            <a:xfrm>
              <a:off x="859101" y="1172177"/>
              <a:ext cx="3732972" cy="3536738"/>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100000"/>
              </a:srgbClr>
            </a:solidFill>
          </p:spPr>
        </p:sp>
      </p:grpSp>
      <p:sp>
        <p:nvSpPr>
          <p:cNvPr id="7" name="TextBox 7">
            <a:hlinkClick r:id="rId2"/>
          </p:cNvPr>
          <p:cNvSpPr txBox="1"/>
          <p:nvPr/>
        </p:nvSpPr>
        <p:spPr>
          <a:xfrm rot="21600000">
            <a:off x="1093240" y="2183898"/>
            <a:ext cx="3271894" cy="457200"/>
          </a:xfrm>
          <a:prstGeom prst="rect">
            <a:avLst/>
          </a:prstGeom>
        </p:spPr>
        <p:txBody>
          <a:bodyPr lIns="0" tIns="21600" rIns="0" bIns="0" rtlCol="0" anchor="t"/>
          <a:lstStyle/>
          <a:p>
            <a:pPr marL="316287" lvl="0" indent="-285750" algn="l">
              <a:lnSpc>
                <a:spcPts val="1832"/>
              </a:lnSpc>
              <a:buSzPct val="150000"/>
              <a:buFont typeface="Arial" panose="020B0604020202020204" pitchFamily="34" charset="0"/>
              <a:buChar char="•"/>
            </a:pPr>
            <a:r>
              <a:rPr lang="en-US" sz="1527" b="1" i="0" spc="0" dirty="0">
                <a:solidFill>
                  <a:srgbClr val="273A64"/>
                </a:solidFill>
                <a:latin typeface="Nunito"/>
              </a:rPr>
              <a:t>New terms and conditions went into effect September 1st. </a:t>
            </a:r>
          </a:p>
        </p:txBody>
      </p:sp>
      <p:sp>
        <p:nvSpPr>
          <p:cNvPr id="8" name="TextBox 8"/>
          <p:cNvSpPr txBox="1"/>
          <p:nvPr/>
        </p:nvSpPr>
        <p:spPr>
          <a:xfrm rot="21600000">
            <a:off x="1588540" y="1592407"/>
            <a:ext cx="2281294" cy="285750"/>
          </a:xfrm>
          <a:prstGeom prst="rect">
            <a:avLst/>
          </a:prstGeom>
        </p:spPr>
        <p:txBody>
          <a:bodyPr lIns="0" tIns="28800" rIns="0" bIns="0" rtlCol="0" anchor="t"/>
          <a:lstStyle/>
          <a:p>
            <a:pPr algn="ctr">
              <a:lnSpc>
                <a:spcPts val="2305"/>
              </a:lnSpc>
            </a:pPr>
            <a:r>
              <a:rPr lang="en-US" sz="1921" b="1" i="0" spc="0" dirty="0">
                <a:solidFill>
                  <a:srgbClr val="273A64"/>
                </a:solidFill>
                <a:latin typeface="Nunito"/>
              </a:rPr>
              <a:t>Updates</a:t>
            </a:r>
          </a:p>
        </p:txBody>
      </p:sp>
      <p:grpSp>
        <p:nvGrpSpPr>
          <p:cNvPr id="10" name="Group 10"/>
          <p:cNvGrpSpPr/>
          <p:nvPr/>
        </p:nvGrpSpPr>
        <p:grpSpPr>
          <a:xfrm rot="21600000">
            <a:off x="4869126" y="1172177"/>
            <a:ext cx="3732972" cy="1526963"/>
            <a:chOff x="4869126" y="1172177"/>
            <a:chExt cx="3732972" cy="1526963"/>
          </a:xfrm>
        </p:grpSpPr>
        <p:sp>
          <p:nvSpPr>
            <p:cNvPr id="9" name="Freeform 9"/>
            <p:cNvSpPr/>
            <p:nvPr/>
          </p:nvSpPr>
          <p:spPr>
            <a:xfrm>
              <a:off x="4869126" y="1172177"/>
              <a:ext cx="3732972" cy="152696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79000"/>
              </a:srgbClr>
            </a:solidFill>
          </p:spPr>
        </p:sp>
      </p:grpSp>
      <p:sp>
        <p:nvSpPr>
          <p:cNvPr id="11" name="TextBox 11"/>
          <p:cNvSpPr txBox="1"/>
          <p:nvPr/>
        </p:nvSpPr>
        <p:spPr>
          <a:xfrm rot="21600000">
            <a:off x="5598565" y="1392382"/>
            <a:ext cx="2281294" cy="285750"/>
          </a:xfrm>
          <a:prstGeom prst="rect">
            <a:avLst/>
          </a:prstGeom>
        </p:spPr>
        <p:txBody>
          <a:bodyPr lIns="0" tIns="28800" rIns="0" bIns="0" rtlCol="0" anchor="t"/>
          <a:lstStyle/>
          <a:p>
            <a:pPr algn="ctr">
              <a:lnSpc>
                <a:spcPts val="2305"/>
              </a:lnSpc>
            </a:pPr>
            <a:r>
              <a:rPr lang="en-US" sz="1921" b="1" i="0" spc="0">
                <a:solidFill>
                  <a:srgbClr val="FFFFFF">
                    <a:alpha val="100000"/>
                  </a:srgbClr>
                </a:solidFill>
                <a:latin typeface="Nunito"/>
              </a:rPr>
              <a:t>LOC Provider Page</a:t>
            </a:r>
          </a:p>
        </p:txBody>
      </p:sp>
      <p:sp>
        <p:nvSpPr>
          <p:cNvPr id="12" name="TextBox 12">
            <a:hlinkClick r:id="rId3"/>
          </p:cNvPr>
          <p:cNvSpPr txBox="1"/>
          <p:nvPr/>
        </p:nvSpPr>
        <p:spPr>
          <a:xfrm rot="21600000">
            <a:off x="5265190" y="1954395"/>
            <a:ext cx="2948044" cy="533400"/>
          </a:xfrm>
          <a:prstGeom prst="rect">
            <a:avLst/>
          </a:prstGeom>
        </p:spPr>
        <p:txBody>
          <a:bodyPr lIns="0" tIns="25200" rIns="0" bIns="0" rtlCol="0" anchor="t"/>
          <a:lstStyle/>
          <a:p>
            <a:pPr algn="ctr">
              <a:lnSpc>
                <a:spcPts val="2145"/>
              </a:lnSpc>
            </a:pPr>
            <a:r>
              <a:rPr lang="en-US" sz="1787" b="1" i="0" u="sng" spc="0">
                <a:solidFill>
                  <a:srgbClr val="FFFFFF">
                    <a:alpha val="100000"/>
                  </a:srgbClr>
                </a:solidFill>
                <a:latin typeface="Nunito"/>
              </a:rPr>
              <a:t>health.mo.gov/seniors/hcbs/loc-transformation</a:t>
            </a:r>
          </a:p>
        </p:txBody>
      </p:sp>
      <p:grpSp>
        <p:nvGrpSpPr>
          <p:cNvPr id="14" name="Group 14"/>
          <p:cNvGrpSpPr/>
          <p:nvPr/>
        </p:nvGrpSpPr>
        <p:grpSpPr>
          <a:xfrm rot="10800000" flipH="1">
            <a:off x="9097161" y="-74621"/>
            <a:ext cx="666750" cy="5610241"/>
            <a:chOff x="9097161" y="-74621"/>
            <a:chExt cx="666750" cy="5610241"/>
          </a:xfrm>
        </p:grpSpPr>
        <p:sp>
          <p:nvSpPr>
            <p:cNvPr id="13" name="Freeform 13"/>
            <p:cNvSpPr/>
            <p:nvPr/>
          </p:nvSpPr>
          <p:spPr>
            <a:xfrm>
              <a:off x="9097161" y="-74621"/>
              <a:ext cx="666750" cy="5610241"/>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sp>
        <p:nvSpPr>
          <p:cNvPr id="15" name="TextBox 15">
            <a:hlinkClick r:id="rId4"/>
          </p:cNvPr>
          <p:cNvSpPr txBox="1"/>
          <p:nvPr/>
        </p:nvSpPr>
        <p:spPr>
          <a:xfrm rot="21600000">
            <a:off x="1093240" y="3822198"/>
            <a:ext cx="3271894" cy="457200"/>
          </a:xfrm>
          <a:prstGeom prst="rect">
            <a:avLst/>
          </a:prstGeom>
        </p:spPr>
        <p:txBody>
          <a:bodyPr lIns="0" tIns="21600" rIns="0" bIns="0" rtlCol="0" anchor="t"/>
          <a:lstStyle/>
          <a:p>
            <a:pPr marL="316287" lvl="0" indent="-285750" algn="l">
              <a:lnSpc>
                <a:spcPts val="1832"/>
              </a:lnSpc>
              <a:buSzPct val="150000"/>
              <a:buFont typeface="Arial" panose="020B0604020202020204" pitchFamily="34" charset="0"/>
              <a:buChar char="•"/>
            </a:pPr>
            <a:r>
              <a:rPr lang="en-US" sz="1527" b="1" i="0" spc="0">
                <a:solidFill>
                  <a:srgbClr val="273A64"/>
                </a:solidFill>
                <a:latin typeface="Nunito"/>
              </a:rPr>
              <a:t>New updated provider page with many resources. </a:t>
            </a:r>
          </a:p>
        </p:txBody>
      </p:sp>
      <p:sp>
        <p:nvSpPr>
          <p:cNvPr id="16" name="TextBox 16">
            <a:hlinkClick r:id="rId5"/>
          </p:cNvPr>
          <p:cNvSpPr txBox="1"/>
          <p:nvPr/>
        </p:nvSpPr>
        <p:spPr>
          <a:xfrm rot="21600000">
            <a:off x="1093240" y="2945898"/>
            <a:ext cx="3271894" cy="457200"/>
          </a:xfrm>
          <a:prstGeom prst="rect">
            <a:avLst/>
          </a:prstGeom>
        </p:spPr>
        <p:txBody>
          <a:bodyPr lIns="0" tIns="21600" rIns="0" bIns="0" rtlCol="0" anchor="t"/>
          <a:lstStyle/>
          <a:p>
            <a:pPr marL="316287" lvl="0" indent="-285750" algn="l">
              <a:lnSpc>
                <a:spcPts val="1832"/>
              </a:lnSpc>
              <a:buSzPct val="150000"/>
              <a:buFont typeface="Arial" panose="020B0604020202020204" pitchFamily="34" charset="0"/>
              <a:buChar char="•"/>
            </a:pPr>
            <a:r>
              <a:rPr lang="en-US" sz="1527" b="1" i="0" spc="0">
                <a:solidFill>
                  <a:srgbClr val="273A64"/>
                </a:solidFill>
                <a:latin typeface="Nunito"/>
              </a:rPr>
              <a:t>A new policy focused on provider reassessors is available. </a:t>
            </a:r>
          </a:p>
        </p:txBody>
      </p:sp>
      <p:grpSp>
        <p:nvGrpSpPr>
          <p:cNvPr id="18" name="Group 18"/>
          <p:cNvGrpSpPr/>
          <p:nvPr/>
        </p:nvGrpSpPr>
        <p:grpSpPr>
          <a:xfrm rot="21600000">
            <a:off x="4869126" y="3181952"/>
            <a:ext cx="3732972" cy="1526963"/>
            <a:chOff x="4869126" y="3181952"/>
            <a:chExt cx="3732972" cy="1526963"/>
          </a:xfrm>
        </p:grpSpPr>
        <p:sp>
          <p:nvSpPr>
            <p:cNvPr id="17" name="Freeform 17"/>
            <p:cNvSpPr/>
            <p:nvPr/>
          </p:nvSpPr>
          <p:spPr>
            <a:xfrm>
              <a:off x="4869126" y="3181952"/>
              <a:ext cx="3732972" cy="152696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79000"/>
              </a:srgbClr>
            </a:solidFill>
          </p:spPr>
        </p:sp>
      </p:grpSp>
      <p:sp>
        <p:nvSpPr>
          <p:cNvPr id="19" name="TextBox 19"/>
          <p:cNvSpPr txBox="1"/>
          <p:nvPr/>
        </p:nvSpPr>
        <p:spPr>
          <a:xfrm rot="21600000">
            <a:off x="5074690" y="3354532"/>
            <a:ext cx="3329044" cy="285750"/>
          </a:xfrm>
          <a:prstGeom prst="rect">
            <a:avLst/>
          </a:prstGeom>
        </p:spPr>
        <p:txBody>
          <a:bodyPr lIns="0" tIns="28800" rIns="0" bIns="0" rtlCol="0" anchor="t"/>
          <a:lstStyle/>
          <a:p>
            <a:pPr algn="ctr">
              <a:lnSpc>
                <a:spcPts val="2305"/>
              </a:lnSpc>
            </a:pPr>
            <a:r>
              <a:rPr lang="en-US" sz="1921" b="1" i="0" spc="0">
                <a:solidFill>
                  <a:srgbClr val="273A64">
                    <a:alpha val="100000"/>
                  </a:srgbClr>
                </a:solidFill>
                <a:latin typeface="Nunito"/>
              </a:rPr>
              <a:t>Provider Reassessment Page</a:t>
            </a:r>
          </a:p>
        </p:txBody>
      </p:sp>
      <p:sp>
        <p:nvSpPr>
          <p:cNvPr id="20" name="TextBox 20">
            <a:hlinkClick r:id="rId4"/>
          </p:cNvPr>
          <p:cNvSpPr txBox="1"/>
          <p:nvPr/>
        </p:nvSpPr>
        <p:spPr>
          <a:xfrm rot="21600000">
            <a:off x="5265190" y="3916545"/>
            <a:ext cx="2948044" cy="533400"/>
          </a:xfrm>
          <a:prstGeom prst="rect">
            <a:avLst/>
          </a:prstGeom>
        </p:spPr>
        <p:txBody>
          <a:bodyPr lIns="0" tIns="25200" rIns="0" bIns="0" rtlCol="0" anchor="t"/>
          <a:lstStyle/>
          <a:p>
            <a:pPr algn="ctr">
              <a:lnSpc>
                <a:spcPts val="2145"/>
              </a:lnSpc>
            </a:pPr>
            <a:r>
              <a:rPr lang="en-US" sz="1787" b="1" i="0" u="sng" spc="0">
                <a:solidFill>
                  <a:srgbClr val="273A64">
                    <a:alpha val="100000"/>
                  </a:srgbClr>
                </a:solidFill>
                <a:latin typeface="Nunito"/>
              </a:rPr>
              <a:t>health.mo.gov/seniors/hcbs/reassessment/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73388" y="1231708"/>
            <a:ext cx="3418539" cy="624617"/>
            <a:chOff x="873388" y="1231708"/>
            <a:chExt cx="3418539" cy="624617"/>
          </a:xfrm>
        </p:grpSpPr>
        <p:sp>
          <p:nvSpPr>
            <p:cNvPr id="2" name="Freeform 2"/>
            <p:cNvSpPr/>
            <p:nvPr/>
          </p:nvSpPr>
          <p:spPr>
            <a:xfrm>
              <a:off x="873388" y="1231708"/>
              <a:ext cx="3418539" cy="62461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8695D4">
                <a:alpha val="26000"/>
              </a:srgbClr>
            </a:solidFill>
          </p:spPr>
        </p:sp>
      </p:grpSp>
      <p:grpSp>
        <p:nvGrpSpPr>
          <p:cNvPr id="5" name="Group 5"/>
          <p:cNvGrpSpPr/>
          <p:nvPr/>
        </p:nvGrpSpPr>
        <p:grpSpPr>
          <a:xfrm>
            <a:off x="778138" y="2184208"/>
            <a:ext cx="3732864" cy="2462942"/>
            <a:chOff x="778138" y="2184208"/>
            <a:chExt cx="3732864" cy="2462942"/>
          </a:xfrm>
        </p:grpSpPr>
        <p:sp>
          <p:nvSpPr>
            <p:cNvPr id="4" name="Freeform 4"/>
            <p:cNvSpPr/>
            <p:nvPr/>
          </p:nvSpPr>
          <p:spPr>
            <a:xfrm>
              <a:off x="778138" y="2184208"/>
              <a:ext cx="3732864" cy="2462942"/>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8695D4">
                <a:alpha val="43000"/>
              </a:srgbClr>
            </a:solidFill>
          </p:spPr>
        </p:sp>
      </p:grpSp>
      <p:sp>
        <p:nvSpPr>
          <p:cNvPr id="6" name="TextBox 6"/>
          <p:cNvSpPr txBox="1"/>
          <p:nvPr/>
        </p:nvSpPr>
        <p:spPr>
          <a:xfrm rot="21600000">
            <a:off x="678788" y="304694"/>
            <a:ext cx="8682887" cy="495300"/>
          </a:xfrm>
          <a:prstGeom prst="rect">
            <a:avLst/>
          </a:prstGeom>
        </p:spPr>
        <p:txBody>
          <a:bodyPr lIns="0" tIns="50400" rIns="0" bIns="0" rtlCol="0" anchor="t"/>
          <a:lstStyle/>
          <a:p>
            <a:pPr algn="l">
              <a:lnSpc>
                <a:spcPts val="3940"/>
              </a:lnSpc>
            </a:pPr>
            <a:r>
              <a:rPr lang="en-US" sz="3582" b="1" i="0" spc="143">
                <a:solidFill>
                  <a:srgbClr val="273A64">
                    <a:alpha val="100000"/>
                  </a:srgbClr>
                </a:solidFill>
                <a:latin typeface="Poppins"/>
              </a:rPr>
              <a:t>Provider Reassessment </a:t>
            </a:r>
            <a:r>
              <a:rPr lang="en-US" sz="3582" b="1" i="0" spc="143">
                <a:solidFill>
                  <a:srgbClr val="8695D4">
                    <a:alpha val="100000"/>
                  </a:srgbClr>
                </a:solidFill>
                <a:latin typeface="Poppins"/>
              </a:rPr>
              <a:t>Training</a:t>
            </a:r>
          </a:p>
        </p:txBody>
      </p:sp>
      <p:cxnSp>
        <p:nvCxnSpPr>
          <p:cNvPr id="7" name="Straight Connector 7"/>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8" name="TextBox 8"/>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sp>
        <p:nvSpPr>
          <p:cNvPr id="9" name="TextBox 9"/>
          <p:cNvSpPr txBox="1"/>
          <p:nvPr/>
        </p:nvSpPr>
        <p:spPr>
          <a:xfrm rot="21600000">
            <a:off x="1439658" y="1293602"/>
            <a:ext cx="2293200" cy="495300"/>
          </a:xfrm>
          <a:prstGeom prst="rect">
            <a:avLst/>
          </a:prstGeom>
        </p:spPr>
        <p:txBody>
          <a:bodyPr lIns="0" tIns="25200" rIns="0" bIns="0" rtlCol="0" anchor="t"/>
          <a:lstStyle/>
          <a:p>
            <a:pPr algn="ctr">
              <a:lnSpc>
                <a:spcPts val="1980"/>
              </a:lnSpc>
            </a:pPr>
            <a:r>
              <a:rPr lang="en-US" sz="1650" b="1" i="0" spc="0">
                <a:solidFill>
                  <a:srgbClr val="273A64"/>
                </a:solidFill>
                <a:latin typeface="Nunito"/>
              </a:rPr>
              <a:t>health.mo.gov/seniors/hcbs/reassessment</a:t>
            </a:r>
          </a:p>
        </p:txBody>
      </p:sp>
      <p:sp>
        <p:nvSpPr>
          <p:cNvPr id="10" name="TextBox 10"/>
          <p:cNvSpPr txBox="1"/>
          <p:nvPr/>
        </p:nvSpPr>
        <p:spPr>
          <a:xfrm rot="21600000">
            <a:off x="993173" y="2410792"/>
            <a:ext cx="3378802" cy="1828800"/>
          </a:xfrm>
          <a:prstGeom prst="rect">
            <a:avLst/>
          </a:prstGeom>
        </p:spPr>
        <p:txBody>
          <a:bodyPr lIns="0" tIns="21600" rIns="0" bIns="0" rtlCol="0" anchor="t"/>
          <a:lstStyle/>
          <a:p>
            <a:pPr marL="315750" lvl="0" indent="-285750" algn="l">
              <a:lnSpc>
                <a:spcPts val="1800"/>
              </a:lnSpc>
              <a:buSzPct val="150000"/>
              <a:buFont typeface="Arial" panose="020B0604020202020204" pitchFamily="34" charset="0"/>
              <a:buChar char="•"/>
            </a:pPr>
            <a:r>
              <a:rPr lang="en-US" sz="1500" b="0" i="0" spc="0" dirty="0">
                <a:solidFill>
                  <a:srgbClr val="273A64"/>
                </a:solidFill>
                <a:latin typeface="Nunito"/>
              </a:rPr>
              <a:t>Once all training videos have been reviewed, send qualifications and request for the test at </a:t>
            </a:r>
            <a:r>
              <a:rPr lang="en-US" sz="1500" b="0" i="0" u="sng" spc="0" dirty="0">
                <a:solidFill>
                  <a:srgbClr val="273A64"/>
                </a:solidFill>
                <a:latin typeface="Nunito"/>
              </a:rPr>
              <a:t>ReassessorTraining@health.mo.gov</a:t>
            </a:r>
            <a:r>
              <a:rPr lang="en-US" sz="1500" b="1" dirty="0">
                <a:solidFill>
                  <a:srgbClr val="273A64"/>
                </a:solidFill>
              </a:rPr>
              <a:t/>
            </a:r>
            <a:br>
              <a:rPr lang="en-US" sz="1500" b="1" dirty="0">
                <a:solidFill>
                  <a:srgbClr val="273A64"/>
                </a:solidFill>
              </a:rPr>
            </a:br>
            <a:endParaRPr lang="en-US" sz="1500" b="1" dirty="0">
              <a:solidFill>
                <a:srgbClr val="273A64"/>
              </a:solidFill>
            </a:endParaRPr>
          </a:p>
          <a:p>
            <a:pPr marL="315750" lvl="0" indent="-285750" algn="l">
              <a:lnSpc>
                <a:spcPts val="1800"/>
              </a:lnSpc>
              <a:buSzPct val="150000"/>
              <a:buFont typeface="Arial" panose="020B0604020202020204" pitchFamily="34" charset="0"/>
              <a:buChar char="•"/>
            </a:pPr>
            <a:r>
              <a:rPr lang="en-US" sz="1500" b="0" i="0" spc="0" dirty="0">
                <a:solidFill>
                  <a:srgbClr val="273A64"/>
                </a:solidFill>
                <a:latin typeface="Nunito"/>
              </a:rPr>
              <a:t>Certificates will be provided to individuals who pass the test with an 80% or higher.</a:t>
            </a:r>
          </a:p>
        </p:txBody>
      </p:sp>
      <p:grpSp>
        <p:nvGrpSpPr>
          <p:cNvPr id="12" name="Group 12"/>
          <p:cNvGrpSpPr/>
          <p:nvPr/>
        </p:nvGrpSpPr>
        <p:grpSpPr>
          <a:xfrm rot="21600000">
            <a:off x="4828118" y="1662767"/>
            <a:ext cx="4440845" cy="2782869"/>
            <a:chOff x="4828118" y="1662767"/>
            <a:chExt cx="4440845" cy="2782869"/>
          </a:xfrm>
        </p:grpSpPr>
        <p:sp>
          <p:nvSpPr>
            <p:cNvPr id="11" name="Freeform 11"/>
            <p:cNvSpPr/>
            <p:nvPr/>
          </p:nvSpPr>
          <p:spPr>
            <a:xfrm>
              <a:off x="4828118" y="1662767"/>
              <a:ext cx="4440845" cy="2782869"/>
            </a:xfrm>
            <a:custGeom>
              <a:avLst/>
              <a:gdLst/>
              <a:ahLst/>
              <a:cxnLst/>
              <a:rect l="0" t="0" r="0" b="0"/>
              <a:pathLst>
                <a:path w="304800" h="304800">
                  <a:moveTo>
                    <a:pt x="0" y="0"/>
                  </a:moveTo>
                  <a:lnTo>
                    <a:pt x="0" y="304800"/>
                  </a:lnTo>
                  <a:lnTo>
                    <a:pt x="304800" y="304800"/>
                  </a:lnTo>
                  <a:lnTo>
                    <a:pt x="304800" y="0"/>
                  </a:lnTo>
                  <a:lnTo>
                    <a:pt x="0" y="0"/>
                  </a:lnTo>
                  <a:close/>
                </a:path>
              </a:pathLst>
            </a:custGeom>
            <a:blipFill>
              <a:blip r:embed="rId2" cstate="screen">
                <a:alphaModFix/>
                <a:extLst>
                  <a:ext uri="{28A0092B-C50C-407E-A947-70E740481C1C}">
                    <a14:useLocalDpi xmlns:a14="http://schemas.microsoft.com/office/drawing/2010/main"/>
                  </a:ext>
                </a:extLst>
              </a:blip>
              <a:stretch>
                <a:fillRect/>
              </a:stretch>
            </a:blipFill>
          </p:spPr>
        </p:sp>
      </p:grpSp>
      <p:grpSp>
        <p:nvGrpSpPr>
          <p:cNvPr id="14" name="Group 14"/>
          <p:cNvGrpSpPr/>
          <p:nvPr/>
        </p:nvGrpSpPr>
        <p:grpSpPr>
          <a:xfrm>
            <a:off x="9271659" y="2757355"/>
            <a:ext cx="364004" cy="1847326"/>
            <a:chOff x="9271659" y="2757355"/>
            <a:chExt cx="364004" cy="1847326"/>
          </a:xfrm>
        </p:grpSpPr>
        <p:sp>
          <p:nvSpPr>
            <p:cNvPr id="13" name="Freeform 13"/>
            <p:cNvSpPr/>
            <p:nvPr/>
          </p:nvSpPr>
          <p:spPr>
            <a:xfrm>
              <a:off x="9271659" y="2757355"/>
              <a:ext cx="364004" cy="184732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grpSp>
        <p:nvGrpSpPr>
          <p:cNvPr id="16" name="Group 16"/>
          <p:cNvGrpSpPr/>
          <p:nvPr/>
        </p:nvGrpSpPr>
        <p:grpSpPr>
          <a:xfrm rot="5400000">
            <a:off x="8523476" y="3674002"/>
            <a:ext cx="364004" cy="1847326"/>
            <a:chOff x="8523476" y="3674002"/>
            <a:chExt cx="364004" cy="1847326"/>
          </a:xfrm>
        </p:grpSpPr>
        <p:sp>
          <p:nvSpPr>
            <p:cNvPr id="15" name="Freeform 15"/>
            <p:cNvSpPr/>
            <p:nvPr/>
          </p:nvSpPr>
          <p:spPr>
            <a:xfrm>
              <a:off x="8523476" y="3674002"/>
              <a:ext cx="364004" cy="184732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73A64">
                <a:alpha val="100000"/>
              </a:srgbClr>
            </a:solid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21600000">
            <a:off x="1430601" y="1124552"/>
            <a:ext cx="6857306" cy="3740746"/>
            <a:chOff x="1430601" y="1124552"/>
            <a:chExt cx="6857306" cy="3740746"/>
          </a:xfrm>
        </p:grpSpPr>
        <p:sp>
          <p:nvSpPr>
            <p:cNvPr id="2" name="Freeform 2"/>
            <p:cNvSpPr/>
            <p:nvPr/>
          </p:nvSpPr>
          <p:spPr>
            <a:xfrm>
              <a:off x="1430601" y="1124552"/>
              <a:ext cx="6857306" cy="374074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BCC5EB">
                <a:alpha val="100000"/>
              </a:srgbClr>
            </a:solidFill>
          </p:spPr>
        </p:sp>
      </p:grpSp>
      <p:sp>
        <p:nvSpPr>
          <p:cNvPr id="4" name="TextBox 4"/>
          <p:cNvSpPr txBox="1"/>
          <p:nvPr/>
        </p:nvSpPr>
        <p:spPr>
          <a:xfrm rot="21600000">
            <a:off x="678788" y="274371"/>
            <a:ext cx="8987688" cy="485775"/>
          </a:xfrm>
          <a:prstGeom prst="rect">
            <a:avLst/>
          </a:prstGeom>
        </p:spPr>
        <p:txBody>
          <a:bodyPr lIns="0" tIns="50400" rIns="0" bIns="0" rtlCol="0" anchor="t"/>
          <a:lstStyle/>
          <a:p>
            <a:pPr algn="l">
              <a:lnSpc>
                <a:spcPts val="3854"/>
              </a:lnSpc>
            </a:pPr>
            <a:r>
              <a:rPr lang="en-US" sz="3504" b="1" i="0" spc="140">
                <a:solidFill>
                  <a:srgbClr val="273A64">
                    <a:alpha val="100000"/>
                  </a:srgbClr>
                </a:solidFill>
                <a:latin typeface="Poppins"/>
              </a:rPr>
              <a:t>Managing Your </a:t>
            </a:r>
            <a:r>
              <a:rPr lang="en-US" sz="3504" b="1" i="0" spc="140">
                <a:solidFill>
                  <a:srgbClr val="8695D4">
                    <a:alpha val="100000"/>
                  </a:srgbClr>
                </a:solidFill>
                <a:latin typeface="Poppins"/>
              </a:rPr>
              <a:t>Health and Wellness</a:t>
            </a:r>
          </a:p>
        </p:txBody>
      </p:sp>
      <p:cxnSp>
        <p:nvCxnSpPr>
          <p:cNvPr id="5" name="Straight Connector 5"/>
          <p:cNvCxnSpPr>
            <a:cxnSpLocks/>
          </p:cNvCxnSpPr>
          <p:nvPr/>
        </p:nvCxnSpPr>
        <p:spPr>
          <a:xfrm rot="5400000">
            <a:off x="-117481" y="4914633"/>
            <a:ext cx="869962" cy="0"/>
          </a:xfrm>
          <a:prstGeom prst="line">
            <a:avLst/>
          </a:prstGeom>
          <a:ln w="22860">
            <a:solidFill>
              <a:srgbClr val="8695D4">
                <a:alpha val="100000"/>
              </a:srgbClr>
            </a:solidFill>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rot="16200000">
            <a:off x="-1873228" y="2272047"/>
            <a:ext cx="4388655" cy="142875"/>
          </a:xfrm>
          <a:prstGeom prst="rect">
            <a:avLst/>
          </a:prstGeom>
        </p:spPr>
        <p:txBody>
          <a:bodyPr lIns="0" tIns="14400" rIns="0" bIns="0" rtlCol="0" anchor="t"/>
          <a:lstStyle/>
          <a:p>
            <a:pPr algn="r">
              <a:lnSpc>
                <a:spcPts val="1125"/>
              </a:lnSpc>
            </a:pPr>
            <a:r>
              <a:rPr lang="en-US" sz="1125" b="0" i="0" spc="150">
                <a:solidFill>
                  <a:srgbClr val="8695D4">
                    <a:alpha val="100000"/>
                  </a:srgbClr>
                </a:solidFill>
                <a:latin typeface="Nunito"/>
              </a:rPr>
              <a:t>Missouri Department of Health and Senior Services</a:t>
            </a:r>
          </a:p>
        </p:txBody>
      </p:sp>
      <p:sp>
        <p:nvSpPr>
          <p:cNvPr id="7" name="TextBox 7"/>
          <p:cNvSpPr txBox="1"/>
          <p:nvPr/>
        </p:nvSpPr>
        <p:spPr>
          <a:xfrm rot="21600000">
            <a:off x="2308774" y="2895645"/>
            <a:ext cx="5746678" cy="914400"/>
          </a:xfrm>
          <a:prstGeom prst="rect">
            <a:avLst/>
          </a:prstGeom>
        </p:spPr>
        <p:txBody>
          <a:bodyPr lIns="0" tIns="21600" rIns="0" bIns="0" rtlCol="0" anchor="t"/>
          <a:lstStyle/>
          <a:p>
            <a:pPr algn="l">
              <a:lnSpc>
                <a:spcPts val="1810"/>
              </a:lnSpc>
            </a:pPr>
            <a:r>
              <a:rPr lang="en-US" sz="1509" b="1" i="0" spc="0">
                <a:solidFill>
                  <a:srgbClr val="273A64">
                    <a:alpha val="100000"/>
                  </a:srgbClr>
                </a:solidFill>
                <a:latin typeface="Nunito"/>
              </a:rPr>
              <a:t>Various six week, small group classes to choose from that help participants learn to manage chronic health conditions, develop healthy eating habits, and make action plans to enhance the quality of their lives</a:t>
            </a:r>
          </a:p>
        </p:txBody>
      </p:sp>
      <p:grpSp>
        <p:nvGrpSpPr>
          <p:cNvPr id="9" name="Group 9"/>
          <p:cNvGrpSpPr/>
          <p:nvPr/>
        </p:nvGrpSpPr>
        <p:grpSpPr>
          <a:xfrm rot="21600000">
            <a:off x="1633538" y="2174624"/>
            <a:ext cx="565064" cy="423493"/>
            <a:chOff x="1633538" y="2174624"/>
            <a:chExt cx="565064" cy="423493"/>
          </a:xfrm>
        </p:grpSpPr>
        <p:sp>
          <p:nvSpPr>
            <p:cNvPr id="8" name="Freeform 8"/>
            <p:cNvSpPr/>
            <p:nvPr/>
          </p:nvSpPr>
          <p:spPr>
            <a:xfrm>
              <a:off x="1633538" y="2174624"/>
              <a:ext cx="565064" cy="423493"/>
            </a:xfrm>
            <a:custGeom>
              <a:avLst/>
              <a:gdLst/>
              <a:ahLst/>
              <a:cxnLst/>
              <a:rect l="0" t="0" r="0" b="0"/>
              <a:pathLst>
                <a:path w="303468" h="304798">
                  <a:moveTo>
                    <a:pt x="293741" y="126624"/>
                  </a:moveTo>
                  <a:lnTo>
                    <a:pt x="193129" y="12200"/>
                  </a:lnTo>
                  <a:cubicBezTo>
                    <a:pt x="179699" y="-2888"/>
                    <a:pt x="154553" y="-4193"/>
                    <a:pt x="139675" y="9466"/>
                  </a:cubicBezTo>
                  <a:cubicBezTo>
                    <a:pt x="124254" y="23601"/>
                    <a:pt x="123015" y="47823"/>
                    <a:pt x="136703" y="63092"/>
                  </a:cubicBezTo>
                  <a:cubicBezTo>
                    <a:pt x="137865" y="64483"/>
                    <a:pt x="161773" y="93324"/>
                    <a:pt x="180527" y="114089"/>
                  </a:cubicBezTo>
                  <a:lnTo>
                    <a:pt x="40462" y="114089"/>
                  </a:lnTo>
                  <a:cubicBezTo>
                    <a:pt x="18374" y="114089"/>
                    <a:pt x="400" y="124100"/>
                    <a:pt x="0" y="151522"/>
                  </a:cubicBezTo>
                  <a:cubicBezTo>
                    <a:pt x="400" y="178935"/>
                    <a:pt x="18364" y="188965"/>
                    <a:pt x="40462" y="188965"/>
                  </a:cubicBezTo>
                  <a:lnTo>
                    <a:pt x="182108" y="188965"/>
                  </a:lnTo>
                  <a:lnTo>
                    <a:pt x="136979" y="240924"/>
                  </a:lnTo>
                  <a:cubicBezTo>
                    <a:pt x="123006" y="256545"/>
                    <a:pt x="124206" y="280757"/>
                    <a:pt x="139665" y="294883"/>
                  </a:cubicBezTo>
                  <a:cubicBezTo>
                    <a:pt x="146637" y="301265"/>
                    <a:pt x="155648" y="304798"/>
                    <a:pt x="165030" y="304798"/>
                  </a:cubicBezTo>
                  <a:cubicBezTo>
                    <a:pt x="175746" y="304798"/>
                    <a:pt x="185995" y="300169"/>
                    <a:pt x="193167" y="292082"/>
                  </a:cubicBezTo>
                  <a:lnTo>
                    <a:pt x="293713" y="177782"/>
                  </a:lnTo>
                  <a:cubicBezTo>
                    <a:pt x="306715" y="163200"/>
                    <a:pt x="306715" y="141168"/>
                    <a:pt x="293741" y="126624"/>
                  </a:cubicBezTo>
                  <a:close/>
                  <a:moveTo>
                    <a:pt x="274796" y="160866"/>
                  </a:moveTo>
                  <a:lnTo>
                    <a:pt x="174250" y="275147"/>
                  </a:lnTo>
                  <a:cubicBezTo>
                    <a:pt x="169783" y="280176"/>
                    <a:pt x="161677" y="280595"/>
                    <a:pt x="156686" y="276061"/>
                  </a:cubicBezTo>
                  <a:cubicBezTo>
                    <a:pt x="151524" y="271308"/>
                    <a:pt x="151105" y="263184"/>
                    <a:pt x="155896" y="257812"/>
                  </a:cubicBezTo>
                  <a:lnTo>
                    <a:pt x="207150" y="198804"/>
                  </a:lnTo>
                  <a:cubicBezTo>
                    <a:pt x="209807" y="195756"/>
                    <a:pt x="212103" y="192403"/>
                    <a:pt x="214112" y="188965"/>
                  </a:cubicBezTo>
                  <a:cubicBezTo>
                    <a:pt x="218446" y="181602"/>
                    <a:pt x="214055" y="165076"/>
                    <a:pt x="196872" y="165076"/>
                  </a:cubicBezTo>
                  <a:cubicBezTo>
                    <a:pt x="179689" y="165076"/>
                    <a:pt x="38900" y="165076"/>
                    <a:pt x="38900" y="165076"/>
                  </a:cubicBezTo>
                  <a:cubicBezTo>
                    <a:pt x="27518" y="165076"/>
                    <a:pt x="23031" y="166143"/>
                    <a:pt x="23031" y="151798"/>
                  </a:cubicBezTo>
                  <a:lnTo>
                    <a:pt x="23031" y="152017"/>
                  </a:lnTo>
                  <a:cubicBezTo>
                    <a:pt x="23031" y="137682"/>
                    <a:pt x="27527" y="138778"/>
                    <a:pt x="38900" y="138778"/>
                  </a:cubicBezTo>
                  <a:cubicBezTo>
                    <a:pt x="38900" y="138778"/>
                    <a:pt x="176822" y="138778"/>
                    <a:pt x="196586" y="138778"/>
                  </a:cubicBezTo>
                  <a:cubicBezTo>
                    <a:pt x="216332" y="138778"/>
                    <a:pt x="217961" y="121090"/>
                    <a:pt x="213531" y="114098"/>
                  </a:cubicBezTo>
                  <a:cubicBezTo>
                    <a:pt x="211493" y="110860"/>
                    <a:pt x="209226" y="107745"/>
                    <a:pt x="206569" y="104945"/>
                  </a:cubicBezTo>
                  <a:cubicBezTo>
                    <a:pt x="188033" y="85285"/>
                    <a:pt x="156391" y="47157"/>
                    <a:pt x="155772" y="46423"/>
                  </a:cubicBezTo>
                  <a:cubicBezTo>
                    <a:pt x="151095" y="41194"/>
                    <a:pt x="151476" y="33060"/>
                    <a:pt x="156648" y="28307"/>
                  </a:cubicBezTo>
                  <a:cubicBezTo>
                    <a:pt x="158953" y="26202"/>
                    <a:pt x="161896" y="25049"/>
                    <a:pt x="164973" y="25049"/>
                  </a:cubicBezTo>
                  <a:cubicBezTo>
                    <a:pt x="168526" y="25049"/>
                    <a:pt x="171812" y="26535"/>
                    <a:pt x="174165" y="29164"/>
                  </a:cubicBezTo>
                  <a:lnTo>
                    <a:pt x="274796" y="143578"/>
                  </a:lnTo>
                  <a:cubicBezTo>
                    <a:pt x="279216" y="148484"/>
                    <a:pt x="279216" y="155885"/>
                    <a:pt x="274796" y="160866"/>
                  </a:cubicBezTo>
                  <a:close/>
                </a:path>
              </a:pathLst>
            </a:custGeom>
            <a:solidFill>
              <a:srgbClr val="273A64">
                <a:alpha val="100000"/>
              </a:srgbClr>
            </a:solidFill>
          </p:spPr>
        </p:sp>
      </p:grpSp>
      <p:grpSp>
        <p:nvGrpSpPr>
          <p:cNvPr id="11" name="Group 11"/>
          <p:cNvGrpSpPr/>
          <p:nvPr/>
        </p:nvGrpSpPr>
        <p:grpSpPr>
          <a:xfrm rot="21600000">
            <a:off x="1633538" y="2895831"/>
            <a:ext cx="565064" cy="423493"/>
            <a:chOff x="1633538" y="2895831"/>
            <a:chExt cx="565064" cy="423493"/>
          </a:xfrm>
        </p:grpSpPr>
        <p:sp>
          <p:nvSpPr>
            <p:cNvPr id="10" name="Freeform 10"/>
            <p:cNvSpPr/>
            <p:nvPr/>
          </p:nvSpPr>
          <p:spPr>
            <a:xfrm>
              <a:off x="1633538" y="2895831"/>
              <a:ext cx="565064" cy="423493"/>
            </a:xfrm>
            <a:custGeom>
              <a:avLst/>
              <a:gdLst/>
              <a:ahLst/>
              <a:cxnLst/>
              <a:rect l="0" t="0" r="0" b="0"/>
              <a:pathLst>
                <a:path w="303468" h="304798">
                  <a:moveTo>
                    <a:pt x="293741" y="126624"/>
                  </a:moveTo>
                  <a:lnTo>
                    <a:pt x="193129" y="12200"/>
                  </a:lnTo>
                  <a:cubicBezTo>
                    <a:pt x="179699" y="-2888"/>
                    <a:pt x="154553" y="-4193"/>
                    <a:pt x="139675" y="9466"/>
                  </a:cubicBezTo>
                  <a:cubicBezTo>
                    <a:pt x="124254" y="23601"/>
                    <a:pt x="123015" y="47823"/>
                    <a:pt x="136703" y="63092"/>
                  </a:cubicBezTo>
                  <a:cubicBezTo>
                    <a:pt x="137865" y="64483"/>
                    <a:pt x="161773" y="93324"/>
                    <a:pt x="180527" y="114089"/>
                  </a:cubicBezTo>
                  <a:lnTo>
                    <a:pt x="40462" y="114089"/>
                  </a:lnTo>
                  <a:cubicBezTo>
                    <a:pt x="18374" y="114089"/>
                    <a:pt x="400" y="124100"/>
                    <a:pt x="0" y="151522"/>
                  </a:cubicBezTo>
                  <a:cubicBezTo>
                    <a:pt x="400" y="178935"/>
                    <a:pt x="18364" y="188965"/>
                    <a:pt x="40462" y="188965"/>
                  </a:cubicBezTo>
                  <a:lnTo>
                    <a:pt x="182108" y="188965"/>
                  </a:lnTo>
                  <a:lnTo>
                    <a:pt x="136979" y="240924"/>
                  </a:lnTo>
                  <a:cubicBezTo>
                    <a:pt x="123006" y="256545"/>
                    <a:pt x="124206" y="280757"/>
                    <a:pt x="139665" y="294883"/>
                  </a:cubicBezTo>
                  <a:cubicBezTo>
                    <a:pt x="146637" y="301265"/>
                    <a:pt x="155648" y="304798"/>
                    <a:pt x="165030" y="304798"/>
                  </a:cubicBezTo>
                  <a:cubicBezTo>
                    <a:pt x="175746" y="304798"/>
                    <a:pt x="185995" y="300169"/>
                    <a:pt x="193167" y="292082"/>
                  </a:cubicBezTo>
                  <a:lnTo>
                    <a:pt x="293713" y="177782"/>
                  </a:lnTo>
                  <a:cubicBezTo>
                    <a:pt x="306715" y="163200"/>
                    <a:pt x="306715" y="141168"/>
                    <a:pt x="293741" y="126624"/>
                  </a:cubicBezTo>
                  <a:close/>
                  <a:moveTo>
                    <a:pt x="274796" y="160866"/>
                  </a:moveTo>
                  <a:lnTo>
                    <a:pt x="174250" y="275147"/>
                  </a:lnTo>
                  <a:cubicBezTo>
                    <a:pt x="169783" y="280176"/>
                    <a:pt x="161677" y="280595"/>
                    <a:pt x="156686" y="276061"/>
                  </a:cubicBezTo>
                  <a:cubicBezTo>
                    <a:pt x="151524" y="271308"/>
                    <a:pt x="151105" y="263184"/>
                    <a:pt x="155896" y="257812"/>
                  </a:cubicBezTo>
                  <a:lnTo>
                    <a:pt x="207150" y="198804"/>
                  </a:lnTo>
                  <a:cubicBezTo>
                    <a:pt x="209807" y="195756"/>
                    <a:pt x="212103" y="192403"/>
                    <a:pt x="214112" y="188965"/>
                  </a:cubicBezTo>
                  <a:cubicBezTo>
                    <a:pt x="218446" y="181602"/>
                    <a:pt x="214055" y="165076"/>
                    <a:pt x="196872" y="165076"/>
                  </a:cubicBezTo>
                  <a:cubicBezTo>
                    <a:pt x="179689" y="165076"/>
                    <a:pt x="38900" y="165076"/>
                    <a:pt x="38900" y="165076"/>
                  </a:cubicBezTo>
                  <a:cubicBezTo>
                    <a:pt x="27518" y="165076"/>
                    <a:pt x="23031" y="166143"/>
                    <a:pt x="23031" y="151798"/>
                  </a:cubicBezTo>
                  <a:lnTo>
                    <a:pt x="23031" y="152017"/>
                  </a:lnTo>
                  <a:cubicBezTo>
                    <a:pt x="23031" y="137682"/>
                    <a:pt x="27527" y="138778"/>
                    <a:pt x="38900" y="138778"/>
                  </a:cubicBezTo>
                  <a:cubicBezTo>
                    <a:pt x="38900" y="138778"/>
                    <a:pt x="176822" y="138778"/>
                    <a:pt x="196586" y="138778"/>
                  </a:cubicBezTo>
                  <a:cubicBezTo>
                    <a:pt x="216332" y="138778"/>
                    <a:pt x="217961" y="121090"/>
                    <a:pt x="213531" y="114098"/>
                  </a:cubicBezTo>
                  <a:cubicBezTo>
                    <a:pt x="211493" y="110860"/>
                    <a:pt x="209226" y="107745"/>
                    <a:pt x="206569" y="104945"/>
                  </a:cubicBezTo>
                  <a:cubicBezTo>
                    <a:pt x="188033" y="85285"/>
                    <a:pt x="156391" y="47157"/>
                    <a:pt x="155772" y="46423"/>
                  </a:cubicBezTo>
                  <a:cubicBezTo>
                    <a:pt x="151095" y="41194"/>
                    <a:pt x="151476" y="33060"/>
                    <a:pt x="156648" y="28307"/>
                  </a:cubicBezTo>
                  <a:cubicBezTo>
                    <a:pt x="158953" y="26202"/>
                    <a:pt x="161896" y="25049"/>
                    <a:pt x="164973" y="25049"/>
                  </a:cubicBezTo>
                  <a:cubicBezTo>
                    <a:pt x="168526" y="25049"/>
                    <a:pt x="171812" y="26535"/>
                    <a:pt x="174165" y="29164"/>
                  </a:cubicBezTo>
                  <a:lnTo>
                    <a:pt x="274796" y="143578"/>
                  </a:lnTo>
                  <a:cubicBezTo>
                    <a:pt x="279216" y="148484"/>
                    <a:pt x="279216" y="155885"/>
                    <a:pt x="274796" y="160866"/>
                  </a:cubicBezTo>
                  <a:close/>
                </a:path>
              </a:pathLst>
            </a:custGeom>
            <a:solidFill>
              <a:srgbClr val="273A64">
                <a:alpha val="100000"/>
              </a:srgbClr>
            </a:solidFill>
          </p:spPr>
        </p:sp>
      </p:grpSp>
      <p:sp>
        <p:nvSpPr>
          <p:cNvPr id="12" name="TextBox 12"/>
          <p:cNvSpPr txBox="1"/>
          <p:nvPr/>
        </p:nvSpPr>
        <p:spPr>
          <a:xfrm rot="21600000">
            <a:off x="2308774" y="2177672"/>
            <a:ext cx="5734635" cy="457200"/>
          </a:xfrm>
          <a:prstGeom prst="rect">
            <a:avLst/>
          </a:prstGeom>
        </p:spPr>
        <p:txBody>
          <a:bodyPr lIns="0" tIns="21600" rIns="0" bIns="0" rtlCol="0" anchor="t"/>
          <a:lstStyle/>
          <a:p>
            <a:pPr algn="l">
              <a:lnSpc>
                <a:spcPts val="1810"/>
              </a:lnSpc>
            </a:pPr>
            <a:r>
              <a:rPr lang="en-US" sz="1509" b="1" i="0" spc="0">
                <a:solidFill>
                  <a:srgbClr val="273A64">
                    <a:alpha val="100000"/>
                  </a:srgbClr>
                </a:solidFill>
                <a:latin typeface="Nunito"/>
              </a:rPr>
              <a:t>FREE health promotion classes for those enrolled in HCBS &amp; their caregivers</a:t>
            </a:r>
          </a:p>
        </p:txBody>
      </p:sp>
      <p:sp>
        <p:nvSpPr>
          <p:cNvPr id="13" name="TextBox 13"/>
          <p:cNvSpPr txBox="1"/>
          <p:nvPr/>
        </p:nvSpPr>
        <p:spPr>
          <a:xfrm rot="21600000">
            <a:off x="2308774" y="4081209"/>
            <a:ext cx="4864679" cy="228600"/>
          </a:xfrm>
          <a:prstGeom prst="rect">
            <a:avLst/>
          </a:prstGeom>
        </p:spPr>
        <p:txBody>
          <a:bodyPr lIns="0" tIns="21600" rIns="0" bIns="0" rtlCol="0" anchor="t"/>
          <a:lstStyle/>
          <a:p>
            <a:pPr algn="l">
              <a:lnSpc>
                <a:spcPts val="1810"/>
              </a:lnSpc>
            </a:pPr>
            <a:r>
              <a:rPr lang="en-US" sz="1509" b="1" i="0" spc="0">
                <a:solidFill>
                  <a:srgbClr val="273A64">
                    <a:alpha val="100000"/>
                  </a:srgbClr>
                </a:solidFill>
                <a:latin typeface="Nunito"/>
              </a:rPr>
              <a:t>Classes may be in person, online, or over the phone</a:t>
            </a:r>
          </a:p>
        </p:txBody>
      </p:sp>
      <p:grpSp>
        <p:nvGrpSpPr>
          <p:cNvPr id="15" name="Group 15"/>
          <p:cNvGrpSpPr/>
          <p:nvPr/>
        </p:nvGrpSpPr>
        <p:grpSpPr>
          <a:xfrm rot="21600000">
            <a:off x="1633538" y="3992827"/>
            <a:ext cx="565064" cy="423493"/>
            <a:chOff x="1633538" y="3992827"/>
            <a:chExt cx="565064" cy="423493"/>
          </a:xfrm>
        </p:grpSpPr>
        <p:sp>
          <p:nvSpPr>
            <p:cNvPr id="14" name="Freeform 14"/>
            <p:cNvSpPr/>
            <p:nvPr/>
          </p:nvSpPr>
          <p:spPr>
            <a:xfrm>
              <a:off x="1633538" y="3992827"/>
              <a:ext cx="565064" cy="423493"/>
            </a:xfrm>
            <a:custGeom>
              <a:avLst/>
              <a:gdLst/>
              <a:ahLst/>
              <a:cxnLst/>
              <a:rect l="0" t="0" r="0" b="0"/>
              <a:pathLst>
                <a:path w="303468" h="304798">
                  <a:moveTo>
                    <a:pt x="293741" y="126624"/>
                  </a:moveTo>
                  <a:lnTo>
                    <a:pt x="193129" y="12200"/>
                  </a:lnTo>
                  <a:cubicBezTo>
                    <a:pt x="179699" y="-2888"/>
                    <a:pt x="154553" y="-4193"/>
                    <a:pt x="139675" y="9466"/>
                  </a:cubicBezTo>
                  <a:cubicBezTo>
                    <a:pt x="124254" y="23601"/>
                    <a:pt x="123015" y="47823"/>
                    <a:pt x="136703" y="63092"/>
                  </a:cubicBezTo>
                  <a:cubicBezTo>
                    <a:pt x="137865" y="64483"/>
                    <a:pt x="161773" y="93324"/>
                    <a:pt x="180527" y="114089"/>
                  </a:cubicBezTo>
                  <a:lnTo>
                    <a:pt x="40462" y="114089"/>
                  </a:lnTo>
                  <a:cubicBezTo>
                    <a:pt x="18374" y="114089"/>
                    <a:pt x="400" y="124100"/>
                    <a:pt x="0" y="151522"/>
                  </a:cubicBezTo>
                  <a:cubicBezTo>
                    <a:pt x="400" y="178935"/>
                    <a:pt x="18364" y="188965"/>
                    <a:pt x="40462" y="188965"/>
                  </a:cubicBezTo>
                  <a:lnTo>
                    <a:pt x="182108" y="188965"/>
                  </a:lnTo>
                  <a:lnTo>
                    <a:pt x="136979" y="240924"/>
                  </a:lnTo>
                  <a:cubicBezTo>
                    <a:pt x="123006" y="256545"/>
                    <a:pt x="124206" y="280757"/>
                    <a:pt x="139665" y="294883"/>
                  </a:cubicBezTo>
                  <a:cubicBezTo>
                    <a:pt x="146637" y="301265"/>
                    <a:pt x="155648" y="304798"/>
                    <a:pt x="165030" y="304798"/>
                  </a:cubicBezTo>
                  <a:cubicBezTo>
                    <a:pt x="175746" y="304798"/>
                    <a:pt x="185995" y="300169"/>
                    <a:pt x="193167" y="292082"/>
                  </a:cubicBezTo>
                  <a:lnTo>
                    <a:pt x="293713" y="177782"/>
                  </a:lnTo>
                  <a:cubicBezTo>
                    <a:pt x="306715" y="163200"/>
                    <a:pt x="306715" y="141168"/>
                    <a:pt x="293741" y="126624"/>
                  </a:cubicBezTo>
                  <a:close/>
                  <a:moveTo>
                    <a:pt x="274796" y="160866"/>
                  </a:moveTo>
                  <a:lnTo>
                    <a:pt x="174250" y="275147"/>
                  </a:lnTo>
                  <a:cubicBezTo>
                    <a:pt x="169783" y="280176"/>
                    <a:pt x="161677" y="280595"/>
                    <a:pt x="156686" y="276061"/>
                  </a:cubicBezTo>
                  <a:cubicBezTo>
                    <a:pt x="151524" y="271308"/>
                    <a:pt x="151105" y="263184"/>
                    <a:pt x="155896" y="257812"/>
                  </a:cubicBezTo>
                  <a:lnTo>
                    <a:pt x="207150" y="198804"/>
                  </a:lnTo>
                  <a:cubicBezTo>
                    <a:pt x="209807" y="195756"/>
                    <a:pt x="212103" y="192403"/>
                    <a:pt x="214112" y="188965"/>
                  </a:cubicBezTo>
                  <a:cubicBezTo>
                    <a:pt x="218446" y="181602"/>
                    <a:pt x="214055" y="165076"/>
                    <a:pt x="196872" y="165076"/>
                  </a:cubicBezTo>
                  <a:cubicBezTo>
                    <a:pt x="179689" y="165076"/>
                    <a:pt x="38900" y="165076"/>
                    <a:pt x="38900" y="165076"/>
                  </a:cubicBezTo>
                  <a:cubicBezTo>
                    <a:pt x="27518" y="165076"/>
                    <a:pt x="23031" y="166143"/>
                    <a:pt x="23031" y="151798"/>
                  </a:cubicBezTo>
                  <a:lnTo>
                    <a:pt x="23031" y="152017"/>
                  </a:lnTo>
                  <a:cubicBezTo>
                    <a:pt x="23031" y="137682"/>
                    <a:pt x="27527" y="138778"/>
                    <a:pt x="38900" y="138778"/>
                  </a:cubicBezTo>
                  <a:cubicBezTo>
                    <a:pt x="38900" y="138778"/>
                    <a:pt x="176822" y="138778"/>
                    <a:pt x="196586" y="138778"/>
                  </a:cubicBezTo>
                  <a:cubicBezTo>
                    <a:pt x="216332" y="138778"/>
                    <a:pt x="217961" y="121090"/>
                    <a:pt x="213531" y="114098"/>
                  </a:cubicBezTo>
                  <a:cubicBezTo>
                    <a:pt x="211493" y="110860"/>
                    <a:pt x="209226" y="107745"/>
                    <a:pt x="206569" y="104945"/>
                  </a:cubicBezTo>
                  <a:cubicBezTo>
                    <a:pt x="188033" y="85285"/>
                    <a:pt x="156391" y="47157"/>
                    <a:pt x="155772" y="46423"/>
                  </a:cubicBezTo>
                  <a:cubicBezTo>
                    <a:pt x="151095" y="41194"/>
                    <a:pt x="151476" y="33060"/>
                    <a:pt x="156648" y="28307"/>
                  </a:cubicBezTo>
                  <a:cubicBezTo>
                    <a:pt x="158953" y="26202"/>
                    <a:pt x="161896" y="25049"/>
                    <a:pt x="164973" y="25049"/>
                  </a:cubicBezTo>
                  <a:cubicBezTo>
                    <a:pt x="168526" y="25049"/>
                    <a:pt x="171812" y="26535"/>
                    <a:pt x="174165" y="29164"/>
                  </a:cubicBezTo>
                  <a:lnTo>
                    <a:pt x="274796" y="143578"/>
                  </a:lnTo>
                  <a:cubicBezTo>
                    <a:pt x="279216" y="148484"/>
                    <a:pt x="279216" y="155885"/>
                    <a:pt x="274796" y="160866"/>
                  </a:cubicBezTo>
                  <a:close/>
                </a:path>
              </a:pathLst>
            </a:custGeom>
            <a:solidFill>
              <a:srgbClr val="273A64">
                <a:alpha val="100000"/>
              </a:srgbClr>
            </a:solidFill>
          </p:spPr>
        </p:sp>
      </p:grpSp>
      <p:sp>
        <p:nvSpPr>
          <p:cNvPr id="16" name="TextBox 16"/>
          <p:cNvSpPr txBox="1"/>
          <p:nvPr/>
        </p:nvSpPr>
        <p:spPr>
          <a:xfrm rot="21600000">
            <a:off x="2308774" y="1668350"/>
            <a:ext cx="4305654" cy="228600"/>
          </a:xfrm>
          <a:prstGeom prst="rect">
            <a:avLst/>
          </a:prstGeom>
        </p:spPr>
        <p:txBody>
          <a:bodyPr lIns="0" tIns="21600" rIns="0" bIns="0" rtlCol="0" anchor="t"/>
          <a:lstStyle/>
          <a:p>
            <a:pPr algn="l">
              <a:lnSpc>
                <a:spcPts val="1810"/>
              </a:lnSpc>
            </a:pPr>
            <a:r>
              <a:rPr lang="en-US" sz="1509" b="1" i="0" spc="0">
                <a:solidFill>
                  <a:srgbClr val="273A64">
                    <a:alpha val="100000"/>
                  </a:srgbClr>
                </a:solidFill>
                <a:latin typeface="Nunito"/>
              </a:rPr>
              <a:t>Grant funded opportunity through MA4</a:t>
            </a:r>
          </a:p>
        </p:txBody>
      </p:sp>
      <p:grpSp>
        <p:nvGrpSpPr>
          <p:cNvPr id="18" name="Group 18"/>
          <p:cNvGrpSpPr/>
          <p:nvPr/>
        </p:nvGrpSpPr>
        <p:grpSpPr>
          <a:xfrm rot="21600000">
            <a:off x="1633538" y="1569535"/>
            <a:ext cx="565064" cy="423493"/>
            <a:chOff x="1633538" y="1569535"/>
            <a:chExt cx="565064" cy="423493"/>
          </a:xfrm>
        </p:grpSpPr>
        <p:sp>
          <p:nvSpPr>
            <p:cNvPr id="17" name="Freeform 17"/>
            <p:cNvSpPr/>
            <p:nvPr/>
          </p:nvSpPr>
          <p:spPr>
            <a:xfrm>
              <a:off x="1633538" y="1569535"/>
              <a:ext cx="565064" cy="423493"/>
            </a:xfrm>
            <a:custGeom>
              <a:avLst/>
              <a:gdLst/>
              <a:ahLst/>
              <a:cxnLst/>
              <a:rect l="0" t="0" r="0" b="0"/>
              <a:pathLst>
                <a:path w="303468" h="304798">
                  <a:moveTo>
                    <a:pt x="293741" y="126624"/>
                  </a:moveTo>
                  <a:lnTo>
                    <a:pt x="193129" y="12200"/>
                  </a:lnTo>
                  <a:cubicBezTo>
                    <a:pt x="179699" y="-2888"/>
                    <a:pt x="154553" y="-4193"/>
                    <a:pt x="139675" y="9466"/>
                  </a:cubicBezTo>
                  <a:cubicBezTo>
                    <a:pt x="124254" y="23601"/>
                    <a:pt x="123015" y="47823"/>
                    <a:pt x="136703" y="63092"/>
                  </a:cubicBezTo>
                  <a:cubicBezTo>
                    <a:pt x="137865" y="64483"/>
                    <a:pt x="161773" y="93324"/>
                    <a:pt x="180527" y="114089"/>
                  </a:cubicBezTo>
                  <a:lnTo>
                    <a:pt x="40462" y="114089"/>
                  </a:lnTo>
                  <a:cubicBezTo>
                    <a:pt x="18374" y="114089"/>
                    <a:pt x="400" y="124100"/>
                    <a:pt x="0" y="151522"/>
                  </a:cubicBezTo>
                  <a:cubicBezTo>
                    <a:pt x="400" y="178935"/>
                    <a:pt x="18364" y="188965"/>
                    <a:pt x="40462" y="188965"/>
                  </a:cubicBezTo>
                  <a:lnTo>
                    <a:pt x="182108" y="188965"/>
                  </a:lnTo>
                  <a:lnTo>
                    <a:pt x="136979" y="240924"/>
                  </a:lnTo>
                  <a:cubicBezTo>
                    <a:pt x="123006" y="256545"/>
                    <a:pt x="124206" y="280757"/>
                    <a:pt x="139665" y="294883"/>
                  </a:cubicBezTo>
                  <a:cubicBezTo>
                    <a:pt x="146637" y="301265"/>
                    <a:pt x="155648" y="304798"/>
                    <a:pt x="165030" y="304798"/>
                  </a:cubicBezTo>
                  <a:cubicBezTo>
                    <a:pt x="175746" y="304798"/>
                    <a:pt x="185995" y="300169"/>
                    <a:pt x="193167" y="292082"/>
                  </a:cubicBezTo>
                  <a:lnTo>
                    <a:pt x="293713" y="177782"/>
                  </a:lnTo>
                  <a:cubicBezTo>
                    <a:pt x="306715" y="163200"/>
                    <a:pt x="306715" y="141168"/>
                    <a:pt x="293741" y="126624"/>
                  </a:cubicBezTo>
                  <a:close/>
                  <a:moveTo>
                    <a:pt x="274796" y="160866"/>
                  </a:moveTo>
                  <a:lnTo>
                    <a:pt x="174250" y="275147"/>
                  </a:lnTo>
                  <a:cubicBezTo>
                    <a:pt x="169783" y="280176"/>
                    <a:pt x="161677" y="280595"/>
                    <a:pt x="156686" y="276061"/>
                  </a:cubicBezTo>
                  <a:cubicBezTo>
                    <a:pt x="151524" y="271308"/>
                    <a:pt x="151105" y="263184"/>
                    <a:pt x="155896" y="257812"/>
                  </a:cubicBezTo>
                  <a:lnTo>
                    <a:pt x="207150" y="198804"/>
                  </a:lnTo>
                  <a:cubicBezTo>
                    <a:pt x="209807" y="195756"/>
                    <a:pt x="212103" y="192403"/>
                    <a:pt x="214112" y="188965"/>
                  </a:cubicBezTo>
                  <a:cubicBezTo>
                    <a:pt x="218446" y="181602"/>
                    <a:pt x="214055" y="165076"/>
                    <a:pt x="196872" y="165076"/>
                  </a:cubicBezTo>
                  <a:cubicBezTo>
                    <a:pt x="179689" y="165076"/>
                    <a:pt x="38900" y="165076"/>
                    <a:pt x="38900" y="165076"/>
                  </a:cubicBezTo>
                  <a:cubicBezTo>
                    <a:pt x="27518" y="165076"/>
                    <a:pt x="23031" y="166143"/>
                    <a:pt x="23031" y="151798"/>
                  </a:cubicBezTo>
                  <a:lnTo>
                    <a:pt x="23031" y="152017"/>
                  </a:lnTo>
                  <a:cubicBezTo>
                    <a:pt x="23031" y="137682"/>
                    <a:pt x="27527" y="138778"/>
                    <a:pt x="38900" y="138778"/>
                  </a:cubicBezTo>
                  <a:cubicBezTo>
                    <a:pt x="38900" y="138778"/>
                    <a:pt x="176822" y="138778"/>
                    <a:pt x="196586" y="138778"/>
                  </a:cubicBezTo>
                  <a:cubicBezTo>
                    <a:pt x="216332" y="138778"/>
                    <a:pt x="217961" y="121090"/>
                    <a:pt x="213531" y="114098"/>
                  </a:cubicBezTo>
                  <a:cubicBezTo>
                    <a:pt x="211493" y="110860"/>
                    <a:pt x="209226" y="107745"/>
                    <a:pt x="206569" y="104945"/>
                  </a:cubicBezTo>
                  <a:cubicBezTo>
                    <a:pt x="188033" y="85285"/>
                    <a:pt x="156391" y="47157"/>
                    <a:pt x="155772" y="46423"/>
                  </a:cubicBezTo>
                  <a:cubicBezTo>
                    <a:pt x="151095" y="41194"/>
                    <a:pt x="151476" y="33060"/>
                    <a:pt x="156648" y="28307"/>
                  </a:cubicBezTo>
                  <a:cubicBezTo>
                    <a:pt x="158953" y="26202"/>
                    <a:pt x="161896" y="25049"/>
                    <a:pt x="164973" y="25049"/>
                  </a:cubicBezTo>
                  <a:cubicBezTo>
                    <a:pt x="168526" y="25049"/>
                    <a:pt x="171812" y="26535"/>
                    <a:pt x="174165" y="29164"/>
                  </a:cubicBezTo>
                  <a:lnTo>
                    <a:pt x="274796" y="143578"/>
                  </a:lnTo>
                  <a:cubicBezTo>
                    <a:pt x="279216" y="148484"/>
                    <a:pt x="279216" y="155885"/>
                    <a:pt x="274796" y="160866"/>
                  </a:cubicBezTo>
                  <a:close/>
                </a:path>
              </a:pathLst>
            </a:custGeom>
            <a:solidFill>
              <a:srgbClr val="273A64">
                <a:alpha val="100000"/>
              </a:srgbClr>
            </a:solidFill>
          </p:spPr>
        </p:sp>
      </p:grpSp>
    </p:spTree>
    <p:extLst>
      <p:ext uri="{BB962C8B-B14F-4D97-AF65-F5344CB8AC3E}">
        <p14:creationId xmlns:p14="http://schemas.microsoft.com/office/powerpoint/2010/main" val="22106352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2166</Words>
  <Application>Microsoft Office PowerPoint</Application>
  <PresentationFormat>Custom</PresentationFormat>
  <Paragraphs>239</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Bebas Neue</vt:lpstr>
      <vt:lpstr>Poppins</vt:lpstr>
      <vt:lpstr>Calibri Light</vt:lpstr>
      <vt:lpstr>Arial</vt:lpstr>
      <vt:lpstr>Nunito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Davidson, Brenna</dc:creator>
  <cp:lastModifiedBy>Schaefer, Jessica</cp:lastModifiedBy>
  <cp:revision>12</cp:revision>
  <dcterms:created xsi:type="dcterms:W3CDTF">2021-10-07T18:30:10Z</dcterms:created>
  <dcterms:modified xsi:type="dcterms:W3CDTF">2021-10-21T15:34:06Z</dcterms:modified>
</cp:coreProperties>
</file>